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715" r:id="rId3"/>
    <p:sldMasterId id="2147483718" r:id="rId4"/>
  </p:sldMasterIdLst>
  <p:notesMasterIdLst>
    <p:notesMasterId r:id="rId133"/>
  </p:notesMasterIdLst>
  <p:sldIdLst>
    <p:sldId id="762" r:id="rId5"/>
    <p:sldId id="769" r:id="rId6"/>
    <p:sldId id="980" r:id="rId7"/>
    <p:sldId id="764" r:id="rId8"/>
    <p:sldId id="766" r:id="rId9"/>
    <p:sldId id="871" r:id="rId10"/>
    <p:sldId id="978" r:id="rId11"/>
    <p:sldId id="771" r:id="rId12"/>
    <p:sldId id="772" r:id="rId13"/>
    <p:sldId id="773" r:id="rId14"/>
    <p:sldId id="775" r:id="rId15"/>
    <p:sldId id="979" r:id="rId16"/>
    <p:sldId id="776" r:id="rId17"/>
    <p:sldId id="778" r:id="rId18"/>
    <p:sldId id="779" r:id="rId19"/>
    <p:sldId id="780" r:id="rId20"/>
    <p:sldId id="782" r:id="rId21"/>
    <p:sldId id="783" r:id="rId22"/>
    <p:sldId id="784" r:id="rId23"/>
    <p:sldId id="785" r:id="rId24"/>
    <p:sldId id="786" r:id="rId25"/>
    <p:sldId id="870" r:id="rId26"/>
    <p:sldId id="977" r:id="rId27"/>
    <p:sldId id="788" r:id="rId28"/>
    <p:sldId id="789" r:id="rId29"/>
    <p:sldId id="790" r:id="rId30"/>
    <p:sldId id="791" r:id="rId31"/>
    <p:sldId id="792" r:id="rId32"/>
    <p:sldId id="793" r:id="rId33"/>
    <p:sldId id="794" r:id="rId34"/>
    <p:sldId id="795" r:id="rId35"/>
    <p:sldId id="796" r:id="rId36"/>
    <p:sldId id="798" r:id="rId37"/>
    <p:sldId id="799" r:id="rId38"/>
    <p:sldId id="800" r:id="rId39"/>
    <p:sldId id="801" r:id="rId40"/>
    <p:sldId id="802" r:id="rId41"/>
    <p:sldId id="803" r:id="rId42"/>
    <p:sldId id="976" r:id="rId43"/>
    <p:sldId id="805" r:id="rId44"/>
    <p:sldId id="806" r:id="rId45"/>
    <p:sldId id="807" r:id="rId46"/>
    <p:sldId id="808" r:id="rId47"/>
    <p:sldId id="809" r:id="rId48"/>
    <p:sldId id="810" r:id="rId49"/>
    <p:sldId id="811" r:id="rId50"/>
    <p:sldId id="812" r:id="rId51"/>
    <p:sldId id="813" r:id="rId52"/>
    <p:sldId id="814" r:id="rId53"/>
    <p:sldId id="815" r:id="rId54"/>
    <p:sldId id="816" r:id="rId55"/>
    <p:sldId id="817" r:id="rId56"/>
    <p:sldId id="818" r:id="rId57"/>
    <p:sldId id="819" r:id="rId58"/>
    <p:sldId id="820" r:id="rId59"/>
    <p:sldId id="821" r:id="rId60"/>
    <p:sldId id="822" r:id="rId61"/>
    <p:sldId id="825" r:id="rId62"/>
    <p:sldId id="924" r:id="rId63"/>
    <p:sldId id="893" r:id="rId64"/>
    <p:sldId id="901" r:id="rId65"/>
    <p:sldId id="897" r:id="rId66"/>
    <p:sldId id="923" r:id="rId67"/>
    <p:sldId id="898" r:id="rId68"/>
    <p:sldId id="911" r:id="rId69"/>
    <p:sldId id="828" r:id="rId70"/>
    <p:sldId id="872" r:id="rId71"/>
    <p:sldId id="975" r:id="rId72"/>
    <p:sldId id="835" r:id="rId73"/>
    <p:sldId id="836" r:id="rId74"/>
    <p:sldId id="837" r:id="rId75"/>
    <p:sldId id="946" r:id="rId76"/>
    <p:sldId id="838" r:id="rId77"/>
    <p:sldId id="947" r:id="rId78"/>
    <p:sldId id="948" r:id="rId79"/>
    <p:sldId id="841" r:id="rId80"/>
    <p:sldId id="842" r:id="rId81"/>
    <p:sldId id="843" r:id="rId82"/>
    <p:sldId id="994" r:id="rId83"/>
    <p:sldId id="844" r:id="rId84"/>
    <p:sldId id="845" r:id="rId85"/>
    <p:sldId id="846" r:id="rId86"/>
    <p:sldId id="847" r:id="rId87"/>
    <p:sldId id="848" r:id="rId88"/>
    <p:sldId id="849" r:id="rId89"/>
    <p:sldId id="850" r:id="rId90"/>
    <p:sldId id="851" r:id="rId91"/>
    <p:sldId id="852" r:id="rId92"/>
    <p:sldId id="853" r:id="rId93"/>
    <p:sldId id="854" r:id="rId94"/>
    <p:sldId id="855" r:id="rId95"/>
    <p:sldId id="856" r:id="rId96"/>
    <p:sldId id="857" r:id="rId97"/>
    <p:sldId id="858" r:id="rId98"/>
    <p:sldId id="860" r:id="rId99"/>
    <p:sldId id="861" r:id="rId100"/>
    <p:sldId id="862" r:id="rId101"/>
    <p:sldId id="863" r:id="rId102"/>
    <p:sldId id="864" r:id="rId103"/>
    <p:sldId id="865" r:id="rId104"/>
    <p:sldId id="866" r:id="rId105"/>
    <p:sldId id="925" r:id="rId106"/>
    <p:sldId id="974" r:id="rId107"/>
    <p:sldId id="928" r:id="rId108"/>
    <p:sldId id="949" r:id="rId109"/>
    <p:sldId id="995" r:id="rId110"/>
    <p:sldId id="951" r:id="rId111"/>
    <p:sldId id="944" r:id="rId112"/>
    <p:sldId id="945" r:id="rId113"/>
    <p:sldId id="982" r:id="rId114"/>
    <p:sldId id="996" r:id="rId115"/>
    <p:sldId id="969" r:id="rId116"/>
    <p:sldId id="970" r:id="rId117"/>
    <p:sldId id="972" r:id="rId118"/>
    <p:sldId id="878" r:id="rId119"/>
    <p:sldId id="973" r:id="rId120"/>
    <p:sldId id="953" r:id="rId121"/>
    <p:sldId id="954" r:id="rId122"/>
    <p:sldId id="955" r:id="rId123"/>
    <p:sldId id="956" r:id="rId124"/>
    <p:sldId id="957" r:id="rId125"/>
    <p:sldId id="958" r:id="rId126"/>
    <p:sldId id="959" r:id="rId127"/>
    <p:sldId id="960" r:id="rId128"/>
    <p:sldId id="961" r:id="rId129"/>
    <p:sldId id="962" r:id="rId130"/>
    <p:sldId id="981" r:id="rId131"/>
    <p:sldId id="868" r:id="rId132"/>
  </p:sldIdLst>
  <p:sldSz cx="12192000" cy="6858000"/>
  <p:notesSz cx="7010400" cy="92964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00CC"/>
    <a:srgbClr val="BD582C"/>
    <a:srgbClr val="E48312"/>
    <a:srgbClr val="7F7F7F"/>
    <a:srgbClr val="94A088"/>
    <a:srgbClr val="008080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94593" autoAdjust="0"/>
  </p:normalViewPr>
  <p:slideViewPr>
    <p:cSldViewPr snapToGrid="0">
      <p:cViewPr>
        <p:scale>
          <a:sx n="96" d="100"/>
          <a:sy n="96" d="100"/>
        </p:scale>
        <p:origin x="168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85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notesMaster" Target="notesMasters/notesMaster1.xml"/><Relationship Id="rId134" Type="http://schemas.openxmlformats.org/officeDocument/2006/relationships/commentAuthors" Target="commentAuthors.xml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1C3CC-BC13-4CBB-B358-D3C2D30C3FAC}" type="doc">
      <dgm:prSet loTypeId="urn:microsoft.com/office/officeart/2005/8/layout/cycle5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D8A11B6-A9B8-407A-B3DB-72B5CF91DC34}">
      <dgm:prSet phldrT="[Text]" custT="1"/>
      <dgm:spPr/>
      <dgm:t>
        <a:bodyPr/>
        <a:lstStyle/>
        <a:p>
          <a:r>
            <a:rPr lang="en-US" altLang="zh-CN" sz="1600" b="1" dirty="0" smtClean="0">
              <a:latin typeface="+mn-lt"/>
            </a:rPr>
            <a:t>Annotate</a:t>
          </a:r>
          <a:r>
            <a:rPr lang="zh-CN" altLang="en-US" sz="1600" b="1" dirty="0" smtClean="0">
              <a:latin typeface="+mn-lt"/>
            </a:rPr>
            <a:t> </a:t>
          </a:r>
          <a:r>
            <a:rPr lang="en-US" altLang="zh-CN" sz="1600" b="1" dirty="0" smtClean="0">
              <a:latin typeface="+mn-lt"/>
            </a:rPr>
            <a:t>corpus</a:t>
          </a:r>
          <a:r>
            <a:rPr lang="zh-CN" altLang="en-US" sz="1600" b="1" dirty="0" smtClean="0">
              <a:latin typeface="+mn-lt"/>
            </a:rPr>
            <a:t> </a:t>
          </a:r>
          <a:r>
            <a:rPr lang="en-US" altLang="zh-CN" sz="1600" b="1" dirty="0" smtClean="0">
              <a:latin typeface="+mn-lt"/>
            </a:rPr>
            <a:t>using</a:t>
          </a:r>
          <a:r>
            <a:rPr lang="zh-CN" altLang="en-US" sz="1600" b="1" dirty="0" smtClean="0">
              <a:latin typeface="+mn-lt"/>
            </a:rPr>
            <a:t> </a:t>
          </a:r>
          <a:r>
            <a:rPr lang="en-US" altLang="zh-CN" sz="1600" b="1" dirty="0" smtClean="0">
              <a:latin typeface="+mn-lt"/>
            </a:rPr>
            <a:t>entities</a:t>
          </a:r>
          <a:endParaRPr lang="en-US" sz="1600" b="1" dirty="0">
            <a:latin typeface="+mn-lt"/>
          </a:endParaRPr>
        </a:p>
      </dgm:t>
    </dgm:pt>
    <dgm:pt modelId="{DCABE13B-2E2F-4C3A-9729-AB792DF1E00F}" type="parTrans" cxnId="{1CED807D-AB1B-46EC-9521-CD258F045900}">
      <dgm:prSet/>
      <dgm:spPr/>
      <dgm:t>
        <a:bodyPr/>
        <a:lstStyle/>
        <a:p>
          <a:endParaRPr lang="en-US" sz="1100"/>
        </a:p>
      </dgm:t>
    </dgm:pt>
    <dgm:pt modelId="{2145C854-43FE-439B-A0E2-AF19B79F3D19}" type="sibTrans" cxnId="{1CED807D-AB1B-46EC-9521-CD258F045900}">
      <dgm:prSet/>
      <dgm:spPr/>
      <dgm:t>
        <a:bodyPr/>
        <a:lstStyle/>
        <a:p>
          <a:endParaRPr lang="en-US" sz="1100"/>
        </a:p>
      </dgm:t>
    </dgm:pt>
    <dgm:pt modelId="{EC4E67B7-3DE2-4FD1-B802-3C098C4C3593}">
      <dgm:prSet phldrT="[Text]" custT="1"/>
      <dgm:spPr/>
      <dgm:t>
        <a:bodyPr/>
        <a:lstStyle/>
        <a:p>
          <a:r>
            <a:rPr lang="en-US" altLang="zh-CN" sz="1600" b="1" dirty="0" smtClean="0"/>
            <a:t>Generate</a:t>
          </a:r>
          <a:r>
            <a:rPr lang="zh-CN" altLang="en-US" sz="1600" b="1" dirty="0" smtClean="0"/>
            <a:t> </a:t>
          </a:r>
          <a:r>
            <a:rPr lang="en-US" sz="1600" b="1" dirty="0" smtClean="0"/>
            <a:t>candidate patterns</a:t>
          </a:r>
          <a:endParaRPr lang="en-US" sz="1600" b="1" dirty="0"/>
        </a:p>
      </dgm:t>
    </dgm:pt>
    <dgm:pt modelId="{7CDA9871-2A2F-4A69-94B1-8E8D0D07CA7B}" type="parTrans" cxnId="{C3EF7648-F6E3-47AF-A205-20CE0902ACFB}">
      <dgm:prSet/>
      <dgm:spPr/>
      <dgm:t>
        <a:bodyPr/>
        <a:lstStyle/>
        <a:p>
          <a:endParaRPr lang="en-US" sz="1100"/>
        </a:p>
      </dgm:t>
    </dgm:pt>
    <dgm:pt modelId="{B364E08B-4DAE-43FD-9E7F-AEB3031CBE87}" type="sibTrans" cxnId="{C3EF7648-F6E3-47AF-A205-20CE0902ACFB}">
      <dgm:prSet/>
      <dgm:spPr/>
      <dgm:t>
        <a:bodyPr/>
        <a:lstStyle/>
        <a:p>
          <a:endParaRPr lang="en-US" sz="1100"/>
        </a:p>
      </dgm:t>
    </dgm:pt>
    <dgm:pt modelId="{85F479AA-57A6-4B7C-8C0F-7D592F6B2C46}">
      <dgm:prSet phldrT="[Text]" custT="1"/>
      <dgm:spPr/>
      <dgm:t>
        <a:bodyPr/>
        <a:lstStyle/>
        <a:p>
          <a:r>
            <a:rPr lang="en-US" sz="1600" b="1" dirty="0" smtClean="0"/>
            <a:t>Score candidate patterns</a:t>
          </a:r>
          <a:endParaRPr lang="en-US" sz="1600" b="1" dirty="0"/>
        </a:p>
      </dgm:t>
    </dgm:pt>
    <dgm:pt modelId="{B8F6313D-60BB-47F4-9D08-C8D4FD904A52}" type="parTrans" cxnId="{287B8C7F-005F-4AFF-A008-6262A6F7C276}">
      <dgm:prSet/>
      <dgm:spPr/>
      <dgm:t>
        <a:bodyPr/>
        <a:lstStyle/>
        <a:p>
          <a:endParaRPr lang="en-US" sz="1100"/>
        </a:p>
      </dgm:t>
    </dgm:pt>
    <dgm:pt modelId="{0A2B3605-3CC0-4187-BD6D-4FB31E169E1B}" type="sibTrans" cxnId="{287B8C7F-005F-4AFF-A008-6262A6F7C276}">
      <dgm:prSet/>
      <dgm:spPr/>
      <dgm:t>
        <a:bodyPr/>
        <a:lstStyle/>
        <a:p>
          <a:endParaRPr lang="en-US" sz="1100"/>
        </a:p>
      </dgm:t>
    </dgm:pt>
    <dgm:pt modelId="{86403DB3-6154-4872-89D9-3E3ECEFB72C1}">
      <dgm:prSet phldrT="[Text]" custT="1"/>
      <dgm:spPr/>
      <dgm:t>
        <a:bodyPr/>
        <a:lstStyle/>
        <a:p>
          <a:r>
            <a:rPr lang="en-US" sz="1600" b="1" dirty="0" smtClean="0"/>
            <a:t>Select Top patterns</a:t>
          </a:r>
          <a:endParaRPr lang="en-US" sz="1600" b="1" dirty="0"/>
        </a:p>
      </dgm:t>
    </dgm:pt>
    <dgm:pt modelId="{C6DD57CE-677B-44DC-BF16-63D548CE0FA6}" type="parTrans" cxnId="{4BFB5631-75C3-4626-A038-698B5CAF7CD3}">
      <dgm:prSet/>
      <dgm:spPr/>
      <dgm:t>
        <a:bodyPr/>
        <a:lstStyle/>
        <a:p>
          <a:endParaRPr lang="en-US" sz="1100"/>
        </a:p>
      </dgm:t>
    </dgm:pt>
    <dgm:pt modelId="{83CDDE1F-D6C1-450C-A5FA-991F84B8B4EC}" type="sibTrans" cxnId="{4BFB5631-75C3-4626-A038-698B5CAF7CD3}">
      <dgm:prSet/>
      <dgm:spPr/>
      <dgm:t>
        <a:bodyPr/>
        <a:lstStyle/>
        <a:p>
          <a:endParaRPr lang="en-US" sz="1100"/>
        </a:p>
      </dgm:t>
    </dgm:pt>
    <dgm:pt modelId="{C28375B5-D3FD-4855-ADEA-16C3F95D5E1B}">
      <dgm:prSet phldrT="[Text]" custT="1"/>
      <dgm:spPr/>
      <dgm:t>
        <a:bodyPr/>
        <a:lstStyle/>
        <a:p>
          <a:r>
            <a:rPr lang="en-US" altLang="zh-CN" sz="1600" b="1" dirty="0" smtClean="0"/>
            <a:t>Apply</a:t>
          </a:r>
          <a:r>
            <a:rPr lang="zh-CN" altLang="en-US" sz="1600" b="1" dirty="0" smtClean="0"/>
            <a:t> </a:t>
          </a:r>
          <a:r>
            <a:rPr lang="en-US" altLang="zh-CN" sz="1600" b="1" dirty="0" smtClean="0"/>
            <a:t>patterns</a:t>
          </a:r>
          <a:r>
            <a:rPr lang="zh-CN" altLang="en-US" sz="1600" b="1" dirty="0" smtClean="0"/>
            <a:t> </a:t>
          </a:r>
          <a:r>
            <a:rPr lang="en-US" altLang="zh-CN" sz="1600" b="1" dirty="0" smtClean="0"/>
            <a:t>to</a:t>
          </a:r>
          <a:r>
            <a:rPr lang="zh-CN" altLang="en-US" sz="1600" b="1" dirty="0" smtClean="0"/>
            <a:t> </a:t>
          </a:r>
          <a:r>
            <a:rPr lang="en-US" altLang="zh-CN" sz="1600" b="1" dirty="0" smtClean="0"/>
            <a:t>find</a:t>
          </a:r>
          <a:r>
            <a:rPr lang="zh-CN" altLang="en-US" sz="1600" b="1" dirty="0" smtClean="0"/>
            <a:t> </a:t>
          </a:r>
          <a:r>
            <a:rPr lang="en-US" altLang="zh-CN" sz="1600" b="1" dirty="0" smtClean="0"/>
            <a:t>new</a:t>
          </a:r>
          <a:r>
            <a:rPr lang="zh-CN" altLang="en-US" sz="1600" b="1" dirty="0" smtClean="0"/>
            <a:t> </a:t>
          </a:r>
          <a:r>
            <a:rPr lang="en-US" altLang="zh-CN" sz="1600" b="1" dirty="0" smtClean="0"/>
            <a:t>entities</a:t>
          </a:r>
          <a:endParaRPr lang="en-US" sz="1600" b="1" dirty="0"/>
        </a:p>
      </dgm:t>
    </dgm:pt>
    <dgm:pt modelId="{A40BCD94-639D-41DD-913D-BBC94484C853}" type="parTrans" cxnId="{9A27BD90-652F-4856-AE5B-D55718C7747C}">
      <dgm:prSet/>
      <dgm:spPr/>
      <dgm:t>
        <a:bodyPr/>
        <a:lstStyle/>
        <a:p>
          <a:endParaRPr lang="en-US" sz="1100"/>
        </a:p>
      </dgm:t>
    </dgm:pt>
    <dgm:pt modelId="{974FEC70-84E4-463D-9657-74D0E33CE972}" type="sibTrans" cxnId="{9A27BD90-652F-4856-AE5B-D55718C7747C}">
      <dgm:prSet/>
      <dgm:spPr/>
      <dgm:t>
        <a:bodyPr/>
        <a:lstStyle/>
        <a:p>
          <a:endParaRPr lang="en-US" sz="1100"/>
        </a:p>
      </dgm:t>
    </dgm:pt>
    <dgm:pt modelId="{BA9519F3-DC02-4324-AB40-36FD9EFD8D74}" type="pres">
      <dgm:prSet presAssocID="{58D1C3CC-BC13-4CBB-B358-D3C2D30C3FA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1174F1-3E1F-4F20-8AF4-2812B35132FF}" type="pres">
      <dgm:prSet presAssocID="{8D8A11B6-A9B8-407A-B3DB-72B5CF91DC34}" presName="node" presStyleLbl="node1" presStyleIdx="0" presStyleCnt="5" custScaleX="156534" custScaleY="1460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B27198-7BA8-4423-9BCC-0E7EDE309B79}" type="pres">
      <dgm:prSet presAssocID="{8D8A11B6-A9B8-407A-B3DB-72B5CF91DC34}" presName="spNode" presStyleCnt="0"/>
      <dgm:spPr/>
    </dgm:pt>
    <dgm:pt modelId="{9C95A36F-D2E7-4F72-8E0E-8FA662D30A64}" type="pres">
      <dgm:prSet presAssocID="{2145C854-43FE-439B-A0E2-AF19B79F3D19}" presName="sibTrans" presStyleLbl="sibTrans1D1" presStyleIdx="0" presStyleCnt="5"/>
      <dgm:spPr/>
      <dgm:t>
        <a:bodyPr/>
        <a:lstStyle/>
        <a:p>
          <a:endParaRPr lang="en-US"/>
        </a:p>
      </dgm:t>
    </dgm:pt>
    <dgm:pt modelId="{9FCB8648-F523-40C4-9968-45949D867963}" type="pres">
      <dgm:prSet presAssocID="{EC4E67B7-3DE2-4FD1-B802-3C098C4C3593}" presName="node" presStyleLbl="node1" presStyleIdx="1" presStyleCnt="5" custScaleX="138072" custScaleY="147683" custRadScaleRad="120142" custRadScaleInc="514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E606F-8465-42B1-B017-0DF87B596FAE}" type="pres">
      <dgm:prSet presAssocID="{EC4E67B7-3DE2-4FD1-B802-3C098C4C3593}" presName="spNode" presStyleCnt="0"/>
      <dgm:spPr/>
    </dgm:pt>
    <dgm:pt modelId="{B8A9C353-97B0-4758-A8F9-5477AB4ACB37}" type="pres">
      <dgm:prSet presAssocID="{B364E08B-4DAE-43FD-9E7F-AEB3031CBE87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788B03E-E89F-4BD4-82F4-582BEE6D0D7D}" type="pres">
      <dgm:prSet presAssocID="{85F479AA-57A6-4B7C-8C0F-7D592F6B2C46}" presName="node" presStyleLbl="node1" presStyleIdx="2" presStyleCnt="5" custScaleX="179322" custScaleY="94006" custRadScaleRad="121211" custRadScaleInc="-548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BB6C9-5949-400A-B1AB-B2B6934BDECA}" type="pres">
      <dgm:prSet presAssocID="{85F479AA-57A6-4B7C-8C0F-7D592F6B2C46}" presName="spNode" presStyleCnt="0"/>
      <dgm:spPr/>
    </dgm:pt>
    <dgm:pt modelId="{D4E0EAF9-139D-4A20-8904-F7BDC3454F6E}" type="pres">
      <dgm:prSet presAssocID="{0A2B3605-3CC0-4187-BD6D-4FB31E169E1B}" presName="sibTrans" presStyleLbl="sibTrans1D1" presStyleIdx="2" presStyleCnt="5"/>
      <dgm:spPr/>
      <dgm:t>
        <a:bodyPr/>
        <a:lstStyle/>
        <a:p>
          <a:endParaRPr lang="en-US"/>
        </a:p>
      </dgm:t>
    </dgm:pt>
    <dgm:pt modelId="{57D14CEF-E411-4DDF-A5B2-3AE8EBA4D87A}" type="pres">
      <dgm:prSet presAssocID="{86403DB3-6154-4872-89D9-3E3ECEFB72C1}" presName="node" presStyleLbl="node1" presStyleIdx="3" presStyleCnt="5" custScaleX="155073" custScaleY="92596" custRadScaleRad="108174" custRadScaleInc="329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9DBE49-20E1-48B0-ABA2-6E7F2BE97457}" type="pres">
      <dgm:prSet presAssocID="{86403DB3-6154-4872-89D9-3E3ECEFB72C1}" presName="spNode" presStyleCnt="0"/>
      <dgm:spPr/>
    </dgm:pt>
    <dgm:pt modelId="{7FD353C8-9651-42FA-ACA1-5394120E3219}" type="pres">
      <dgm:prSet presAssocID="{83CDDE1F-D6C1-450C-A5FA-991F84B8B4EC}" presName="sibTrans" presStyleLbl="sibTrans1D1" presStyleIdx="3" presStyleCnt="5"/>
      <dgm:spPr/>
      <dgm:t>
        <a:bodyPr/>
        <a:lstStyle/>
        <a:p>
          <a:endParaRPr lang="en-US"/>
        </a:p>
      </dgm:t>
    </dgm:pt>
    <dgm:pt modelId="{6619B0B6-C088-4D00-8E2E-63DD215B8033}" type="pres">
      <dgm:prSet presAssocID="{C28375B5-D3FD-4855-ADEA-16C3F95D5E1B}" presName="node" presStyleLbl="node1" presStyleIdx="4" presStyleCnt="5" custScaleX="165386" custScaleY="146317" custRadScaleRad="97246" custRadScaleInc="-526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FE86BF-56C6-426E-B5A7-82DB92F6A19A}" type="pres">
      <dgm:prSet presAssocID="{C28375B5-D3FD-4855-ADEA-16C3F95D5E1B}" presName="spNode" presStyleCnt="0"/>
      <dgm:spPr/>
    </dgm:pt>
    <dgm:pt modelId="{17746AEE-42FC-4928-B364-5D6B31CB6E1B}" type="pres">
      <dgm:prSet presAssocID="{974FEC70-84E4-463D-9657-74D0E33CE972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A27BD90-652F-4856-AE5B-D55718C7747C}" srcId="{58D1C3CC-BC13-4CBB-B358-D3C2D30C3FAC}" destId="{C28375B5-D3FD-4855-ADEA-16C3F95D5E1B}" srcOrd="4" destOrd="0" parTransId="{A40BCD94-639D-41DD-913D-BBC94484C853}" sibTransId="{974FEC70-84E4-463D-9657-74D0E33CE972}"/>
    <dgm:cxn modelId="{8630FCF7-C9B8-47E6-B2AC-AECAECA68700}" type="presOf" srcId="{B364E08B-4DAE-43FD-9E7F-AEB3031CBE87}" destId="{B8A9C353-97B0-4758-A8F9-5477AB4ACB37}" srcOrd="0" destOrd="0" presId="urn:microsoft.com/office/officeart/2005/8/layout/cycle5"/>
    <dgm:cxn modelId="{DF5313C9-8607-488F-9244-4744F9E5492E}" type="presOf" srcId="{EC4E67B7-3DE2-4FD1-B802-3C098C4C3593}" destId="{9FCB8648-F523-40C4-9968-45949D867963}" srcOrd="0" destOrd="0" presId="urn:microsoft.com/office/officeart/2005/8/layout/cycle5"/>
    <dgm:cxn modelId="{50047C87-AD5E-4E84-A6DC-4948E31DDF7B}" type="presOf" srcId="{58D1C3CC-BC13-4CBB-B358-D3C2D30C3FAC}" destId="{BA9519F3-DC02-4324-AB40-36FD9EFD8D74}" srcOrd="0" destOrd="0" presId="urn:microsoft.com/office/officeart/2005/8/layout/cycle5"/>
    <dgm:cxn modelId="{4BFB5631-75C3-4626-A038-698B5CAF7CD3}" srcId="{58D1C3CC-BC13-4CBB-B358-D3C2D30C3FAC}" destId="{86403DB3-6154-4872-89D9-3E3ECEFB72C1}" srcOrd="3" destOrd="0" parTransId="{C6DD57CE-677B-44DC-BF16-63D548CE0FA6}" sibTransId="{83CDDE1F-D6C1-450C-A5FA-991F84B8B4EC}"/>
    <dgm:cxn modelId="{EF8EF8CB-538F-4AFF-B18A-0EE2BDB72692}" type="presOf" srcId="{85F479AA-57A6-4B7C-8C0F-7D592F6B2C46}" destId="{8788B03E-E89F-4BD4-82F4-582BEE6D0D7D}" srcOrd="0" destOrd="0" presId="urn:microsoft.com/office/officeart/2005/8/layout/cycle5"/>
    <dgm:cxn modelId="{3AA8D0FC-7C80-4254-AA2E-278F2AC201FA}" type="presOf" srcId="{83CDDE1F-D6C1-450C-A5FA-991F84B8B4EC}" destId="{7FD353C8-9651-42FA-ACA1-5394120E3219}" srcOrd="0" destOrd="0" presId="urn:microsoft.com/office/officeart/2005/8/layout/cycle5"/>
    <dgm:cxn modelId="{287B8C7F-005F-4AFF-A008-6262A6F7C276}" srcId="{58D1C3CC-BC13-4CBB-B358-D3C2D30C3FAC}" destId="{85F479AA-57A6-4B7C-8C0F-7D592F6B2C46}" srcOrd="2" destOrd="0" parTransId="{B8F6313D-60BB-47F4-9D08-C8D4FD904A52}" sibTransId="{0A2B3605-3CC0-4187-BD6D-4FB31E169E1B}"/>
    <dgm:cxn modelId="{C3EF7648-F6E3-47AF-A205-20CE0902ACFB}" srcId="{58D1C3CC-BC13-4CBB-B358-D3C2D30C3FAC}" destId="{EC4E67B7-3DE2-4FD1-B802-3C098C4C3593}" srcOrd="1" destOrd="0" parTransId="{7CDA9871-2A2F-4A69-94B1-8E8D0D07CA7B}" sibTransId="{B364E08B-4DAE-43FD-9E7F-AEB3031CBE87}"/>
    <dgm:cxn modelId="{C01DF5FB-7E81-4E26-BE30-BBA8F0749196}" type="presOf" srcId="{C28375B5-D3FD-4855-ADEA-16C3F95D5E1B}" destId="{6619B0B6-C088-4D00-8E2E-63DD215B8033}" srcOrd="0" destOrd="0" presId="urn:microsoft.com/office/officeart/2005/8/layout/cycle5"/>
    <dgm:cxn modelId="{A70AA4AE-A881-415D-A1CF-DCC630C1A539}" type="presOf" srcId="{86403DB3-6154-4872-89D9-3E3ECEFB72C1}" destId="{57D14CEF-E411-4DDF-A5B2-3AE8EBA4D87A}" srcOrd="0" destOrd="0" presId="urn:microsoft.com/office/officeart/2005/8/layout/cycle5"/>
    <dgm:cxn modelId="{096518A9-BE84-49DB-8A39-B8C0F0D2946E}" type="presOf" srcId="{0A2B3605-3CC0-4187-BD6D-4FB31E169E1B}" destId="{D4E0EAF9-139D-4A20-8904-F7BDC3454F6E}" srcOrd="0" destOrd="0" presId="urn:microsoft.com/office/officeart/2005/8/layout/cycle5"/>
    <dgm:cxn modelId="{1CED807D-AB1B-46EC-9521-CD258F045900}" srcId="{58D1C3CC-BC13-4CBB-B358-D3C2D30C3FAC}" destId="{8D8A11B6-A9B8-407A-B3DB-72B5CF91DC34}" srcOrd="0" destOrd="0" parTransId="{DCABE13B-2E2F-4C3A-9729-AB792DF1E00F}" sibTransId="{2145C854-43FE-439B-A0E2-AF19B79F3D19}"/>
    <dgm:cxn modelId="{8FB1F068-5403-4740-803D-B4A94EC48361}" type="presOf" srcId="{974FEC70-84E4-463D-9657-74D0E33CE972}" destId="{17746AEE-42FC-4928-B364-5D6B31CB6E1B}" srcOrd="0" destOrd="0" presId="urn:microsoft.com/office/officeart/2005/8/layout/cycle5"/>
    <dgm:cxn modelId="{5522FC30-8096-4F05-9957-AEE4608C3DAB}" type="presOf" srcId="{8D8A11B6-A9B8-407A-B3DB-72B5CF91DC34}" destId="{D61174F1-3E1F-4F20-8AF4-2812B35132FF}" srcOrd="0" destOrd="0" presId="urn:microsoft.com/office/officeart/2005/8/layout/cycle5"/>
    <dgm:cxn modelId="{181A866D-12AA-41C7-9592-41337EA0C6BB}" type="presOf" srcId="{2145C854-43FE-439B-A0E2-AF19B79F3D19}" destId="{9C95A36F-D2E7-4F72-8E0E-8FA662D30A64}" srcOrd="0" destOrd="0" presId="urn:microsoft.com/office/officeart/2005/8/layout/cycle5"/>
    <dgm:cxn modelId="{577B0464-F70B-48D4-9985-B3577737A3FC}" type="presParOf" srcId="{BA9519F3-DC02-4324-AB40-36FD9EFD8D74}" destId="{D61174F1-3E1F-4F20-8AF4-2812B35132FF}" srcOrd="0" destOrd="0" presId="urn:microsoft.com/office/officeart/2005/8/layout/cycle5"/>
    <dgm:cxn modelId="{7A6458E2-AAD9-4690-B2E8-FB9B28191BE1}" type="presParOf" srcId="{BA9519F3-DC02-4324-AB40-36FD9EFD8D74}" destId="{27B27198-7BA8-4423-9BCC-0E7EDE309B79}" srcOrd="1" destOrd="0" presId="urn:microsoft.com/office/officeart/2005/8/layout/cycle5"/>
    <dgm:cxn modelId="{2836BBC8-6399-4758-98D7-41D85BD00253}" type="presParOf" srcId="{BA9519F3-DC02-4324-AB40-36FD9EFD8D74}" destId="{9C95A36F-D2E7-4F72-8E0E-8FA662D30A64}" srcOrd="2" destOrd="0" presId="urn:microsoft.com/office/officeart/2005/8/layout/cycle5"/>
    <dgm:cxn modelId="{C47972CD-26A7-4B5F-AD5D-8C62B83A32D7}" type="presParOf" srcId="{BA9519F3-DC02-4324-AB40-36FD9EFD8D74}" destId="{9FCB8648-F523-40C4-9968-45949D867963}" srcOrd="3" destOrd="0" presId="urn:microsoft.com/office/officeart/2005/8/layout/cycle5"/>
    <dgm:cxn modelId="{2F5BC4D2-642E-458D-8A3B-FF54E203A7D9}" type="presParOf" srcId="{BA9519F3-DC02-4324-AB40-36FD9EFD8D74}" destId="{6C8E606F-8465-42B1-B017-0DF87B596FAE}" srcOrd="4" destOrd="0" presId="urn:microsoft.com/office/officeart/2005/8/layout/cycle5"/>
    <dgm:cxn modelId="{89118FA7-4315-4B06-A2B9-DE051D0C8EDE}" type="presParOf" srcId="{BA9519F3-DC02-4324-AB40-36FD9EFD8D74}" destId="{B8A9C353-97B0-4758-A8F9-5477AB4ACB37}" srcOrd="5" destOrd="0" presId="urn:microsoft.com/office/officeart/2005/8/layout/cycle5"/>
    <dgm:cxn modelId="{4B05FD3A-6424-4F96-9E74-1F37F847DCE2}" type="presParOf" srcId="{BA9519F3-DC02-4324-AB40-36FD9EFD8D74}" destId="{8788B03E-E89F-4BD4-82F4-582BEE6D0D7D}" srcOrd="6" destOrd="0" presId="urn:microsoft.com/office/officeart/2005/8/layout/cycle5"/>
    <dgm:cxn modelId="{506A8BAD-45CD-40BC-8D58-377A08AADB1D}" type="presParOf" srcId="{BA9519F3-DC02-4324-AB40-36FD9EFD8D74}" destId="{8E8BB6C9-5949-400A-B1AB-B2B6934BDECA}" srcOrd="7" destOrd="0" presId="urn:microsoft.com/office/officeart/2005/8/layout/cycle5"/>
    <dgm:cxn modelId="{74BC8097-9483-434B-AB4F-6457A99A3F7E}" type="presParOf" srcId="{BA9519F3-DC02-4324-AB40-36FD9EFD8D74}" destId="{D4E0EAF9-139D-4A20-8904-F7BDC3454F6E}" srcOrd="8" destOrd="0" presId="urn:microsoft.com/office/officeart/2005/8/layout/cycle5"/>
    <dgm:cxn modelId="{247131FA-151C-4F8B-8D9C-247800D9D9B3}" type="presParOf" srcId="{BA9519F3-DC02-4324-AB40-36FD9EFD8D74}" destId="{57D14CEF-E411-4DDF-A5B2-3AE8EBA4D87A}" srcOrd="9" destOrd="0" presId="urn:microsoft.com/office/officeart/2005/8/layout/cycle5"/>
    <dgm:cxn modelId="{C2DC3ED4-79E7-483F-BFB8-A4C9422F3951}" type="presParOf" srcId="{BA9519F3-DC02-4324-AB40-36FD9EFD8D74}" destId="{A49DBE49-20E1-48B0-ABA2-6E7F2BE97457}" srcOrd="10" destOrd="0" presId="urn:microsoft.com/office/officeart/2005/8/layout/cycle5"/>
    <dgm:cxn modelId="{57236E55-BCA1-430F-A3AB-D95F8E8B28A2}" type="presParOf" srcId="{BA9519F3-DC02-4324-AB40-36FD9EFD8D74}" destId="{7FD353C8-9651-42FA-ACA1-5394120E3219}" srcOrd="11" destOrd="0" presId="urn:microsoft.com/office/officeart/2005/8/layout/cycle5"/>
    <dgm:cxn modelId="{6754C28A-AE56-4BFC-84DB-9ABDD669E91C}" type="presParOf" srcId="{BA9519F3-DC02-4324-AB40-36FD9EFD8D74}" destId="{6619B0B6-C088-4D00-8E2E-63DD215B8033}" srcOrd="12" destOrd="0" presId="urn:microsoft.com/office/officeart/2005/8/layout/cycle5"/>
    <dgm:cxn modelId="{A1E9447F-4A01-4127-A134-15DCABEB68A1}" type="presParOf" srcId="{BA9519F3-DC02-4324-AB40-36FD9EFD8D74}" destId="{38FE86BF-56C6-426E-B5A7-82DB92F6A19A}" srcOrd="13" destOrd="0" presId="urn:microsoft.com/office/officeart/2005/8/layout/cycle5"/>
    <dgm:cxn modelId="{C3C78438-E4B9-4401-94A7-B5A7143B154F}" type="presParOf" srcId="{BA9519F3-DC02-4324-AB40-36FD9EFD8D74}" destId="{17746AEE-42FC-4928-B364-5D6B31CB6E1B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9D9874-41FB-FF4A-972A-B1CF785A0E90}" type="doc">
      <dgm:prSet loTypeId="urn:microsoft.com/office/officeart/2005/8/layout/process2" loCatId="" qsTypeId="urn:microsoft.com/office/officeart/2005/8/quickstyle/simple1" qsCatId="simple" csTypeId="urn:microsoft.com/office/officeart/2005/8/colors/accent1_1" csCatId="accent1" phldr="1"/>
      <dgm:spPr/>
    </dgm:pt>
    <dgm:pt modelId="{28B98D8F-03D5-F048-AA9C-9EF970A41BB7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Extract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Text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</a:p>
        <a:p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Features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A5E5FDA1-210E-1447-9916-F06F0B11CCC5}" type="parTrans" cxnId="{0032E8D6-F565-A243-BFC2-676010CEDA05}">
      <dgm:prSet/>
      <dgm:spPr/>
      <dgm:t>
        <a:bodyPr/>
        <a:lstStyle/>
        <a:p>
          <a:endParaRPr lang="en-US"/>
        </a:p>
      </dgm:t>
    </dgm:pt>
    <dgm:pt modelId="{02280058-5F44-3048-9B05-BAE9F7A18FF2}" type="sibTrans" cxnId="{0032E8D6-F565-A243-BFC2-676010CEDA05}">
      <dgm:prSet/>
      <dgm:spPr/>
      <dgm:t>
        <a:bodyPr/>
        <a:lstStyle/>
        <a:p>
          <a:endParaRPr lang="en-US"/>
        </a:p>
      </dgm:t>
    </dgm:pt>
    <dgm:pt modelId="{F5064163-0049-9440-9417-D508B36E9189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Train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Classifiers</a:t>
          </a:r>
          <a:endParaRPr lang="zh-CN" altLang="en-US" sz="2400" dirty="0" smtClean="0">
            <a:latin typeface="+mn-lt"/>
            <a:ea typeface="Helvetica" charset="0"/>
            <a:cs typeface="Helvetica" charset="0"/>
          </a:endParaRPr>
        </a:p>
        <a:p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on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De-noised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Data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B114B559-D363-EA47-9663-3C08E33937A2}" type="parTrans" cxnId="{70911754-A0F5-0A46-A3E0-A4C644BBA490}">
      <dgm:prSet/>
      <dgm:spPr/>
      <dgm:t>
        <a:bodyPr/>
        <a:lstStyle/>
        <a:p>
          <a:endParaRPr lang="en-US"/>
        </a:p>
      </dgm:t>
    </dgm:pt>
    <dgm:pt modelId="{5883DD99-9F48-E146-A2CA-B3C0DC0BC004}" type="sibTrans" cxnId="{70911754-A0F5-0A46-A3E0-A4C644BBA490}">
      <dgm:prSet/>
      <dgm:spPr/>
      <dgm:t>
        <a:bodyPr/>
        <a:lstStyle/>
        <a:p>
          <a:endParaRPr lang="en-US"/>
        </a:p>
      </dgm:t>
    </dgm:pt>
    <dgm:pt modelId="{6356FC51-7B2B-274D-84A1-323D368B7301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Prediction</a:t>
          </a:r>
          <a:endParaRPr lang="zh-CN" altLang="en-US" sz="2400" dirty="0" smtClean="0">
            <a:latin typeface="+mn-lt"/>
            <a:ea typeface="Helvetica" charset="0"/>
            <a:cs typeface="Helvetica" charset="0"/>
          </a:endParaRPr>
        </a:p>
        <a:p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on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New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Data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D7EC412E-ACC3-7E4B-A09B-5C777ACF2D54}" type="parTrans" cxnId="{2C769EC3-F9BC-C341-8B9E-F564A26632DA}">
      <dgm:prSet/>
      <dgm:spPr/>
      <dgm:t>
        <a:bodyPr/>
        <a:lstStyle/>
        <a:p>
          <a:endParaRPr lang="en-US"/>
        </a:p>
      </dgm:t>
    </dgm:pt>
    <dgm:pt modelId="{3E12F677-336D-DA42-AC92-4A1233167DA9}" type="sibTrans" cxnId="{2C769EC3-F9BC-C341-8B9E-F564A26632DA}">
      <dgm:prSet/>
      <dgm:spPr/>
      <dgm:t>
        <a:bodyPr/>
        <a:lstStyle/>
        <a:p>
          <a:endParaRPr lang="en-US"/>
        </a:p>
      </dgm:t>
    </dgm:pt>
    <dgm:pt modelId="{BB906451-DF99-B340-91E1-DAB50150C5A0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Label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Noise</a:t>
          </a:r>
          <a:endParaRPr lang="zh-CN" altLang="en-US" sz="2400" dirty="0" smtClean="0">
            <a:latin typeface="+mn-lt"/>
            <a:ea typeface="Helvetica" charset="0"/>
            <a:cs typeface="Helvetica" charset="0"/>
          </a:endParaRPr>
        </a:p>
        <a:p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Reduction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95032E3A-D095-B44B-B55F-CBC8C72DDBB0}" type="sibTrans" cxnId="{F8900924-231D-4647-B384-AA08EC7354DE}">
      <dgm:prSet/>
      <dgm:spPr/>
      <dgm:t>
        <a:bodyPr/>
        <a:lstStyle/>
        <a:p>
          <a:endParaRPr lang="en-US"/>
        </a:p>
      </dgm:t>
    </dgm:pt>
    <dgm:pt modelId="{8269BF51-9C20-AF4A-AD9D-9FC34F16FC41}" type="parTrans" cxnId="{F8900924-231D-4647-B384-AA08EC7354DE}">
      <dgm:prSet/>
      <dgm:spPr/>
      <dgm:t>
        <a:bodyPr/>
        <a:lstStyle/>
        <a:p>
          <a:endParaRPr lang="en-US"/>
        </a:p>
      </dgm:t>
    </dgm:pt>
    <dgm:pt modelId="{BF045A92-D53D-3D45-87A1-B1C7FD233B4A}" type="pres">
      <dgm:prSet presAssocID="{739D9874-41FB-FF4A-972A-B1CF785A0E90}" presName="linearFlow" presStyleCnt="0">
        <dgm:presLayoutVars>
          <dgm:resizeHandles val="exact"/>
        </dgm:presLayoutVars>
      </dgm:prSet>
      <dgm:spPr/>
    </dgm:pt>
    <dgm:pt modelId="{1EA9F42D-B9B3-7343-924D-3C76A987AA02}" type="pres">
      <dgm:prSet presAssocID="{28B98D8F-03D5-F048-AA9C-9EF970A41BB7}" presName="node" presStyleLbl="node1" presStyleIdx="0" presStyleCnt="4" custScaleX="149367" custLinFactNeighborX="-428" custLinFactNeighborY="108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42891-A72C-7C49-BBF5-8E32251C4B63}" type="pres">
      <dgm:prSet presAssocID="{02280058-5F44-3048-9B05-BAE9F7A18FF2}" presName="sibTrans" presStyleLbl="sibTrans2D1" presStyleIdx="0" presStyleCnt="3" custScaleX="149367"/>
      <dgm:spPr/>
      <dgm:t>
        <a:bodyPr/>
        <a:lstStyle/>
        <a:p>
          <a:endParaRPr lang="en-US"/>
        </a:p>
      </dgm:t>
    </dgm:pt>
    <dgm:pt modelId="{77DC38BB-EA62-1B48-8006-9D92DB4B8D55}" type="pres">
      <dgm:prSet presAssocID="{02280058-5F44-3048-9B05-BAE9F7A18FF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A865695B-E369-7649-BD75-2E86A4B6862D}" type="pres">
      <dgm:prSet presAssocID="{BB906451-DF99-B340-91E1-DAB50150C5A0}" presName="node" presStyleLbl="node1" presStyleIdx="1" presStyleCnt="4" custScaleX="149367" custLinFactNeighborY="57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32D29-9B8D-064D-8D50-98C3E8D38199}" type="pres">
      <dgm:prSet presAssocID="{95032E3A-D095-B44B-B55F-CBC8C72DDBB0}" presName="sibTrans" presStyleLbl="sibTrans2D1" presStyleIdx="1" presStyleCnt="3" custScaleX="149367"/>
      <dgm:spPr/>
      <dgm:t>
        <a:bodyPr/>
        <a:lstStyle/>
        <a:p>
          <a:endParaRPr lang="en-US"/>
        </a:p>
      </dgm:t>
    </dgm:pt>
    <dgm:pt modelId="{C6E5AE17-D3AA-9448-AC91-2EBFAB0AB71C}" type="pres">
      <dgm:prSet presAssocID="{95032E3A-D095-B44B-B55F-CBC8C72DDBB0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1DED95E-217B-E743-B33C-8009B0633C7B}" type="pres">
      <dgm:prSet presAssocID="{F5064163-0049-9440-9417-D508B36E9189}" presName="node" presStyleLbl="node1" presStyleIdx="2" presStyleCnt="4" custScaleX="149367" custLinFactNeighborY="57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D0ECAC-8D8C-ED40-9AC2-67B4098C2AB8}" type="pres">
      <dgm:prSet presAssocID="{5883DD99-9F48-E146-A2CA-B3C0DC0BC004}" presName="sibTrans" presStyleLbl="sibTrans2D1" presStyleIdx="2" presStyleCnt="3" custScaleX="149367"/>
      <dgm:spPr/>
      <dgm:t>
        <a:bodyPr/>
        <a:lstStyle/>
        <a:p>
          <a:endParaRPr lang="en-US"/>
        </a:p>
      </dgm:t>
    </dgm:pt>
    <dgm:pt modelId="{1DDD0FC6-3388-754A-A9F8-57E966043D56}" type="pres">
      <dgm:prSet presAssocID="{5883DD99-9F48-E146-A2CA-B3C0DC0BC004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70BF537-0587-EB4D-9296-7693DADEC501}" type="pres">
      <dgm:prSet presAssocID="{6356FC51-7B2B-274D-84A1-323D368B7301}" presName="node" presStyleLbl="node1" presStyleIdx="3" presStyleCnt="4" custScaleX="149367" custLinFactNeighborY="5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DE7EE2-582A-413B-964C-CC3D28176669}" type="presOf" srcId="{95032E3A-D095-B44B-B55F-CBC8C72DDBB0}" destId="{C6E5AE17-D3AA-9448-AC91-2EBFAB0AB71C}" srcOrd="1" destOrd="0" presId="urn:microsoft.com/office/officeart/2005/8/layout/process2"/>
    <dgm:cxn modelId="{456BAA27-07F5-48A8-BDC2-BB749F4D7BF7}" type="presOf" srcId="{BB906451-DF99-B340-91E1-DAB50150C5A0}" destId="{A865695B-E369-7649-BD75-2E86A4B6862D}" srcOrd="0" destOrd="0" presId="urn:microsoft.com/office/officeart/2005/8/layout/process2"/>
    <dgm:cxn modelId="{73F51E32-2D02-42CF-BB95-5CCE64EC932F}" type="presOf" srcId="{739D9874-41FB-FF4A-972A-B1CF785A0E90}" destId="{BF045A92-D53D-3D45-87A1-B1C7FD233B4A}" srcOrd="0" destOrd="0" presId="urn:microsoft.com/office/officeart/2005/8/layout/process2"/>
    <dgm:cxn modelId="{D0B7E81B-92B2-4730-AD8D-D14358960EAD}" type="presOf" srcId="{5883DD99-9F48-E146-A2CA-B3C0DC0BC004}" destId="{38D0ECAC-8D8C-ED40-9AC2-67B4098C2AB8}" srcOrd="0" destOrd="0" presId="urn:microsoft.com/office/officeart/2005/8/layout/process2"/>
    <dgm:cxn modelId="{CA4DC073-575F-4D47-B6F5-05AC1103F2E8}" type="presOf" srcId="{6356FC51-7B2B-274D-84A1-323D368B7301}" destId="{F70BF537-0587-EB4D-9296-7693DADEC501}" srcOrd="0" destOrd="0" presId="urn:microsoft.com/office/officeart/2005/8/layout/process2"/>
    <dgm:cxn modelId="{93EE85CC-606E-4B39-B36F-DC3E1B4498E3}" type="presOf" srcId="{02280058-5F44-3048-9B05-BAE9F7A18FF2}" destId="{CA642891-A72C-7C49-BBF5-8E32251C4B63}" srcOrd="0" destOrd="0" presId="urn:microsoft.com/office/officeart/2005/8/layout/process2"/>
    <dgm:cxn modelId="{961BD4F4-BDA2-4A36-9493-461771A6EAD9}" type="presOf" srcId="{95032E3A-D095-B44B-B55F-CBC8C72DDBB0}" destId="{9AF32D29-9B8D-064D-8D50-98C3E8D38199}" srcOrd="0" destOrd="0" presId="urn:microsoft.com/office/officeart/2005/8/layout/process2"/>
    <dgm:cxn modelId="{70911754-A0F5-0A46-A3E0-A4C644BBA490}" srcId="{739D9874-41FB-FF4A-972A-B1CF785A0E90}" destId="{F5064163-0049-9440-9417-D508B36E9189}" srcOrd="2" destOrd="0" parTransId="{B114B559-D363-EA47-9663-3C08E33937A2}" sibTransId="{5883DD99-9F48-E146-A2CA-B3C0DC0BC004}"/>
    <dgm:cxn modelId="{2B60B2A7-DA54-41F1-B850-DDD6A1EA97F3}" type="presOf" srcId="{28B98D8F-03D5-F048-AA9C-9EF970A41BB7}" destId="{1EA9F42D-B9B3-7343-924D-3C76A987AA02}" srcOrd="0" destOrd="0" presId="urn:microsoft.com/office/officeart/2005/8/layout/process2"/>
    <dgm:cxn modelId="{F8900924-231D-4647-B384-AA08EC7354DE}" srcId="{739D9874-41FB-FF4A-972A-B1CF785A0E90}" destId="{BB906451-DF99-B340-91E1-DAB50150C5A0}" srcOrd="1" destOrd="0" parTransId="{8269BF51-9C20-AF4A-AD9D-9FC34F16FC41}" sibTransId="{95032E3A-D095-B44B-B55F-CBC8C72DDBB0}"/>
    <dgm:cxn modelId="{1B0F905C-C8AD-4581-A630-EC7DB4094D27}" type="presOf" srcId="{5883DD99-9F48-E146-A2CA-B3C0DC0BC004}" destId="{1DDD0FC6-3388-754A-A9F8-57E966043D56}" srcOrd="1" destOrd="0" presId="urn:microsoft.com/office/officeart/2005/8/layout/process2"/>
    <dgm:cxn modelId="{0032E8D6-F565-A243-BFC2-676010CEDA05}" srcId="{739D9874-41FB-FF4A-972A-B1CF785A0E90}" destId="{28B98D8F-03D5-F048-AA9C-9EF970A41BB7}" srcOrd="0" destOrd="0" parTransId="{A5E5FDA1-210E-1447-9916-F06F0B11CCC5}" sibTransId="{02280058-5F44-3048-9B05-BAE9F7A18FF2}"/>
    <dgm:cxn modelId="{1A6804BA-87D1-4DF2-A94A-D9F0D8F8C0AF}" type="presOf" srcId="{F5064163-0049-9440-9417-D508B36E9189}" destId="{21DED95E-217B-E743-B33C-8009B0633C7B}" srcOrd="0" destOrd="0" presId="urn:microsoft.com/office/officeart/2005/8/layout/process2"/>
    <dgm:cxn modelId="{414FA8C3-186A-4767-AB8E-999806D2142B}" type="presOf" srcId="{02280058-5F44-3048-9B05-BAE9F7A18FF2}" destId="{77DC38BB-EA62-1B48-8006-9D92DB4B8D55}" srcOrd="1" destOrd="0" presId="urn:microsoft.com/office/officeart/2005/8/layout/process2"/>
    <dgm:cxn modelId="{2C769EC3-F9BC-C341-8B9E-F564A26632DA}" srcId="{739D9874-41FB-FF4A-972A-B1CF785A0E90}" destId="{6356FC51-7B2B-274D-84A1-323D368B7301}" srcOrd="3" destOrd="0" parTransId="{D7EC412E-ACC3-7E4B-A09B-5C777ACF2D54}" sibTransId="{3E12F677-336D-DA42-AC92-4A1233167DA9}"/>
    <dgm:cxn modelId="{390862CA-B37A-4F95-B343-B06914072957}" type="presParOf" srcId="{BF045A92-D53D-3D45-87A1-B1C7FD233B4A}" destId="{1EA9F42D-B9B3-7343-924D-3C76A987AA02}" srcOrd="0" destOrd="0" presId="urn:microsoft.com/office/officeart/2005/8/layout/process2"/>
    <dgm:cxn modelId="{DE67C23A-7006-4900-9914-406E78673EAB}" type="presParOf" srcId="{BF045A92-D53D-3D45-87A1-B1C7FD233B4A}" destId="{CA642891-A72C-7C49-BBF5-8E32251C4B63}" srcOrd="1" destOrd="0" presId="urn:microsoft.com/office/officeart/2005/8/layout/process2"/>
    <dgm:cxn modelId="{45575647-88CB-4515-BD92-29378ADACFFA}" type="presParOf" srcId="{CA642891-A72C-7C49-BBF5-8E32251C4B63}" destId="{77DC38BB-EA62-1B48-8006-9D92DB4B8D55}" srcOrd="0" destOrd="0" presId="urn:microsoft.com/office/officeart/2005/8/layout/process2"/>
    <dgm:cxn modelId="{74A42B38-0357-4D1F-A2A2-22210933953C}" type="presParOf" srcId="{BF045A92-D53D-3D45-87A1-B1C7FD233B4A}" destId="{A865695B-E369-7649-BD75-2E86A4B6862D}" srcOrd="2" destOrd="0" presId="urn:microsoft.com/office/officeart/2005/8/layout/process2"/>
    <dgm:cxn modelId="{98E553E6-5864-4DF1-A728-2845B5C9F279}" type="presParOf" srcId="{BF045A92-D53D-3D45-87A1-B1C7FD233B4A}" destId="{9AF32D29-9B8D-064D-8D50-98C3E8D38199}" srcOrd="3" destOrd="0" presId="urn:microsoft.com/office/officeart/2005/8/layout/process2"/>
    <dgm:cxn modelId="{7B09CD9A-136C-49BA-9CED-A7178472E41D}" type="presParOf" srcId="{9AF32D29-9B8D-064D-8D50-98C3E8D38199}" destId="{C6E5AE17-D3AA-9448-AC91-2EBFAB0AB71C}" srcOrd="0" destOrd="0" presId="urn:microsoft.com/office/officeart/2005/8/layout/process2"/>
    <dgm:cxn modelId="{38B9D3CC-E549-49D2-972B-7C956BFF56C5}" type="presParOf" srcId="{BF045A92-D53D-3D45-87A1-B1C7FD233B4A}" destId="{21DED95E-217B-E743-B33C-8009B0633C7B}" srcOrd="4" destOrd="0" presId="urn:microsoft.com/office/officeart/2005/8/layout/process2"/>
    <dgm:cxn modelId="{48EEC778-A239-42C8-9716-01004BE73600}" type="presParOf" srcId="{BF045A92-D53D-3D45-87A1-B1C7FD233B4A}" destId="{38D0ECAC-8D8C-ED40-9AC2-67B4098C2AB8}" srcOrd="5" destOrd="0" presId="urn:microsoft.com/office/officeart/2005/8/layout/process2"/>
    <dgm:cxn modelId="{ABA11524-4083-4F62-9842-87B0D06A9F6C}" type="presParOf" srcId="{38D0ECAC-8D8C-ED40-9AC2-67B4098C2AB8}" destId="{1DDD0FC6-3388-754A-A9F8-57E966043D56}" srcOrd="0" destOrd="0" presId="urn:microsoft.com/office/officeart/2005/8/layout/process2"/>
    <dgm:cxn modelId="{DABA5DBF-7359-46CB-8A99-6270092CD8FD}" type="presParOf" srcId="{BF045A92-D53D-3D45-87A1-B1C7FD233B4A}" destId="{F70BF537-0587-EB4D-9296-7693DADEC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9D9874-41FB-FF4A-972A-B1CF785A0E90}" type="doc">
      <dgm:prSet loTypeId="urn:microsoft.com/office/officeart/2005/8/layout/process2" loCatId="" qsTypeId="urn:microsoft.com/office/officeart/2005/8/quickstyle/simple1" qsCatId="simple" csTypeId="urn:microsoft.com/office/officeart/2005/8/colors/accent1_1" csCatId="accent1" phldr="1"/>
      <dgm:spPr/>
    </dgm:pt>
    <dgm:pt modelId="{28B98D8F-03D5-F048-AA9C-9EF970A41BB7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Extract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Text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</a:p>
        <a:p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Features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A5E5FDA1-210E-1447-9916-F06F0B11CCC5}" type="parTrans" cxnId="{0032E8D6-F565-A243-BFC2-676010CEDA05}">
      <dgm:prSet/>
      <dgm:spPr/>
      <dgm:t>
        <a:bodyPr/>
        <a:lstStyle/>
        <a:p>
          <a:endParaRPr lang="en-US"/>
        </a:p>
      </dgm:t>
    </dgm:pt>
    <dgm:pt modelId="{02280058-5F44-3048-9B05-BAE9F7A18FF2}" type="sibTrans" cxnId="{0032E8D6-F565-A243-BFC2-676010CEDA05}">
      <dgm:prSet/>
      <dgm:spPr/>
      <dgm:t>
        <a:bodyPr/>
        <a:lstStyle/>
        <a:p>
          <a:endParaRPr lang="en-US"/>
        </a:p>
      </dgm:t>
    </dgm:pt>
    <dgm:pt modelId="{F5064163-0049-9440-9417-D508B36E9189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Joint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Embedding</a:t>
          </a:r>
          <a:endParaRPr lang="zh-CN" altLang="en-US" dirty="0" smtClean="0">
            <a:latin typeface="Helvetica" charset="0"/>
            <a:ea typeface="Helvetica" charset="0"/>
            <a:cs typeface="Helvetica" charset="0"/>
          </a:endParaRPr>
        </a:p>
        <a:p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on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Training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Sets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B114B559-D363-EA47-9663-3C08E33937A2}" type="parTrans" cxnId="{70911754-A0F5-0A46-A3E0-A4C644BBA490}">
      <dgm:prSet/>
      <dgm:spPr/>
      <dgm:t>
        <a:bodyPr/>
        <a:lstStyle/>
        <a:p>
          <a:endParaRPr lang="en-US"/>
        </a:p>
      </dgm:t>
    </dgm:pt>
    <dgm:pt modelId="{5883DD99-9F48-E146-A2CA-B3C0DC0BC004}" type="sibTrans" cxnId="{70911754-A0F5-0A46-A3E0-A4C644BBA490}">
      <dgm:prSet/>
      <dgm:spPr/>
      <dgm:t>
        <a:bodyPr/>
        <a:lstStyle/>
        <a:p>
          <a:endParaRPr lang="en-US"/>
        </a:p>
      </dgm:t>
    </dgm:pt>
    <dgm:pt modelId="{6356FC51-7B2B-274D-84A1-323D368B7301}">
      <dgm:prSet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Prediction</a:t>
          </a:r>
          <a:endParaRPr lang="zh-CN" altLang="en-US" dirty="0" smtClean="0">
            <a:latin typeface="Helvetica" charset="0"/>
            <a:ea typeface="Helvetica" charset="0"/>
            <a:cs typeface="Helvetica" charset="0"/>
          </a:endParaRPr>
        </a:p>
        <a:p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on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New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Data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D7EC412E-ACC3-7E4B-A09B-5C777ACF2D54}" type="parTrans" cxnId="{2C769EC3-F9BC-C341-8B9E-F564A26632DA}">
      <dgm:prSet/>
      <dgm:spPr/>
      <dgm:t>
        <a:bodyPr/>
        <a:lstStyle/>
        <a:p>
          <a:endParaRPr lang="en-US"/>
        </a:p>
      </dgm:t>
    </dgm:pt>
    <dgm:pt modelId="{3E12F677-336D-DA42-AC92-4A1233167DA9}" type="sibTrans" cxnId="{2C769EC3-F9BC-C341-8B9E-F564A26632DA}">
      <dgm:prSet/>
      <dgm:spPr/>
      <dgm:t>
        <a:bodyPr/>
        <a:lstStyle/>
        <a:p>
          <a:endParaRPr lang="en-US"/>
        </a:p>
      </dgm:t>
    </dgm:pt>
    <dgm:pt modelId="{BB906451-DF99-B340-91E1-DAB50150C5A0}">
      <dgm:prSet phldrT="[Text]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Partition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</a:p>
        <a:p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Training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dirty="0" smtClean="0">
              <a:latin typeface="Helvetica" charset="0"/>
              <a:ea typeface="Helvetica" charset="0"/>
              <a:cs typeface="Helvetica" charset="0"/>
            </a:rPr>
            <a:t>Set</a:t>
          </a:r>
          <a:r>
            <a:rPr lang="zh-CN" altLang="en-US" dirty="0" smtClean="0">
              <a:latin typeface="Helvetica" charset="0"/>
              <a:ea typeface="Helvetica" charset="0"/>
              <a:cs typeface="Helvetica" charset="0"/>
            </a:rPr>
            <a:t> </a:t>
          </a:r>
          <a:endParaRPr lang="en-US" dirty="0">
            <a:latin typeface="Helvetica" charset="0"/>
            <a:ea typeface="Helvetica" charset="0"/>
            <a:cs typeface="Helvetica" charset="0"/>
          </a:endParaRPr>
        </a:p>
      </dgm:t>
    </dgm:pt>
    <dgm:pt modelId="{95032E3A-D095-B44B-B55F-CBC8C72DDBB0}" type="sibTrans" cxnId="{F8900924-231D-4647-B384-AA08EC7354DE}">
      <dgm:prSet/>
      <dgm:spPr/>
      <dgm:t>
        <a:bodyPr/>
        <a:lstStyle/>
        <a:p>
          <a:endParaRPr lang="en-US"/>
        </a:p>
      </dgm:t>
    </dgm:pt>
    <dgm:pt modelId="{8269BF51-9C20-AF4A-AD9D-9FC34F16FC41}" type="parTrans" cxnId="{F8900924-231D-4647-B384-AA08EC7354DE}">
      <dgm:prSet/>
      <dgm:spPr/>
      <dgm:t>
        <a:bodyPr/>
        <a:lstStyle/>
        <a:p>
          <a:endParaRPr lang="en-US"/>
        </a:p>
      </dgm:t>
    </dgm:pt>
    <dgm:pt modelId="{BF045A92-D53D-3D45-87A1-B1C7FD233B4A}" type="pres">
      <dgm:prSet presAssocID="{739D9874-41FB-FF4A-972A-B1CF785A0E90}" presName="linearFlow" presStyleCnt="0">
        <dgm:presLayoutVars>
          <dgm:resizeHandles val="exact"/>
        </dgm:presLayoutVars>
      </dgm:prSet>
      <dgm:spPr/>
    </dgm:pt>
    <dgm:pt modelId="{1EA9F42D-B9B3-7343-924D-3C76A987AA02}" type="pres">
      <dgm:prSet presAssocID="{28B98D8F-03D5-F048-AA9C-9EF970A41BB7}" presName="node" presStyleLbl="node1" presStyleIdx="0" presStyleCnt="4" custScaleX="149367" custLinFactNeighborY="108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42891-A72C-7C49-BBF5-8E32251C4B63}" type="pres">
      <dgm:prSet presAssocID="{02280058-5F44-3048-9B05-BAE9F7A18FF2}" presName="sibTrans" presStyleLbl="sibTrans2D1" presStyleIdx="0" presStyleCnt="3" custScaleX="107545"/>
      <dgm:spPr/>
      <dgm:t>
        <a:bodyPr/>
        <a:lstStyle/>
        <a:p>
          <a:endParaRPr lang="en-US"/>
        </a:p>
      </dgm:t>
    </dgm:pt>
    <dgm:pt modelId="{77DC38BB-EA62-1B48-8006-9D92DB4B8D55}" type="pres">
      <dgm:prSet presAssocID="{02280058-5F44-3048-9B05-BAE9F7A18FF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A865695B-E369-7649-BD75-2E86A4B6862D}" type="pres">
      <dgm:prSet presAssocID="{BB906451-DF99-B340-91E1-DAB50150C5A0}" presName="node" presStyleLbl="node1" presStyleIdx="1" presStyleCnt="4" custScaleX="149367" custScaleY="87199" custLinFactNeighborX="1787" custLinFactNeighborY="-187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32D29-9B8D-064D-8D50-98C3E8D38199}" type="pres">
      <dgm:prSet presAssocID="{95032E3A-D095-B44B-B55F-CBC8C72DDBB0}" presName="sibTrans" presStyleLbl="sibTrans2D1" presStyleIdx="1" presStyleCnt="3" custScaleX="149367"/>
      <dgm:spPr/>
      <dgm:t>
        <a:bodyPr/>
        <a:lstStyle/>
        <a:p>
          <a:endParaRPr lang="en-US"/>
        </a:p>
      </dgm:t>
    </dgm:pt>
    <dgm:pt modelId="{C6E5AE17-D3AA-9448-AC91-2EBFAB0AB71C}" type="pres">
      <dgm:prSet presAssocID="{95032E3A-D095-B44B-B55F-CBC8C72DDBB0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1DED95E-217B-E743-B33C-8009B0633C7B}" type="pres">
      <dgm:prSet presAssocID="{F5064163-0049-9440-9417-D508B36E9189}" presName="node" presStyleLbl="node1" presStyleIdx="2" presStyleCnt="4" custScaleX="149367" custLinFactNeighborY="-190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D0ECAC-8D8C-ED40-9AC2-67B4098C2AB8}" type="pres">
      <dgm:prSet presAssocID="{5883DD99-9F48-E146-A2CA-B3C0DC0BC004}" presName="sibTrans" presStyleLbl="sibTrans2D1" presStyleIdx="2" presStyleCnt="3" custScaleX="149367"/>
      <dgm:spPr/>
      <dgm:t>
        <a:bodyPr/>
        <a:lstStyle/>
        <a:p>
          <a:endParaRPr lang="en-US"/>
        </a:p>
      </dgm:t>
    </dgm:pt>
    <dgm:pt modelId="{1DDD0FC6-3388-754A-A9F8-57E966043D56}" type="pres">
      <dgm:prSet presAssocID="{5883DD99-9F48-E146-A2CA-B3C0DC0BC004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70BF537-0587-EB4D-9296-7693DADEC501}" type="pres">
      <dgm:prSet presAssocID="{6356FC51-7B2B-274D-84A1-323D368B7301}" presName="node" presStyleLbl="node1" presStyleIdx="3" presStyleCnt="4" custScaleX="149367" custLinFactNeighborX="596" custLinFactNeighborY="-476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29FC68-49BD-45E1-A293-A7B32AE9D5EA}" type="presOf" srcId="{5883DD99-9F48-E146-A2CA-B3C0DC0BC004}" destId="{1DDD0FC6-3388-754A-A9F8-57E966043D56}" srcOrd="1" destOrd="0" presId="urn:microsoft.com/office/officeart/2005/8/layout/process2"/>
    <dgm:cxn modelId="{5160AA3F-85D0-4360-85C0-E0738AC683CE}" type="presOf" srcId="{95032E3A-D095-B44B-B55F-CBC8C72DDBB0}" destId="{9AF32D29-9B8D-064D-8D50-98C3E8D38199}" srcOrd="0" destOrd="0" presId="urn:microsoft.com/office/officeart/2005/8/layout/process2"/>
    <dgm:cxn modelId="{70911754-A0F5-0A46-A3E0-A4C644BBA490}" srcId="{739D9874-41FB-FF4A-972A-B1CF785A0E90}" destId="{F5064163-0049-9440-9417-D508B36E9189}" srcOrd="2" destOrd="0" parTransId="{B114B559-D363-EA47-9663-3C08E33937A2}" sibTransId="{5883DD99-9F48-E146-A2CA-B3C0DC0BC004}"/>
    <dgm:cxn modelId="{946F3E9C-0DBD-45CA-8A1A-B15B012AAB00}" type="presOf" srcId="{6356FC51-7B2B-274D-84A1-323D368B7301}" destId="{F70BF537-0587-EB4D-9296-7693DADEC501}" srcOrd="0" destOrd="0" presId="urn:microsoft.com/office/officeart/2005/8/layout/process2"/>
    <dgm:cxn modelId="{2B115CB7-34AC-40EE-B4D9-60B12396158C}" type="presOf" srcId="{F5064163-0049-9440-9417-D508B36E9189}" destId="{21DED95E-217B-E743-B33C-8009B0633C7B}" srcOrd="0" destOrd="0" presId="urn:microsoft.com/office/officeart/2005/8/layout/process2"/>
    <dgm:cxn modelId="{3D7FCBC4-79CD-4AF5-A189-7D29E447CB0A}" type="presOf" srcId="{02280058-5F44-3048-9B05-BAE9F7A18FF2}" destId="{77DC38BB-EA62-1B48-8006-9D92DB4B8D55}" srcOrd="1" destOrd="0" presId="urn:microsoft.com/office/officeart/2005/8/layout/process2"/>
    <dgm:cxn modelId="{9CDA74A1-9D67-448B-B0D0-77991D8E0768}" type="presOf" srcId="{BB906451-DF99-B340-91E1-DAB50150C5A0}" destId="{A865695B-E369-7649-BD75-2E86A4B6862D}" srcOrd="0" destOrd="0" presId="urn:microsoft.com/office/officeart/2005/8/layout/process2"/>
    <dgm:cxn modelId="{5EE6D193-85AC-4DCF-9C96-9D2638CDE4BC}" type="presOf" srcId="{28B98D8F-03D5-F048-AA9C-9EF970A41BB7}" destId="{1EA9F42D-B9B3-7343-924D-3C76A987AA02}" srcOrd="0" destOrd="0" presId="urn:microsoft.com/office/officeart/2005/8/layout/process2"/>
    <dgm:cxn modelId="{71A03F75-F907-4D90-9603-E2BD3B9A76A1}" type="presOf" srcId="{02280058-5F44-3048-9B05-BAE9F7A18FF2}" destId="{CA642891-A72C-7C49-BBF5-8E32251C4B63}" srcOrd="0" destOrd="0" presId="urn:microsoft.com/office/officeart/2005/8/layout/process2"/>
    <dgm:cxn modelId="{72A95B11-49CA-47B3-A11F-D54FD3F30C94}" type="presOf" srcId="{95032E3A-D095-B44B-B55F-CBC8C72DDBB0}" destId="{C6E5AE17-D3AA-9448-AC91-2EBFAB0AB71C}" srcOrd="1" destOrd="0" presId="urn:microsoft.com/office/officeart/2005/8/layout/process2"/>
    <dgm:cxn modelId="{F8900924-231D-4647-B384-AA08EC7354DE}" srcId="{739D9874-41FB-FF4A-972A-B1CF785A0E90}" destId="{BB906451-DF99-B340-91E1-DAB50150C5A0}" srcOrd="1" destOrd="0" parTransId="{8269BF51-9C20-AF4A-AD9D-9FC34F16FC41}" sibTransId="{95032E3A-D095-B44B-B55F-CBC8C72DDBB0}"/>
    <dgm:cxn modelId="{8A418699-39F2-452F-8426-192EAB9B6830}" type="presOf" srcId="{5883DD99-9F48-E146-A2CA-B3C0DC0BC004}" destId="{38D0ECAC-8D8C-ED40-9AC2-67B4098C2AB8}" srcOrd="0" destOrd="0" presId="urn:microsoft.com/office/officeart/2005/8/layout/process2"/>
    <dgm:cxn modelId="{5DFA49DE-369F-40B3-9C34-8148D00B1F5A}" type="presOf" srcId="{739D9874-41FB-FF4A-972A-B1CF785A0E90}" destId="{BF045A92-D53D-3D45-87A1-B1C7FD233B4A}" srcOrd="0" destOrd="0" presId="urn:microsoft.com/office/officeart/2005/8/layout/process2"/>
    <dgm:cxn modelId="{0032E8D6-F565-A243-BFC2-676010CEDA05}" srcId="{739D9874-41FB-FF4A-972A-B1CF785A0E90}" destId="{28B98D8F-03D5-F048-AA9C-9EF970A41BB7}" srcOrd="0" destOrd="0" parTransId="{A5E5FDA1-210E-1447-9916-F06F0B11CCC5}" sibTransId="{02280058-5F44-3048-9B05-BAE9F7A18FF2}"/>
    <dgm:cxn modelId="{2C769EC3-F9BC-C341-8B9E-F564A26632DA}" srcId="{739D9874-41FB-FF4A-972A-B1CF785A0E90}" destId="{6356FC51-7B2B-274D-84A1-323D368B7301}" srcOrd="3" destOrd="0" parTransId="{D7EC412E-ACC3-7E4B-A09B-5C777ACF2D54}" sibTransId="{3E12F677-336D-DA42-AC92-4A1233167DA9}"/>
    <dgm:cxn modelId="{D4271C33-9C6D-4845-BC86-77337E337BFE}" type="presParOf" srcId="{BF045A92-D53D-3D45-87A1-B1C7FD233B4A}" destId="{1EA9F42D-B9B3-7343-924D-3C76A987AA02}" srcOrd="0" destOrd="0" presId="urn:microsoft.com/office/officeart/2005/8/layout/process2"/>
    <dgm:cxn modelId="{F7ABE326-05A6-41AA-8D5A-6395D2F91997}" type="presParOf" srcId="{BF045A92-D53D-3D45-87A1-B1C7FD233B4A}" destId="{CA642891-A72C-7C49-BBF5-8E32251C4B63}" srcOrd="1" destOrd="0" presId="urn:microsoft.com/office/officeart/2005/8/layout/process2"/>
    <dgm:cxn modelId="{621B2221-013A-4FED-A3DC-9F34391D84A2}" type="presParOf" srcId="{CA642891-A72C-7C49-BBF5-8E32251C4B63}" destId="{77DC38BB-EA62-1B48-8006-9D92DB4B8D55}" srcOrd="0" destOrd="0" presId="urn:microsoft.com/office/officeart/2005/8/layout/process2"/>
    <dgm:cxn modelId="{6DB7F591-87A7-4529-B864-C30A10D869F5}" type="presParOf" srcId="{BF045A92-D53D-3D45-87A1-B1C7FD233B4A}" destId="{A865695B-E369-7649-BD75-2E86A4B6862D}" srcOrd="2" destOrd="0" presId="urn:microsoft.com/office/officeart/2005/8/layout/process2"/>
    <dgm:cxn modelId="{E51E83AA-F42D-40C3-A1D6-0BFC0C326075}" type="presParOf" srcId="{BF045A92-D53D-3D45-87A1-B1C7FD233B4A}" destId="{9AF32D29-9B8D-064D-8D50-98C3E8D38199}" srcOrd="3" destOrd="0" presId="urn:microsoft.com/office/officeart/2005/8/layout/process2"/>
    <dgm:cxn modelId="{D57F05D2-34EC-444F-AF48-5A9369072CB6}" type="presParOf" srcId="{9AF32D29-9B8D-064D-8D50-98C3E8D38199}" destId="{C6E5AE17-D3AA-9448-AC91-2EBFAB0AB71C}" srcOrd="0" destOrd="0" presId="urn:microsoft.com/office/officeart/2005/8/layout/process2"/>
    <dgm:cxn modelId="{A954FDBB-F3FE-482C-ABCE-B90FBCBE524F}" type="presParOf" srcId="{BF045A92-D53D-3D45-87A1-B1C7FD233B4A}" destId="{21DED95E-217B-E743-B33C-8009B0633C7B}" srcOrd="4" destOrd="0" presId="urn:microsoft.com/office/officeart/2005/8/layout/process2"/>
    <dgm:cxn modelId="{840B9CE4-666E-4CFE-820D-AF75ACE9895F}" type="presParOf" srcId="{BF045A92-D53D-3D45-87A1-B1C7FD233B4A}" destId="{38D0ECAC-8D8C-ED40-9AC2-67B4098C2AB8}" srcOrd="5" destOrd="0" presId="urn:microsoft.com/office/officeart/2005/8/layout/process2"/>
    <dgm:cxn modelId="{25E099EF-E814-4BD0-93F1-EF1CD3714920}" type="presParOf" srcId="{38D0ECAC-8D8C-ED40-9AC2-67B4098C2AB8}" destId="{1DDD0FC6-3388-754A-A9F8-57E966043D56}" srcOrd="0" destOrd="0" presId="urn:microsoft.com/office/officeart/2005/8/layout/process2"/>
    <dgm:cxn modelId="{9B9381FC-BB99-4B9D-AB92-FCE5555F7026}" type="presParOf" srcId="{BF045A92-D53D-3D45-87A1-B1C7FD233B4A}" destId="{F70BF537-0587-EB4D-9296-7693DADEC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9D9874-41FB-FF4A-972A-B1CF785A0E90}" type="doc">
      <dgm:prSet loTypeId="urn:microsoft.com/office/officeart/2005/8/layout/process2" loCatId="" qsTypeId="urn:microsoft.com/office/officeart/2005/8/quickstyle/simple1" qsCatId="simple" csTypeId="urn:microsoft.com/office/officeart/2005/8/colors/accent1_1" csCatId="accent1" phldr="1"/>
      <dgm:spPr/>
    </dgm:pt>
    <dgm:pt modelId="{28B98D8F-03D5-F048-AA9C-9EF970A41BB7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Entity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mention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detection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A5E5FDA1-210E-1447-9916-F06F0B11CCC5}" type="parTrans" cxnId="{0032E8D6-F565-A243-BFC2-676010CEDA05}">
      <dgm:prSet/>
      <dgm:spPr/>
      <dgm:t>
        <a:bodyPr/>
        <a:lstStyle/>
        <a:p>
          <a:endParaRPr lang="en-US"/>
        </a:p>
      </dgm:t>
    </dgm:pt>
    <dgm:pt modelId="{02280058-5F44-3048-9B05-BAE9F7A18FF2}" type="sibTrans" cxnId="{0032E8D6-F565-A243-BFC2-676010CEDA05}">
      <dgm:prSet/>
      <dgm:spPr/>
      <dgm:t>
        <a:bodyPr/>
        <a:lstStyle/>
        <a:p>
          <a:endParaRPr lang="en-US"/>
        </a:p>
      </dgm:t>
    </dgm:pt>
    <dgm:pt modelId="{BB906451-DF99-B340-91E1-DAB50150C5A0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Context-aware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entity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typing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8269BF51-9C20-AF4A-AD9D-9FC34F16FC41}" type="parTrans" cxnId="{F8900924-231D-4647-B384-AA08EC7354DE}">
      <dgm:prSet/>
      <dgm:spPr/>
      <dgm:t>
        <a:bodyPr/>
        <a:lstStyle/>
        <a:p>
          <a:endParaRPr lang="en-US"/>
        </a:p>
      </dgm:t>
    </dgm:pt>
    <dgm:pt modelId="{95032E3A-D095-B44B-B55F-CBC8C72DDBB0}" type="sibTrans" cxnId="{F8900924-231D-4647-B384-AA08EC7354DE}">
      <dgm:prSet/>
      <dgm:spPr/>
      <dgm:t>
        <a:bodyPr/>
        <a:lstStyle/>
        <a:p>
          <a:endParaRPr lang="en-US"/>
        </a:p>
      </dgm:t>
    </dgm:pt>
    <dgm:pt modelId="{F5064163-0049-9440-9417-D508B36E9189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Relation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mention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detection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B114B559-D363-EA47-9663-3C08E33937A2}" type="parTrans" cxnId="{70911754-A0F5-0A46-A3E0-A4C644BBA490}">
      <dgm:prSet/>
      <dgm:spPr/>
      <dgm:t>
        <a:bodyPr/>
        <a:lstStyle/>
        <a:p>
          <a:endParaRPr lang="en-US"/>
        </a:p>
      </dgm:t>
    </dgm:pt>
    <dgm:pt modelId="{5883DD99-9F48-E146-A2CA-B3C0DC0BC004}" type="sibTrans" cxnId="{70911754-A0F5-0A46-A3E0-A4C644BBA490}">
      <dgm:prSet/>
      <dgm:spPr/>
      <dgm:t>
        <a:bodyPr/>
        <a:lstStyle/>
        <a:p>
          <a:endParaRPr lang="en-US"/>
        </a:p>
      </dgm:t>
    </dgm:pt>
    <dgm:pt modelId="{6356FC51-7B2B-274D-84A1-323D368B7301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Context-aware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relation</a:t>
          </a:r>
          <a:r>
            <a:rPr lang="zh-CN" altLang="en-US" sz="24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 smtClean="0">
              <a:latin typeface="+mn-lt"/>
              <a:ea typeface="Helvetica" charset="0"/>
              <a:cs typeface="Helvetica" charset="0"/>
            </a:rPr>
            <a:t>classification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D7EC412E-ACC3-7E4B-A09B-5C777ACF2D54}" type="parTrans" cxnId="{2C769EC3-F9BC-C341-8B9E-F564A26632DA}">
      <dgm:prSet/>
      <dgm:spPr/>
      <dgm:t>
        <a:bodyPr/>
        <a:lstStyle/>
        <a:p>
          <a:endParaRPr lang="en-US"/>
        </a:p>
      </dgm:t>
    </dgm:pt>
    <dgm:pt modelId="{3E12F677-336D-DA42-AC92-4A1233167DA9}" type="sibTrans" cxnId="{2C769EC3-F9BC-C341-8B9E-F564A26632DA}">
      <dgm:prSet/>
      <dgm:spPr/>
      <dgm:t>
        <a:bodyPr/>
        <a:lstStyle/>
        <a:p>
          <a:endParaRPr lang="en-US"/>
        </a:p>
      </dgm:t>
    </dgm:pt>
    <dgm:pt modelId="{BF045A92-D53D-3D45-87A1-B1C7FD233B4A}" type="pres">
      <dgm:prSet presAssocID="{739D9874-41FB-FF4A-972A-B1CF785A0E90}" presName="linearFlow" presStyleCnt="0">
        <dgm:presLayoutVars>
          <dgm:resizeHandles val="exact"/>
        </dgm:presLayoutVars>
      </dgm:prSet>
      <dgm:spPr/>
    </dgm:pt>
    <dgm:pt modelId="{1EA9F42D-B9B3-7343-924D-3C76A987AA02}" type="pres">
      <dgm:prSet presAssocID="{28B98D8F-03D5-F048-AA9C-9EF970A41BB7}" presName="node" presStyleLbl="node1" presStyleIdx="0" presStyleCnt="4" custScaleX="149367" custScaleY="56481" custLinFactNeighborY="108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42891-A72C-7C49-BBF5-8E32251C4B63}" type="pres">
      <dgm:prSet presAssocID="{02280058-5F44-3048-9B05-BAE9F7A18FF2}" presName="sibTrans" presStyleLbl="sibTrans2D1" presStyleIdx="0" presStyleCnt="3" custScaleX="149367"/>
      <dgm:spPr/>
      <dgm:t>
        <a:bodyPr/>
        <a:lstStyle/>
        <a:p>
          <a:endParaRPr lang="en-US"/>
        </a:p>
      </dgm:t>
    </dgm:pt>
    <dgm:pt modelId="{77DC38BB-EA62-1B48-8006-9D92DB4B8D55}" type="pres">
      <dgm:prSet presAssocID="{02280058-5F44-3048-9B05-BAE9F7A18FF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A865695B-E369-7649-BD75-2E86A4B6862D}" type="pres">
      <dgm:prSet presAssocID="{BB906451-DF99-B340-91E1-DAB50150C5A0}" presName="node" presStyleLbl="node1" presStyleIdx="1" presStyleCnt="4" custScaleX="149367" custScaleY="66915" custLinFactNeighborX="2558" custLinFactNeighborY="60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32D29-9B8D-064D-8D50-98C3E8D38199}" type="pres">
      <dgm:prSet presAssocID="{95032E3A-D095-B44B-B55F-CBC8C72DDBB0}" presName="sibTrans" presStyleLbl="sibTrans2D1" presStyleIdx="1" presStyleCnt="3" custScaleX="149367"/>
      <dgm:spPr/>
      <dgm:t>
        <a:bodyPr/>
        <a:lstStyle/>
        <a:p>
          <a:endParaRPr lang="en-US"/>
        </a:p>
      </dgm:t>
    </dgm:pt>
    <dgm:pt modelId="{C6E5AE17-D3AA-9448-AC91-2EBFAB0AB71C}" type="pres">
      <dgm:prSet presAssocID="{95032E3A-D095-B44B-B55F-CBC8C72DDBB0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1DED95E-217B-E743-B33C-8009B0633C7B}" type="pres">
      <dgm:prSet presAssocID="{F5064163-0049-9440-9417-D508B36E9189}" presName="node" presStyleLbl="node1" presStyleIdx="2" presStyleCnt="4" custScaleX="149367" custScaleY="62510" custLinFactNeighborY="57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D0ECAC-8D8C-ED40-9AC2-67B4098C2AB8}" type="pres">
      <dgm:prSet presAssocID="{5883DD99-9F48-E146-A2CA-B3C0DC0BC004}" presName="sibTrans" presStyleLbl="sibTrans2D1" presStyleIdx="2" presStyleCnt="3" custScaleX="149367"/>
      <dgm:spPr/>
      <dgm:t>
        <a:bodyPr/>
        <a:lstStyle/>
        <a:p>
          <a:endParaRPr lang="en-US"/>
        </a:p>
      </dgm:t>
    </dgm:pt>
    <dgm:pt modelId="{1DDD0FC6-3388-754A-A9F8-57E966043D56}" type="pres">
      <dgm:prSet presAssocID="{5883DD99-9F48-E146-A2CA-B3C0DC0BC004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70BF537-0587-EB4D-9296-7693DADEC501}" type="pres">
      <dgm:prSet presAssocID="{6356FC51-7B2B-274D-84A1-323D368B7301}" presName="node" presStyleLbl="node1" presStyleIdx="3" presStyleCnt="4" custScaleX="149367" custScaleY="58246" custLinFactNeighborY="5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E71F1A-2BEB-4CBC-9E0A-9D64AA953C21}" type="presOf" srcId="{5883DD99-9F48-E146-A2CA-B3C0DC0BC004}" destId="{1DDD0FC6-3388-754A-A9F8-57E966043D56}" srcOrd="1" destOrd="0" presId="urn:microsoft.com/office/officeart/2005/8/layout/process2"/>
    <dgm:cxn modelId="{D990BB51-066C-46C9-B26C-0E80400D2DCD}" type="presOf" srcId="{6356FC51-7B2B-274D-84A1-323D368B7301}" destId="{F70BF537-0587-EB4D-9296-7693DADEC501}" srcOrd="0" destOrd="0" presId="urn:microsoft.com/office/officeart/2005/8/layout/process2"/>
    <dgm:cxn modelId="{C4D7FE44-BF36-4D79-B920-4EAD2CC5E492}" type="presOf" srcId="{02280058-5F44-3048-9B05-BAE9F7A18FF2}" destId="{CA642891-A72C-7C49-BBF5-8E32251C4B63}" srcOrd="0" destOrd="0" presId="urn:microsoft.com/office/officeart/2005/8/layout/process2"/>
    <dgm:cxn modelId="{EFC2E0B2-3055-4A7C-8FD6-C2DB66EDF37E}" type="presOf" srcId="{5883DD99-9F48-E146-A2CA-B3C0DC0BC004}" destId="{38D0ECAC-8D8C-ED40-9AC2-67B4098C2AB8}" srcOrd="0" destOrd="0" presId="urn:microsoft.com/office/officeart/2005/8/layout/process2"/>
    <dgm:cxn modelId="{85143953-4A1F-4D4C-BED5-0BD6E5A03121}" type="presOf" srcId="{02280058-5F44-3048-9B05-BAE9F7A18FF2}" destId="{77DC38BB-EA62-1B48-8006-9D92DB4B8D55}" srcOrd="1" destOrd="0" presId="urn:microsoft.com/office/officeart/2005/8/layout/process2"/>
    <dgm:cxn modelId="{10AD4E27-C8AB-4A52-BE4B-AD9E2B7F1D13}" type="presOf" srcId="{BB906451-DF99-B340-91E1-DAB50150C5A0}" destId="{A865695B-E369-7649-BD75-2E86A4B6862D}" srcOrd="0" destOrd="0" presId="urn:microsoft.com/office/officeart/2005/8/layout/process2"/>
    <dgm:cxn modelId="{5485F2AB-0C5C-45C2-8E02-E78FDE6DA225}" type="presOf" srcId="{95032E3A-D095-B44B-B55F-CBC8C72DDBB0}" destId="{C6E5AE17-D3AA-9448-AC91-2EBFAB0AB71C}" srcOrd="1" destOrd="0" presId="urn:microsoft.com/office/officeart/2005/8/layout/process2"/>
    <dgm:cxn modelId="{70911754-A0F5-0A46-A3E0-A4C644BBA490}" srcId="{739D9874-41FB-FF4A-972A-B1CF785A0E90}" destId="{F5064163-0049-9440-9417-D508B36E9189}" srcOrd="2" destOrd="0" parTransId="{B114B559-D363-EA47-9663-3C08E33937A2}" sibTransId="{5883DD99-9F48-E146-A2CA-B3C0DC0BC004}"/>
    <dgm:cxn modelId="{DB4702CD-15AE-472F-BC32-0878E174860E}" type="presOf" srcId="{F5064163-0049-9440-9417-D508B36E9189}" destId="{21DED95E-217B-E743-B33C-8009B0633C7B}" srcOrd="0" destOrd="0" presId="urn:microsoft.com/office/officeart/2005/8/layout/process2"/>
    <dgm:cxn modelId="{F8900924-231D-4647-B384-AA08EC7354DE}" srcId="{739D9874-41FB-FF4A-972A-B1CF785A0E90}" destId="{BB906451-DF99-B340-91E1-DAB50150C5A0}" srcOrd="1" destOrd="0" parTransId="{8269BF51-9C20-AF4A-AD9D-9FC34F16FC41}" sibTransId="{95032E3A-D095-B44B-B55F-CBC8C72DDBB0}"/>
    <dgm:cxn modelId="{0032E8D6-F565-A243-BFC2-676010CEDA05}" srcId="{739D9874-41FB-FF4A-972A-B1CF785A0E90}" destId="{28B98D8F-03D5-F048-AA9C-9EF970A41BB7}" srcOrd="0" destOrd="0" parTransId="{A5E5FDA1-210E-1447-9916-F06F0B11CCC5}" sibTransId="{02280058-5F44-3048-9B05-BAE9F7A18FF2}"/>
    <dgm:cxn modelId="{8CA2E76F-D399-41C3-85FF-69C531FB9A2E}" type="presOf" srcId="{95032E3A-D095-B44B-B55F-CBC8C72DDBB0}" destId="{9AF32D29-9B8D-064D-8D50-98C3E8D38199}" srcOrd="0" destOrd="0" presId="urn:microsoft.com/office/officeart/2005/8/layout/process2"/>
    <dgm:cxn modelId="{B6FCA325-DEFD-4620-87E8-5B0E6F6E4E0E}" type="presOf" srcId="{739D9874-41FB-FF4A-972A-B1CF785A0E90}" destId="{BF045A92-D53D-3D45-87A1-B1C7FD233B4A}" srcOrd="0" destOrd="0" presId="urn:microsoft.com/office/officeart/2005/8/layout/process2"/>
    <dgm:cxn modelId="{7FA0C8A8-5AF1-49DE-BE9D-E3BECB146A97}" type="presOf" srcId="{28B98D8F-03D5-F048-AA9C-9EF970A41BB7}" destId="{1EA9F42D-B9B3-7343-924D-3C76A987AA02}" srcOrd="0" destOrd="0" presId="urn:microsoft.com/office/officeart/2005/8/layout/process2"/>
    <dgm:cxn modelId="{2C769EC3-F9BC-C341-8B9E-F564A26632DA}" srcId="{739D9874-41FB-FF4A-972A-B1CF785A0E90}" destId="{6356FC51-7B2B-274D-84A1-323D368B7301}" srcOrd="3" destOrd="0" parTransId="{D7EC412E-ACC3-7E4B-A09B-5C777ACF2D54}" sibTransId="{3E12F677-336D-DA42-AC92-4A1233167DA9}"/>
    <dgm:cxn modelId="{8C1BE4CB-230F-4236-8CCF-C4900074CD45}" type="presParOf" srcId="{BF045A92-D53D-3D45-87A1-B1C7FD233B4A}" destId="{1EA9F42D-B9B3-7343-924D-3C76A987AA02}" srcOrd="0" destOrd="0" presId="urn:microsoft.com/office/officeart/2005/8/layout/process2"/>
    <dgm:cxn modelId="{9895341A-B684-42A4-95D4-821F36BF41DB}" type="presParOf" srcId="{BF045A92-D53D-3D45-87A1-B1C7FD233B4A}" destId="{CA642891-A72C-7C49-BBF5-8E32251C4B63}" srcOrd="1" destOrd="0" presId="urn:microsoft.com/office/officeart/2005/8/layout/process2"/>
    <dgm:cxn modelId="{8C024B68-0923-4E25-8388-F88DA44A6C65}" type="presParOf" srcId="{CA642891-A72C-7C49-BBF5-8E32251C4B63}" destId="{77DC38BB-EA62-1B48-8006-9D92DB4B8D55}" srcOrd="0" destOrd="0" presId="urn:microsoft.com/office/officeart/2005/8/layout/process2"/>
    <dgm:cxn modelId="{7CFCA786-5E3D-42CE-AFE0-2820E71DC1BE}" type="presParOf" srcId="{BF045A92-D53D-3D45-87A1-B1C7FD233B4A}" destId="{A865695B-E369-7649-BD75-2E86A4B6862D}" srcOrd="2" destOrd="0" presId="urn:microsoft.com/office/officeart/2005/8/layout/process2"/>
    <dgm:cxn modelId="{948EDE0D-E999-4D84-B3D5-464E069DBD0A}" type="presParOf" srcId="{BF045A92-D53D-3D45-87A1-B1C7FD233B4A}" destId="{9AF32D29-9B8D-064D-8D50-98C3E8D38199}" srcOrd="3" destOrd="0" presId="urn:microsoft.com/office/officeart/2005/8/layout/process2"/>
    <dgm:cxn modelId="{E64B3309-94E5-4C46-BE71-895E94CE477E}" type="presParOf" srcId="{9AF32D29-9B8D-064D-8D50-98C3E8D38199}" destId="{C6E5AE17-D3AA-9448-AC91-2EBFAB0AB71C}" srcOrd="0" destOrd="0" presId="urn:microsoft.com/office/officeart/2005/8/layout/process2"/>
    <dgm:cxn modelId="{E2132A14-BB22-4EFE-AEE7-56B5C3DEC095}" type="presParOf" srcId="{BF045A92-D53D-3D45-87A1-B1C7FD233B4A}" destId="{21DED95E-217B-E743-B33C-8009B0633C7B}" srcOrd="4" destOrd="0" presId="urn:microsoft.com/office/officeart/2005/8/layout/process2"/>
    <dgm:cxn modelId="{AD61AB43-3BDA-4C7F-A69B-54D63C6C2C37}" type="presParOf" srcId="{BF045A92-D53D-3D45-87A1-B1C7FD233B4A}" destId="{38D0ECAC-8D8C-ED40-9AC2-67B4098C2AB8}" srcOrd="5" destOrd="0" presId="urn:microsoft.com/office/officeart/2005/8/layout/process2"/>
    <dgm:cxn modelId="{0CB678BF-817F-4B5F-B09C-AD07DE5AF25E}" type="presParOf" srcId="{38D0ECAC-8D8C-ED40-9AC2-67B4098C2AB8}" destId="{1DDD0FC6-3388-754A-A9F8-57E966043D56}" srcOrd="0" destOrd="0" presId="urn:microsoft.com/office/officeart/2005/8/layout/process2"/>
    <dgm:cxn modelId="{425EFE97-2073-48CE-8D83-D28C4C96EC8A}" type="presParOf" srcId="{BF045A92-D53D-3D45-87A1-B1C7FD233B4A}" destId="{F70BF537-0587-EB4D-9296-7693DADEC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174F1-3E1F-4F20-8AF4-2812B35132FF}">
      <dsp:nvSpPr>
        <dsp:cNvPr id="0" name=""/>
        <dsp:cNvSpPr/>
      </dsp:nvSpPr>
      <dsp:spPr>
        <a:xfrm>
          <a:off x="2647537" y="-65072"/>
          <a:ext cx="1398939" cy="84838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latin typeface="+mn-lt"/>
            </a:rPr>
            <a:t>Annotate</a:t>
          </a:r>
          <a:r>
            <a:rPr lang="zh-CN" altLang="en-US" sz="1600" b="1" kern="1200" dirty="0" smtClean="0">
              <a:latin typeface="+mn-lt"/>
            </a:rPr>
            <a:t> </a:t>
          </a:r>
          <a:r>
            <a:rPr lang="en-US" altLang="zh-CN" sz="1600" b="1" kern="1200" dirty="0" smtClean="0">
              <a:latin typeface="+mn-lt"/>
            </a:rPr>
            <a:t>corpus</a:t>
          </a:r>
          <a:r>
            <a:rPr lang="zh-CN" altLang="en-US" sz="1600" b="1" kern="1200" dirty="0" smtClean="0">
              <a:latin typeface="+mn-lt"/>
            </a:rPr>
            <a:t> </a:t>
          </a:r>
          <a:r>
            <a:rPr lang="en-US" altLang="zh-CN" sz="1600" b="1" kern="1200" dirty="0" smtClean="0">
              <a:latin typeface="+mn-lt"/>
            </a:rPr>
            <a:t>using</a:t>
          </a:r>
          <a:r>
            <a:rPr lang="zh-CN" altLang="en-US" sz="1600" b="1" kern="1200" dirty="0" smtClean="0">
              <a:latin typeface="+mn-lt"/>
            </a:rPr>
            <a:t> </a:t>
          </a:r>
          <a:r>
            <a:rPr lang="en-US" altLang="zh-CN" sz="1600" b="1" kern="1200" dirty="0" smtClean="0">
              <a:latin typeface="+mn-lt"/>
            </a:rPr>
            <a:t>entities</a:t>
          </a:r>
          <a:endParaRPr lang="en-US" sz="1600" b="1" kern="1200" dirty="0">
            <a:latin typeface="+mn-lt"/>
          </a:endParaRPr>
        </a:p>
      </dsp:txBody>
      <dsp:txXfrm>
        <a:off x="2688952" y="-23657"/>
        <a:ext cx="1316109" cy="765555"/>
      </dsp:txXfrm>
    </dsp:sp>
    <dsp:sp modelId="{9C95A36F-D2E7-4F72-8E0E-8FA662D30A64}">
      <dsp:nvSpPr>
        <dsp:cNvPr id="0" name=""/>
        <dsp:cNvSpPr/>
      </dsp:nvSpPr>
      <dsp:spPr>
        <a:xfrm>
          <a:off x="2584204" y="553691"/>
          <a:ext cx="2321317" cy="2321317"/>
        </a:xfrm>
        <a:custGeom>
          <a:avLst/>
          <a:gdLst/>
          <a:ahLst/>
          <a:cxnLst/>
          <a:rect l="0" t="0" r="0" b="0"/>
          <a:pathLst>
            <a:path>
              <a:moveTo>
                <a:pt x="1590871" y="82676"/>
              </a:moveTo>
              <a:arcTo wR="1160658" hR="1160658" stAng="17505389" swAng="1234717"/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B8648-F523-40C4-9968-45949D867963}">
      <dsp:nvSpPr>
        <dsp:cNvPr id="0" name=""/>
        <dsp:cNvSpPr/>
      </dsp:nvSpPr>
      <dsp:spPr>
        <a:xfrm>
          <a:off x="4117678" y="953341"/>
          <a:ext cx="1233945" cy="8578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Generate</a:t>
          </a:r>
          <a:r>
            <a:rPr lang="zh-CN" altLang="en-US" sz="1600" b="1" kern="1200" dirty="0" smtClean="0"/>
            <a:t> </a:t>
          </a:r>
          <a:r>
            <a:rPr lang="en-US" sz="1600" b="1" kern="1200" dirty="0" smtClean="0"/>
            <a:t>candidate patterns</a:t>
          </a:r>
          <a:endParaRPr lang="en-US" sz="1600" b="1" kern="1200" dirty="0"/>
        </a:p>
      </dsp:txBody>
      <dsp:txXfrm>
        <a:off x="4159557" y="995220"/>
        <a:ext cx="1150187" cy="774137"/>
      </dsp:txXfrm>
    </dsp:sp>
    <dsp:sp modelId="{B8A9C353-97B0-4758-A8F9-5477AB4ACB37}">
      <dsp:nvSpPr>
        <dsp:cNvPr id="0" name=""/>
        <dsp:cNvSpPr/>
      </dsp:nvSpPr>
      <dsp:spPr>
        <a:xfrm>
          <a:off x="2402308" y="477489"/>
          <a:ext cx="2321317" cy="2321317"/>
        </a:xfrm>
        <a:custGeom>
          <a:avLst/>
          <a:gdLst/>
          <a:ahLst/>
          <a:cxnLst/>
          <a:rect l="0" t="0" r="0" b="0"/>
          <a:pathLst>
            <a:path>
              <a:moveTo>
                <a:pt x="2294843" y="1407144"/>
              </a:moveTo>
              <a:arcTo wR="1160658" hR="1160658" stAng="735667" swAng="668048"/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88B03E-E89F-4BD4-82F4-582BEE6D0D7D}">
      <dsp:nvSpPr>
        <dsp:cNvPr id="0" name=""/>
        <dsp:cNvSpPr/>
      </dsp:nvSpPr>
      <dsp:spPr>
        <a:xfrm>
          <a:off x="3610238" y="2166516"/>
          <a:ext cx="1602595" cy="54608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Score candidate patterns</a:t>
          </a:r>
          <a:endParaRPr lang="en-US" sz="1600" b="1" kern="1200" dirty="0"/>
        </a:p>
      </dsp:txBody>
      <dsp:txXfrm>
        <a:off x="3636896" y="2193174"/>
        <a:ext cx="1549279" cy="492767"/>
      </dsp:txXfrm>
    </dsp:sp>
    <dsp:sp modelId="{D4E0EAF9-139D-4A20-8904-F7BDC3454F6E}">
      <dsp:nvSpPr>
        <dsp:cNvPr id="0" name=""/>
        <dsp:cNvSpPr/>
      </dsp:nvSpPr>
      <dsp:spPr>
        <a:xfrm>
          <a:off x="2352209" y="546624"/>
          <a:ext cx="2321317" cy="2321317"/>
        </a:xfrm>
        <a:custGeom>
          <a:avLst/>
          <a:gdLst/>
          <a:ahLst/>
          <a:cxnLst/>
          <a:rect l="0" t="0" r="0" b="0"/>
          <a:pathLst>
            <a:path>
              <a:moveTo>
                <a:pt x="1523351" y="2263193"/>
              </a:moveTo>
              <a:arcTo wR="1160658" hR="1160658" stAng="4307444" swAng="2296968"/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14CEF-E411-4DDF-A5B2-3AE8EBA4D87A}">
      <dsp:nvSpPr>
        <dsp:cNvPr id="0" name=""/>
        <dsp:cNvSpPr/>
      </dsp:nvSpPr>
      <dsp:spPr>
        <a:xfrm>
          <a:off x="1783268" y="2155305"/>
          <a:ext cx="1385882" cy="53789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Select Top patterns</a:t>
          </a:r>
          <a:endParaRPr lang="en-US" sz="1600" b="1" kern="1200" dirty="0"/>
        </a:p>
      </dsp:txBody>
      <dsp:txXfrm>
        <a:off x="1809526" y="2181563"/>
        <a:ext cx="1333366" cy="485377"/>
      </dsp:txXfrm>
    </dsp:sp>
    <dsp:sp modelId="{7FD353C8-9651-42FA-ACA1-5394120E3219}">
      <dsp:nvSpPr>
        <dsp:cNvPr id="0" name=""/>
        <dsp:cNvSpPr/>
      </dsp:nvSpPr>
      <dsp:spPr>
        <a:xfrm>
          <a:off x="2253575" y="837935"/>
          <a:ext cx="2321317" cy="2321317"/>
        </a:xfrm>
        <a:custGeom>
          <a:avLst/>
          <a:gdLst/>
          <a:ahLst/>
          <a:cxnLst/>
          <a:rect l="0" t="0" r="0" b="0"/>
          <a:pathLst>
            <a:path>
              <a:moveTo>
                <a:pt x="3806" y="1254579"/>
              </a:moveTo>
              <a:arcTo wR="1160658" hR="1160658" stAng="10521512" swAng="564190"/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9B0B6-C088-4D00-8E2E-63DD215B8033}">
      <dsp:nvSpPr>
        <dsp:cNvPr id="0" name=""/>
        <dsp:cNvSpPr/>
      </dsp:nvSpPr>
      <dsp:spPr>
        <a:xfrm>
          <a:off x="1484209" y="989511"/>
          <a:ext cx="1478049" cy="8499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/>
            <a:t>Apply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patterns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to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find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new</a:t>
          </a:r>
          <a:r>
            <a:rPr lang="zh-CN" altLang="en-US" sz="1600" b="1" kern="1200" dirty="0" smtClean="0"/>
            <a:t> </a:t>
          </a:r>
          <a:r>
            <a:rPr lang="en-US" altLang="zh-CN" sz="1600" b="1" kern="1200" dirty="0" smtClean="0"/>
            <a:t>entities</a:t>
          </a:r>
          <a:endParaRPr lang="en-US" sz="1600" b="1" kern="1200" dirty="0"/>
        </a:p>
      </dsp:txBody>
      <dsp:txXfrm>
        <a:off x="1525701" y="1031003"/>
        <a:ext cx="1395065" cy="766976"/>
      </dsp:txXfrm>
    </dsp:sp>
    <dsp:sp modelId="{17746AEE-42FC-4928-B364-5D6B31CB6E1B}">
      <dsp:nvSpPr>
        <dsp:cNvPr id="0" name=""/>
        <dsp:cNvSpPr/>
      </dsp:nvSpPr>
      <dsp:spPr>
        <a:xfrm>
          <a:off x="2245661" y="311187"/>
          <a:ext cx="2321317" cy="2321317"/>
        </a:xfrm>
        <a:custGeom>
          <a:avLst/>
          <a:gdLst/>
          <a:ahLst/>
          <a:cxnLst/>
          <a:rect l="0" t="0" r="0" b="0"/>
          <a:pathLst>
            <a:path>
              <a:moveTo>
                <a:pt x="149888" y="590157"/>
              </a:moveTo>
              <a:arcTo wR="1160658" hR="1160658" stAng="12566482" swAng="890844"/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9F42D-B9B3-7343-924D-3C76A987AA02}">
      <dsp:nvSpPr>
        <dsp:cNvPr id="0" name=""/>
        <dsp:cNvSpPr/>
      </dsp:nvSpPr>
      <dsp:spPr>
        <a:xfrm>
          <a:off x="0" y="53960"/>
          <a:ext cx="3225214" cy="90380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Extract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Text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Features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6472" y="80432"/>
        <a:ext cx="3172270" cy="850861"/>
      </dsp:txXfrm>
    </dsp:sp>
    <dsp:sp modelId="{CA642891-A72C-7C49-BBF5-8E32251C4B63}">
      <dsp:nvSpPr>
        <dsp:cNvPr id="0" name=""/>
        <dsp:cNvSpPr/>
      </dsp:nvSpPr>
      <dsp:spPr>
        <a:xfrm rot="5400000">
          <a:off x="1372386" y="968844"/>
          <a:ext cx="480441" cy="406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 rot="-5400000">
        <a:off x="1490592" y="931980"/>
        <a:ext cx="244028" cy="358427"/>
      </dsp:txXfrm>
    </dsp:sp>
    <dsp:sp modelId="{A865695B-E369-7649-BD75-2E86A4B6862D}">
      <dsp:nvSpPr>
        <dsp:cNvPr id="0" name=""/>
        <dsp:cNvSpPr/>
      </dsp:nvSpPr>
      <dsp:spPr>
        <a:xfrm>
          <a:off x="0" y="1386635"/>
          <a:ext cx="3225214" cy="90380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Label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Noise</a:t>
          </a:r>
          <a:endParaRPr lang="zh-CN" altLang="en-US" sz="2400" kern="1200" dirty="0" smtClean="0">
            <a:latin typeface="+mn-lt"/>
            <a:ea typeface="Helvetica" charset="0"/>
            <a:cs typeface="Helvetica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Reduction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6472" y="1413107"/>
        <a:ext cx="3172270" cy="850861"/>
      </dsp:txXfrm>
    </dsp:sp>
    <dsp:sp modelId="{9AF32D29-9B8D-064D-8D50-98C3E8D38199}">
      <dsp:nvSpPr>
        <dsp:cNvPr id="0" name=""/>
        <dsp:cNvSpPr/>
      </dsp:nvSpPr>
      <dsp:spPr>
        <a:xfrm rot="5400000">
          <a:off x="1359484" y="2313036"/>
          <a:ext cx="506245" cy="406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 rot="-5400000">
        <a:off x="1490592" y="2263270"/>
        <a:ext cx="244028" cy="384231"/>
      </dsp:txXfrm>
    </dsp:sp>
    <dsp:sp modelId="{21DED95E-217B-E743-B33C-8009B0633C7B}">
      <dsp:nvSpPr>
        <dsp:cNvPr id="0" name=""/>
        <dsp:cNvSpPr/>
      </dsp:nvSpPr>
      <dsp:spPr>
        <a:xfrm>
          <a:off x="0" y="2742343"/>
          <a:ext cx="3225214" cy="90380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Train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Classifiers</a:t>
          </a:r>
          <a:endParaRPr lang="zh-CN" altLang="en-US" sz="2400" kern="1200" dirty="0" smtClean="0">
            <a:latin typeface="+mn-lt"/>
            <a:ea typeface="Helvetica" charset="0"/>
            <a:cs typeface="Helvetica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on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De-noised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Data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6472" y="2768815"/>
        <a:ext cx="3172270" cy="850861"/>
      </dsp:txXfrm>
    </dsp:sp>
    <dsp:sp modelId="{38D0ECAC-8D8C-ED40-9AC2-67B4098C2AB8}">
      <dsp:nvSpPr>
        <dsp:cNvPr id="0" name=""/>
        <dsp:cNvSpPr/>
      </dsp:nvSpPr>
      <dsp:spPr>
        <a:xfrm rot="5400000">
          <a:off x="1372722" y="3656926"/>
          <a:ext cx="479768" cy="4067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 rot="-5400000">
        <a:off x="1490592" y="3620398"/>
        <a:ext cx="244028" cy="357754"/>
      </dsp:txXfrm>
    </dsp:sp>
    <dsp:sp modelId="{F70BF537-0587-EB4D-9296-7693DADEC501}">
      <dsp:nvSpPr>
        <dsp:cNvPr id="0" name=""/>
        <dsp:cNvSpPr/>
      </dsp:nvSpPr>
      <dsp:spPr>
        <a:xfrm>
          <a:off x="0" y="4074417"/>
          <a:ext cx="3225214" cy="90380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Prediction</a:t>
          </a:r>
          <a:endParaRPr lang="zh-CN" altLang="en-US" sz="2400" kern="1200" dirty="0" smtClean="0">
            <a:latin typeface="+mn-lt"/>
            <a:ea typeface="Helvetica" charset="0"/>
            <a:cs typeface="Helvetica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on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New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Data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6472" y="4100889"/>
        <a:ext cx="3172270" cy="850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9F42D-B9B3-7343-924D-3C76A987AA02}">
      <dsp:nvSpPr>
        <dsp:cNvPr id="0" name=""/>
        <dsp:cNvSpPr/>
      </dsp:nvSpPr>
      <dsp:spPr>
        <a:xfrm>
          <a:off x="176707" y="51882"/>
          <a:ext cx="2871799" cy="92657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Extract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Text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Features</a:t>
          </a:r>
          <a:endParaRPr lang="en-US" sz="18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03845" y="79020"/>
        <a:ext cx="2817523" cy="872300"/>
      </dsp:txXfrm>
    </dsp:sp>
    <dsp:sp modelId="{CA642891-A72C-7C49-BBF5-8E32251C4B63}">
      <dsp:nvSpPr>
        <dsp:cNvPr id="0" name=""/>
        <dsp:cNvSpPr/>
      </dsp:nvSpPr>
      <dsp:spPr>
        <a:xfrm rot="5301040">
          <a:off x="1499133" y="932952"/>
          <a:ext cx="263013" cy="4169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1504416" y="1009941"/>
        <a:ext cx="250175" cy="184109"/>
      </dsp:txXfrm>
    </dsp:sp>
    <dsp:sp modelId="{A865695B-E369-7649-BD75-2E86A4B6862D}">
      <dsp:nvSpPr>
        <dsp:cNvPr id="0" name=""/>
        <dsp:cNvSpPr/>
      </dsp:nvSpPr>
      <dsp:spPr>
        <a:xfrm>
          <a:off x="211065" y="1304405"/>
          <a:ext cx="2871799" cy="8079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Partition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Training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Set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  <a:endParaRPr lang="en-US" sz="18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34729" y="1328069"/>
        <a:ext cx="2824471" cy="760637"/>
      </dsp:txXfrm>
    </dsp:sp>
    <dsp:sp modelId="{9AF32D29-9B8D-064D-8D50-98C3E8D38199}">
      <dsp:nvSpPr>
        <dsp:cNvPr id="0" name=""/>
        <dsp:cNvSpPr/>
      </dsp:nvSpPr>
      <dsp:spPr>
        <a:xfrm rot="5488827">
          <a:off x="1371614" y="2134956"/>
          <a:ext cx="517875" cy="4169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507080" y="2084519"/>
        <a:ext cx="250175" cy="392787"/>
      </dsp:txXfrm>
    </dsp:sp>
    <dsp:sp modelId="{21DED95E-217B-E743-B33C-8009B0633C7B}">
      <dsp:nvSpPr>
        <dsp:cNvPr id="0" name=""/>
        <dsp:cNvSpPr/>
      </dsp:nvSpPr>
      <dsp:spPr>
        <a:xfrm>
          <a:off x="176707" y="2574501"/>
          <a:ext cx="2871799" cy="92657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Joint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Embedding</a:t>
          </a:r>
          <a:endParaRPr lang="zh-CN" altLang="en-US" sz="1800" kern="1200" dirty="0" smtClean="0">
            <a:latin typeface="Helvetica" charset="0"/>
            <a:ea typeface="Helvetica" charset="0"/>
            <a:cs typeface="Helvetica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on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Training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Sets</a:t>
          </a:r>
          <a:endParaRPr lang="en-US" sz="18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03845" y="2601639"/>
        <a:ext cx="2817523" cy="872300"/>
      </dsp:txXfrm>
    </dsp:sp>
    <dsp:sp modelId="{38D0ECAC-8D8C-ED40-9AC2-67B4098C2AB8}">
      <dsp:nvSpPr>
        <dsp:cNvPr id="0" name=""/>
        <dsp:cNvSpPr/>
      </dsp:nvSpPr>
      <dsp:spPr>
        <a:xfrm rot="5368663">
          <a:off x="1433224" y="3457832"/>
          <a:ext cx="370223" cy="4169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492741" y="3481203"/>
        <a:ext cx="250175" cy="259156"/>
      </dsp:txXfrm>
    </dsp:sp>
    <dsp:sp modelId="{F70BF537-0587-EB4D-9296-7693DADEC501}">
      <dsp:nvSpPr>
        <dsp:cNvPr id="0" name=""/>
        <dsp:cNvSpPr/>
      </dsp:nvSpPr>
      <dsp:spPr>
        <a:xfrm>
          <a:off x="188166" y="3831546"/>
          <a:ext cx="2871799" cy="92657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Prediction</a:t>
          </a:r>
          <a:endParaRPr lang="zh-CN" altLang="en-US" sz="1800" kern="1200" dirty="0" smtClean="0">
            <a:latin typeface="Helvetica" charset="0"/>
            <a:ea typeface="Helvetica" charset="0"/>
            <a:cs typeface="Helvetica" charset="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on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New</a:t>
          </a:r>
          <a:r>
            <a:rPr lang="zh-CN" altLang="en-US" sz="1800" kern="1200" dirty="0" smtClean="0">
              <a:latin typeface="Helvetica" charset="0"/>
              <a:ea typeface="Helvetica" charset="0"/>
              <a:cs typeface="Helvetica" charset="0"/>
            </a:rPr>
            <a:t> </a:t>
          </a:r>
          <a:r>
            <a:rPr lang="en-US" altLang="zh-CN" sz="1800" kern="1200" dirty="0" smtClean="0">
              <a:latin typeface="Helvetica" charset="0"/>
              <a:ea typeface="Helvetica" charset="0"/>
              <a:cs typeface="Helvetica" charset="0"/>
            </a:rPr>
            <a:t>Data</a:t>
          </a:r>
          <a:endParaRPr lang="en-US" sz="1800" kern="1200" dirty="0">
            <a:latin typeface="Helvetica" charset="0"/>
            <a:ea typeface="Helvetica" charset="0"/>
            <a:cs typeface="Helvetica" charset="0"/>
          </a:endParaRPr>
        </a:p>
      </dsp:txBody>
      <dsp:txXfrm>
        <a:off x="215304" y="3858684"/>
        <a:ext cx="2817523" cy="8723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9F42D-B9B3-7343-924D-3C76A987AA02}">
      <dsp:nvSpPr>
        <dsp:cNvPr id="0" name=""/>
        <dsp:cNvSpPr/>
      </dsp:nvSpPr>
      <dsp:spPr>
        <a:xfrm>
          <a:off x="0" y="70685"/>
          <a:ext cx="3225214" cy="68224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Entity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mention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detection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19982" y="90667"/>
        <a:ext cx="3185250" cy="642281"/>
      </dsp:txXfrm>
    </dsp:sp>
    <dsp:sp modelId="{CA642891-A72C-7C49-BBF5-8E32251C4B63}">
      <dsp:nvSpPr>
        <dsp:cNvPr id="0" name=""/>
        <dsp:cNvSpPr/>
      </dsp:nvSpPr>
      <dsp:spPr>
        <a:xfrm rot="5400000">
          <a:off x="1290672" y="768525"/>
          <a:ext cx="643868" cy="543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 rot="-5400000">
        <a:off x="1449537" y="718374"/>
        <a:ext cx="326138" cy="480799"/>
      </dsp:txXfrm>
    </dsp:sp>
    <dsp:sp modelId="{A865695B-E369-7649-BD75-2E86A4B6862D}">
      <dsp:nvSpPr>
        <dsp:cNvPr id="0" name=""/>
        <dsp:cNvSpPr/>
      </dsp:nvSpPr>
      <dsp:spPr>
        <a:xfrm>
          <a:off x="0" y="1327684"/>
          <a:ext cx="3225214" cy="808280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Context-aware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entity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typing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3674" y="1351358"/>
        <a:ext cx="3177866" cy="760932"/>
      </dsp:txXfrm>
    </dsp:sp>
    <dsp:sp modelId="{9AF32D29-9B8D-064D-8D50-98C3E8D38199}">
      <dsp:nvSpPr>
        <dsp:cNvPr id="0" name=""/>
        <dsp:cNvSpPr/>
      </dsp:nvSpPr>
      <dsp:spPr>
        <a:xfrm rot="5400000">
          <a:off x="1275195" y="2165374"/>
          <a:ext cx="674822" cy="543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449537" y="2099746"/>
        <a:ext cx="326138" cy="511753"/>
      </dsp:txXfrm>
    </dsp:sp>
    <dsp:sp modelId="{21DED95E-217B-E743-B33C-8009B0633C7B}">
      <dsp:nvSpPr>
        <dsp:cNvPr id="0" name=""/>
        <dsp:cNvSpPr/>
      </dsp:nvSpPr>
      <dsp:spPr>
        <a:xfrm>
          <a:off x="0" y="2738348"/>
          <a:ext cx="3225214" cy="75507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Relation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mention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detection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2115" y="2760463"/>
        <a:ext cx="3180984" cy="710841"/>
      </dsp:txXfrm>
    </dsp:sp>
    <dsp:sp modelId="{38D0ECAC-8D8C-ED40-9AC2-67B4098C2AB8}">
      <dsp:nvSpPr>
        <dsp:cNvPr id="0" name=""/>
        <dsp:cNvSpPr/>
      </dsp:nvSpPr>
      <dsp:spPr>
        <a:xfrm rot="5400000">
          <a:off x="1292005" y="3507824"/>
          <a:ext cx="641202" cy="543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 rot="-5400000">
        <a:off x="1449537" y="3459006"/>
        <a:ext cx="326138" cy="478133"/>
      </dsp:txXfrm>
    </dsp:sp>
    <dsp:sp modelId="{F70BF537-0587-EB4D-9296-7693DADEC501}">
      <dsp:nvSpPr>
        <dsp:cNvPr id="0" name=""/>
        <dsp:cNvSpPr/>
      </dsp:nvSpPr>
      <dsp:spPr>
        <a:xfrm>
          <a:off x="0" y="4065793"/>
          <a:ext cx="3225214" cy="703565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chemeClr val="tx1"/>
          </a:solidFill>
          <a:prstDash val="solid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Context-aware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relation</a:t>
          </a:r>
          <a:r>
            <a:rPr lang="zh-CN" altLang="en-US" sz="2400" kern="1200" dirty="0" smtClean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 smtClean="0">
              <a:latin typeface="+mn-lt"/>
              <a:ea typeface="Helvetica" charset="0"/>
              <a:cs typeface="Helvetica" charset="0"/>
            </a:rPr>
            <a:t>classification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0607" y="4086400"/>
        <a:ext cx="3184000" cy="662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5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84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17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An interesting comparison </a:t>
            </a:r>
          </a:p>
          <a:p>
            <a:r>
              <a:rPr lang="en-US" altLang="en-US" smtClean="0"/>
              <a:t>A state of the art phrase-discovering topic model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943ADAE7-AF73-4574-AAAF-D9F3F1B3035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29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08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An interesting comparison </a:t>
            </a:r>
          </a:p>
          <a:p>
            <a:r>
              <a:rPr lang="en-US" altLang="en-US" smtClean="0"/>
              <a:t>A state of the art phrase-discovering topic model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BEACD20B-44F6-4C40-B3A8-6E49E7ED037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30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20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An interesting comparison </a:t>
            </a:r>
          </a:p>
          <a:p>
            <a:r>
              <a:rPr lang="en-US" altLang="en-US" smtClean="0"/>
              <a:t>A state of the art phrase-discovering topic model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90665321-D349-4AD9-92F1-027FDCBF0375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31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68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An interesting comparison </a:t>
            </a:r>
          </a:p>
          <a:p>
            <a:r>
              <a:rPr lang="en-US" altLang="en-US" smtClean="0"/>
              <a:t>A state of the art phrase-discovering topic model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6482A497-DBE0-4C03-B920-72396F78C0F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32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068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33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95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34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35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36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63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4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37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816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72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40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8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41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28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42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251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43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4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44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73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45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61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46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65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70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47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837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48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41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49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50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56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51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78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52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15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Then the picky audience might ask how to project phrase mining methods back to the corpus so we can get mention-level chunking results?  </a:t>
            </a:r>
            <a:r>
              <a:rPr lang="en-US" smtClean="0"/>
              <a:t>Maybe during presentation we can emphasize that's not the goal, we think it's more interesting to discover important phrases from a large corpus without any manual annotations.</a:t>
            </a:r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53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235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54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54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55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1329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56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80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22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57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27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1800" y="708025"/>
            <a:ext cx="6302375" cy="3544888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62999" indent="-293461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73844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43383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112921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82460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51998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521536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91072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58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41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8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114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task-specific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training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domain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corpus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identify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mention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label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General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philosophy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12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462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supervision.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This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is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the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current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practice.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Lin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al.</a:t>
            </a:r>
            <a:r>
              <a:rPr lang="zh-CN" altLang="en-US" sz="1200" dirty="0" smtClean="0"/>
              <a:t> </a:t>
            </a:r>
            <a:r>
              <a:rPr lang="en-US" sz="1200" i="1" dirty="0" smtClean="0"/>
              <a:t>No noun phrase left behind: detecting and typing </a:t>
            </a:r>
            <a:r>
              <a:rPr lang="en-US" sz="1200" i="1" dirty="0" err="1" smtClean="0"/>
              <a:t>unlinkable</a:t>
            </a:r>
            <a:r>
              <a:rPr lang="en-US" sz="1200" i="1" dirty="0" smtClean="0"/>
              <a:t> entities</a:t>
            </a:r>
            <a:r>
              <a:rPr lang="en-US" sz="1200" dirty="0" smtClean="0"/>
              <a:t>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EMNLP,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2012.</a:t>
            </a:r>
            <a:endParaRPr lang="en-US" altLang="zh-CN" b="1" dirty="0" smtClean="0"/>
          </a:p>
          <a:p>
            <a:endParaRPr lang="en-US" dirty="0" smtClean="0"/>
          </a:p>
          <a:p>
            <a:r>
              <a:rPr lang="en-US" altLang="zh-CN" dirty="0" smtClean="0"/>
              <a:t>First,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mentions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sentences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altLang="zh-CN" baseline="0" dirty="0" smtClean="0"/>
              <a:t>[Re-make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Donald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Trump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041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high-level,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Effort-Light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StructMine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adopts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workflow.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It starts by breaking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corpus 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candidate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names and context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phrases,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running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data-driven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segmentation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supervision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relationships,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partially-labeled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corpus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training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training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corpus-specific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turn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remaining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unlabeled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structures.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pieces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framework.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limited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focus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model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learning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(show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roadmap)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particular,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second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step,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regarding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corpus-specific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="1" baseline="0" dirty="0" err="1" smtClean="0"/>
              <a:t>StructMine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tasks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recognition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fine-grained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extraction.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Together,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tasks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principled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turn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corpus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structured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facts.</a:t>
            </a:r>
          </a:p>
          <a:p>
            <a:pPr marL="171450" indent="-171450">
              <a:buFontTx/>
              <a:buChar char="-"/>
            </a:pPr>
            <a:endParaRPr lang="en-US" altLang="zh-CN" baseline="0" dirty="0" smtClean="0"/>
          </a:p>
          <a:p>
            <a:pPr marL="171450" indent="-171450">
              <a:buFontTx/>
              <a:buChar char="-"/>
            </a:pPr>
            <a:endParaRPr lang="en-US" altLang="zh-CN" baseline="0" dirty="0" smtClean="0"/>
          </a:p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Contributions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rid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explicit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labeling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given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corpus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Reduce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effort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complex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engineering</a:t>
            </a:r>
          </a:p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Quick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corpus-specific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Tx/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278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114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Key Point 1: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Key Point 2: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7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338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embedding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replace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formula.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207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970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62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224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clarifying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input/output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</a:t>
            </a:r>
            <a:r>
              <a:rPr lang="en-US" altLang="zh-CN" dirty="0" smtClean="0"/>
              <a:t>News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“women’s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march”).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Clarify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concepts: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entities/nodes,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relationships/edges,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StructNet</a:t>
            </a:r>
            <a:r>
              <a:rPr lang="en-US" altLang="zh-CN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altLang="zh-CN" dirty="0" smtClean="0"/>
              <a:t>Before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answer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clarify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specific,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interested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kinds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structures.</a:t>
            </a:r>
            <a:r>
              <a:rPr lang="zh-CN" altLang="en-US" baseline="0" dirty="0" smtClean="0"/>
              <a:t> </a:t>
            </a:r>
            <a:r>
              <a:rPr lang="en-US" altLang="zh-CN" b="1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 the real-worlds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categories.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Barack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Obama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person,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Hawaii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location;</a:t>
            </a:r>
            <a:r>
              <a:rPr lang="zh-CN" altLang="en-US" baseline="0" dirty="0" smtClean="0"/>
              <a:t> </a:t>
            </a:r>
            <a:r>
              <a:rPr lang="en-US" altLang="zh-CN" b="1" dirty="0" smtClean="0"/>
              <a:t>Second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interested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capturing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expressed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text. 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possible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relationship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Barack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Obama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Hawaii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“Barack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Obama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Hawaii”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b="1" baseline="0" dirty="0" smtClean="0"/>
              <a:t>To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unify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the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factual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knowledge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in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a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given</a:t>
            </a:r>
            <a:r>
              <a:rPr lang="zh-CN" altLang="en-US" b="1" baseline="0" dirty="0" smtClean="0"/>
              <a:t> </a:t>
            </a:r>
            <a:r>
              <a:rPr lang="en-US" altLang="zh-CN" b="1" baseline="0" dirty="0" smtClean="0"/>
              <a:t>corpus</a:t>
            </a:r>
            <a:r>
              <a:rPr lang="en-US" altLang="zh-CN" b="0" baseline="0" dirty="0" smtClean="0"/>
              <a:t>,</a:t>
            </a:r>
            <a:r>
              <a:rPr lang="zh-CN" altLang="en-US" b="0" baseline="0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reference,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dirty="0" err="1" smtClean="0"/>
              <a:t>StructNet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StructNet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Edges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entity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relationships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types;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59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Re-make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632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/>
              <a:t>Joint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extraction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entities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relations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distant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supervision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ym typeface="Wingdings"/>
              </a:rPr>
              <a:t> </a:t>
            </a:r>
            <a:r>
              <a:rPr lang="en-US" altLang="zh-CN" sz="2000" dirty="0" smtClean="0">
                <a:sym typeface="Wingdings"/>
              </a:rPr>
              <a:t>reduce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error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propagation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792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Simplify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readable.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36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34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re-draw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82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8772" indent="-287989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51957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12741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73524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34308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95091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55874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916656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defRPr/>
            </a:pPr>
            <a:fld id="{20CB1846-F279-4780-A5D2-2F7F369EA94B}" type="slidenum">
              <a:rPr lang="en-US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13</a:t>
            </a:fld>
            <a:endParaRPr lang="en-US" altLang="en-US" smtClean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4841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22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entity-relation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constraint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yielding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smtClean="0"/>
              <a:t>more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robust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124DB-8DB6-4C32-8D03-D411A9906D1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4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An interesting comparison </a:t>
            </a:r>
          </a:p>
          <a:p>
            <a:r>
              <a:rPr lang="en-US" altLang="en-US" smtClean="0"/>
              <a:t>A state of the art phrase-discovering topic model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8772" indent="-287989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51957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12741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73524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34308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95091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55874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916656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defRPr/>
            </a:pPr>
            <a:fld id="{1116C4D9-0424-42AA-A635-DEA830EB2F4E}" type="slidenum">
              <a:rPr lang="en-US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15</a:t>
            </a:fld>
            <a:endParaRPr lang="en-US" altLang="en-US" smtClean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520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An interesting comparison </a:t>
            </a:r>
          </a:p>
          <a:p>
            <a:r>
              <a:rPr lang="en-US" altLang="en-US" smtClean="0"/>
              <a:t>A state of the art phrase-discovering topic model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8772" indent="-287989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51957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12741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73524" indent="-230391" defTabSz="939166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34308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95091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55874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916656" indent="-230391" defTabSz="93916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defRPr/>
            </a:pPr>
            <a:fld id="{25DDF44C-C7F1-489D-9C76-C24734BCAED4}" type="slidenum">
              <a:rPr lang="en-US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16</a:t>
            </a:fld>
            <a:endParaRPr lang="en-US" altLang="en-US" smtClean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0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0E0EFF70-CFA0-4881-876D-7F043AB3688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21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5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8" rIns="91438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3AA9760E-3788-467D-85DC-649C575C82E4}" type="datetime4">
              <a:rPr lang="en-US">
                <a:solidFill>
                  <a:srgbClr val="000000"/>
                </a:solidFill>
              </a:rPr>
              <a:pPr>
                <a:defRPr/>
              </a:pPr>
              <a:t>March 16, 2017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9EE68-F450-4F55-BE84-E38F8E73411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37463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2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 smtClean="0"/>
              <a:t>Content 1</a:t>
            </a:r>
          </a:p>
          <a:p>
            <a:pPr lvl="1"/>
            <a:r>
              <a:rPr lang="en-US" dirty="0" smtClean="0"/>
              <a:t> Content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04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5935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762662"/>
            <a:ext cx="10058400" cy="25283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38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53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5935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762662"/>
            <a:ext cx="10058400" cy="25283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56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3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457178"/>
            <a:fld id="{4FAB73BC-B049-4115-A692-8D63A059BFB8}" type="slidenum">
              <a:rPr lang="en-US" dirty="0">
                <a:solidFill>
                  <a:srgbClr val="000000"/>
                </a:solidFill>
              </a:rPr>
              <a:pPr defTabSz="457178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475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4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63" indent="-461963">
              <a:defRPr sz="2800"/>
            </a:lvl1pPr>
            <a:lvl2pPr marL="738188" indent="-538163">
              <a:defRPr sz="2800"/>
            </a:lvl2pPr>
            <a:lvl3pPr marL="858838" indent="-474663">
              <a:defRPr sz="2800"/>
            </a:lvl3pPr>
            <a:lvl4pPr marL="1144588" indent="-522288">
              <a:defRPr sz="2800"/>
            </a:lvl4pPr>
            <a:lvl5pPr marL="1376363" indent="-508000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8" rIns="91438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4"/>
            <a:ext cx="4937760" cy="736283"/>
          </a:xfrm>
        </p:spPr>
        <p:txBody>
          <a:bodyPr lIns="91438" rIns="91438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9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7" y="6492878"/>
            <a:ext cx="2472271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9B74239-73C9-4B55-8B1C-66BCA0FCF2F2}" type="datetime1">
              <a:rPr lang="en-US" smtClean="0"/>
              <a:t>3/16/17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38" rIns="91438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1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4" y="6459788"/>
            <a:ext cx="2618511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/>
            </a:lvl1pPr>
          </a:lstStyle>
          <a:p>
            <a:fld id="{CBBD38C9-86BE-42BA-90B7-7B0F222A966C}" type="datetime1">
              <a:rPr lang="en-US" smtClean="0"/>
              <a:t>3/16/17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8" tIns="45719" rIns="91438" bIns="45719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492878"/>
            <a:ext cx="1312025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/>
            <a:fld id="{F8AEC942-2407-433B-A893-91FC14D7604A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65617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4" y="286606"/>
            <a:ext cx="11369963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2"/>
            <a:ext cx="11406908" cy="52093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5"/>
            <a:ext cx="10668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710" r:id="rId9"/>
    <p:sldLayoutId id="2147483714" r:id="rId10"/>
    <p:sldLayoutId id="214748372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77" rtl="0" eaLnBrk="1" latinLnBrk="0" hangingPunct="1">
        <a:lnSpc>
          <a:spcPct val="85000"/>
        </a:lnSpc>
        <a:spcBef>
          <a:spcPct val="0"/>
        </a:spcBef>
        <a:buNone/>
        <a:defRPr sz="4400" b="1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13" indent="-3413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7306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96" indent="-300031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813" indent="-290513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74638" algn="l" defTabSz="914377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1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1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2.emf"/><Relationship Id="rId3" Type="http://schemas.openxmlformats.org/officeDocument/2006/relationships/image" Target="../media/image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58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9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5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hyperlink" Target="https://catalog.ldc.upenn.edu/LDC2013T1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58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JP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3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6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93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3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hanj.cs.illinois.edu/pdf/emnlp16_xren.pdf" TargetMode="External"/><Relationship Id="rId3" Type="http://schemas.openxmlformats.org/officeDocument/2006/relationships/hyperlink" Target="http://hanj.cs.illinois.edu/pdf/kdd16_xren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270.png"/><Relationship Id="rId7" Type="http://schemas.openxmlformats.org/officeDocument/2006/relationships/image" Target="../media/image280.png"/><Relationship Id="rId8" Type="http://schemas.openxmlformats.org/officeDocument/2006/relationships/image" Target="../media/image290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0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gif"/><Relationship Id="rId10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4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5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5.emf"/><Relationship Id="rId3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6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7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8.emf"/><Relationship Id="rId3" Type="http://schemas.openxmlformats.org/officeDocument/2006/relationships/image" Target="../media/image8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97556" y="2062716"/>
            <a:ext cx="12502444" cy="1679943"/>
          </a:xfrm>
        </p:spPr>
        <p:txBody>
          <a:bodyPr>
            <a:noAutofit/>
          </a:bodyPr>
          <a:lstStyle/>
          <a:p>
            <a:pPr algn="ctr" defTabSz="121911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7200" b="1" kern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Text Mining </a:t>
            </a:r>
            <a:br>
              <a:rPr lang="en-US" altLang="en-US" sz="7200" b="1" kern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en-US" sz="5400" b="1" kern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(Part I: Phrase Mining &amp; Entity Typing)</a:t>
            </a:r>
            <a:endParaRPr lang="en-US" sz="5400" b="1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6163" y="4223690"/>
            <a:ext cx="10477500" cy="220937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 smtClean="0">
                <a:latin typeface="Arial Rounded MT Bold" panose="020F0704030504030204" pitchFamily="34" charset="0"/>
              </a:rPr>
              <a:t>Jiawei</a:t>
            </a:r>
            <a:r>
              <a:rPr lang="en-US" sz="3000" dirty="0" smtClean="0">
                <a:latin typeface="Arial Rounded MT Bold" panose="020F0704030504030204" pitchFamily="34" charset="0"/>
              </a:rPr>
              <a:t> Han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Computer Science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University of Illinois at Urbana-Champaign</a:t>
            </a:r>
          </a:p>
          <a:p>
            <a:endParaRPr lang="en-US" sz="3000" dirty="0">
              <a:latin typeface="Arial Rounded MT Bold" panose="020F0704030504030204" pitchFamily="34" charset="0"/>
            </a:endParaRPr>
          </a:p>
          <a:p>
            <a:fld id="{4A8EB830-9035-584E-B8C8-C76AAAA71800}" type="datetime4">
              <a:rPr lang="en-US" sz="3000" smtClean="0">
                <a:latin typeface="Arial Rounded MT Bold" panose="020F0704030504030204" pitchFamily="34" charset="0"/>
              </a:rPr>
              <a:t>March 16, 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pPr defTabSz="457178"/>
            <a:fld id="{4FAB73BC-B049-4115-A692-8D63A059BFB8}" type="slidenum">
              <a:rPr lang="en-US" smtClean="0">
                <a:solidFill>
                  <a:srgbClr val="000000"/>
                </a:solidFill>
              </a:rPr>
              <a:pPr defTabSz="457178"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2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4000" b="1" kern="0" dirty="0" smtClean="0"/>
              <a:t>Data Mining Approaches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709" y="1066800"/>
            <a:ext cx="10366883" cy="5017477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 smtClean="0"/>
              <a:t>General principle:  Fully exploit information redundancy and data-driven criteria to determine phrase boundaries and salience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0000FF"/>
              </a:buClr>
              <a:tabLst>
                <a:tab pos="7658100" algn="l"/>
              </a:tabLst>
            </a:pPr>
            <a:r>
              <a:rPr lang="en-US" altLang="en-US" dirty="0" smtClean="0"/>
              <a:t>Phrase </a:t>
            </a:r>
            <a:r>
              <a:rPr lang="en-US" altLang="en-US" dirty="0"/>
              <a:t>Mining and Topic </a:t>
            </a:r>
            <a:r>
              <a:rPr lang="en-US" altLang="en-US" dirty="0" smtClean="0"/>
              <a:t>Modeling from Large Corpora</a:t>
            </a:r>
            <a:endParaRPr lang="en-US" altLang="en-US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Strategy 1: Simultaneously Inferring Phrases and Topics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en-US" dirty="0"/>
              <a:t>Strategy 2: Post Topic Modeling Phrase Construction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Strategy </a:t>
            </a:r>
            <a:r>
              <a:rPr lang="en-US" altLang="en-US" dirty="0"/>
              <a:t>3: First Phrase Mining then Topic Modeling (</a:t>
            </a:r>
            <a:r>
              <a:rPr lang="en-US" altLang="en-US" dirty="0" err="1" smtClean="0"/>
              <a:t>ToPMine</a:t>
            </a:r>
            <a:r>
              <a:rPr lang="en-US" altLang="en-US" dirty="0" smtClean="0"/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dirty="0" smtClean="0"/>
              <a:t>Integration of Phrase </a:t>
            </a:r>
            <a:r>
              <a:rPr lang="en-US" altLang="en-US" dirty="0"/>
              <a:t>Mining </a:t>
            </a:r>
            <a:r>
              <a:rPr lang="en-US" altLang="en-US" dirty="0" smtClean="0"/>
              <a:t>with Document Segmentation</a:t>
            </a:r>
            <a:endParaRPr lang="en-US" altLang="en-US" dirty="0"/>
          </a:p>
          <a:p>
            <a:pPr>
              <a:spcAft>
                <a:spcPts val="600"/>
              </a:spcAft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868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-81024" y="288402"/>
            <a:ext cx="12373337" cy="609600"/>
          </a:xfrm>
        </p:spPr>
        <p:txBody>
          <a:bodyPr>
            <a:normAutofit/>
          </a:bodyPr>
          <a:lstStyle/>
          <a:p>
            <a:r>
              <a:rPr lang="en-US" sz="3600" b="1" dirty="0"/>
              <a:t>Testing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Context</a:t>
            </a:r>
            <a:r>
              <a:rPr lang="zh-CN" altLang="en-US" sz="3600" b="1" dirty="0"/>
              <a:t> </a:t>
            </a:r>
            <a:r>
              <a:rPr lang="en-US" altLang="zh-CN" sz="3600" b="1" dirty="0" err="1"/>
              <a:t>Sparsity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and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Surface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Name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popularity</a:t>
            </a:r>
            <a:endParaRPr lang="en-US" altLang="en-US" sz="3600" b="1" dirty="0" smtClean="0"/>
          </a:p>
        </p:txBody>
      </p:sp>
      <p:sp>
        <p:nvSpPr>
          <p:cNvPr id="46083" name="Content Placeholder 6"/>
          <p:cNvSpPr txBox="1">
            <a:spLocks/>
          </p:cNvSpPr>
          <p:nvPr/>
        </p:nvSpPr>
        <p:spPr bwMode="auto">
          <a:xfrm>
            <a:off x="627017" y="4892973"/>
            <a:ext cx="11190735" cy="153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1219140" fontAlgn="base">
              <a:spcBef>
                <a:spcPct val="0"/>
              </a:spcBef>
              <a:spcAft>
                <a:spcPct val="0"/>
              </a:spcAft>
              <a:buClr>
                <a:srgbClr val="8C8C8C"/>
              </a:buClr>
            </a:pPr>
            <a:endParaRPr kumimoji="1" lang="zh-CN" altLang="en-US" dirty="0">
              <a:solidFill>
                <a:srgbClr val="C0504D"/>
              </a:solidFill>
              <a:latin typeface="Calibri"/>
              <a:cs typeface="Arial" pitchFamily="34" charset="0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60" y="1349415"/>
            <a:ext cx="7112000" cy="318712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8863" y="4629508"/>
            <a:ext cx="9215091" cy="1943270"/>
          </a:xfrm>
        </p:spPr>
        <p:txBody>
          <a:bodyPr/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cs typeface="Arial" pitchFamily="34" charset="0"/>
              </a:rPr>
              <a:t>Context</a:t>
            </a:r>
            <a:r>
              <a:rPr kumimoji="1" lang="zh-CN" altLang="en-US" sz="2400" b="1" dirty="0" smtClean="0">
                <a:cs typeface="Arial" pitchFamily="34" charset="0"/>
              </a:rPr>
              <a:t> </a:t>
            </a:r>
            <a:r>
              <a:rPr kumimoji="1" lang="en-US" altLang="zh-CN" sz="2400" b="1" dirty="0" err="1">
                <a:cs typeface="Arial" pitchFamily="34" charset="0"/>
              </a:rPr>
              <a:t>sparsity</a:t>
            </a:r>
            <a:r>
              <a:rPr kumimoji="1" lang="en-US" altLang="zh-CN" sz="2400" b="1" dirty="0">
                <a:cs typeface="Arial" pitchFamily="34" charset="0"/>
              </a:rPr>
              <a:t>:</a:t>
            </a:r>
          </a:p>
          <a:p>
            <a:pPr lvl="2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cs typeface="Arial" pitchFamily="34" charset="0"/>
              </a:rPr>
              <a:t>Group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A</a:t>
            </a:r>
            <a:r>
              <a:rPr kumimoji="1" lang="zh-CN" altLang="en-US" sz="2400" dirty="0">
                <a:cs typeface="Arial" pitchFamily="34" charset="0"/>
              </a:rPr>
              <a:t>: </a:t>
            </a:r>
            <a:r>
              <a:rPr kumimoji="1" lang="en-US" altLang="zh-CN" sz="2400" dirty="0">
                <a:cs typeface="Arial" pitchFamily="34" charset="0"/>
              </a:rPr>
              <a:t>frequent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relation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 smtClean="0">
                <a:cs typeface="Arial" pitchFamily="34" charset="0"/>
              </a:rPr>
              <a:t>phrases</a:t>
            </a:r>
          </a:p>
          <a:p>
            <a:pPr lvl="2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smtClean="0">
                <a:cs typeface="Arial" pitchFamily="34" charset="0"/>
              </a:rPr>
              <a:t>Group</a:t>
            </a:r>
            <a:r>
              <a:rPr kumimoji="1" lang="zh-CN" altLang="en-US" sz="2400" dirty="0" smtClean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B</a:t>
            </a:r>
            <a:r>
              <a:rPr kumimoji="1" lang="zh-CN" altLang="en-US" sz="2400" dirty="0">
                <a:cs typeface="Arial" pitchFamily="34" charset="0"/>
              </a:rPr>
              <a:t>: </a:t>
            </a:r>
            <a:r>
              <a:rPr kumimoji="1" lang="en-US" altLang="zh-CN" sz="2400" dirty="0">
                <a:cs typeface="Arial" pitchFamily="34" charset="0"/>
              </a:rPr>
              <a:t>sparse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relation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 smtClean="0">
                <a:cs typeface="Arial" pitchFamily="34" charset="0"/>
              </a:rPr>
              <a:t>phrases</a:t>
            </a:r>
            <a:endParaRPr kumimoji="1" lang="en-US" altLang="zh-CN" sz="2400" dirty="0">
              <a:cs typeface="Arial" pitchFamily="34" charset="0"/>
            </a:endParaRP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err="1">
                <a:cs typeface="Arial" pitchFamily="34" charset="0"/>
              </a:rPr>
              <a:t>ClusType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obtains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superior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performance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over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its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variants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on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Group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r>
              <a:rPr kumimoji="1" lang="en-US" altLang="zh-CN" sz="2400" dirty="0">
                <a:cs typeface="Arial" pitchFamily="34" charset="0"/>
              </a:rPr>
              <a:t>B</a:t>
            </a:r>
            <a:r>
              <a:rPr kumimoji="1" lang="zh-CN" altLang="en-US" sz="2400" dirty="0">
                <a:cs typeface="Arial" pitchFamily="34" charset="0"/>
              </a:rPr>
              <a:t> </a:t>
            </a:r>
            <a:endParaRPr kumimoji="1" lang="en-US" altLang="zh-CN" sz="2400" dirty="0">
              <a:cs typeface="Arial" pitchFamily="34" charset="0"/>
            </a:endParaRPr>
          </a:p>
          <a:p>
            <a:pPr lvl="2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cs typeface="Arial" pitchFamily="34" charset="0"/>
                <a:sym typeface="Wingdings"/>
              </a:rPr>
              <a:t> </a:t>
            </a:r>
            <a:r>
              <a:rPr kumimoji="1" lang="en-US" altLang="zh-CN" sz="2400" dirty="0">
                <a:cs typeface="Arial" pitchFamily="34" charset="0"/>
                <a:sym typeface="Wingdings"/>
              </a:rPr>
              <a:t>clustering</a:t>
            </a:r>
            <a:r>
              <a:rPr kumimoji="1" lang="zh-CN" altLang="en-US" sz="2400" dirty="0"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cs typeface="Arial" pitchFamily="34" charset="0"/>
                <a:sym typeface="Wingdings"/>
              </a:rPr>
              <a:t>relation</a:t>
            </a:r>
            <a:r>
              <a:rPr kumimoji="1" lang="zh-CN" altLang="en-US" sz="2400" dirty="0"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cs typeface="Arial" pitchFamily="34" charset="0"/>
                <a:sym typeface="Wingdings"/>
              </a:rPr>
              <a:t>phrase</a:t>
            </a:r>
            <a:r>
              <a:rPr kumimoji="1" lang="zh-CN" altLang="en-US" sz="2400" dirty="0"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cs typeface="Arial" pitchFamily="34" charset="0"/>
                <a:sym typeface="Wingdings"/>
              </a:rPr>
              <a:t>is</a:t>
            </a:r>
            <a:r>
              <a:rPr kumimoji="1" lang="zh-CN" altLang="en-US" sz="2400" dirty="0"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cs typeface="Arial" pitchFamily="34" charset="0"/>
                <a:sym typeface="Wingdings"/>
              </a:rPr>
              <a:t>critical</a:t>
            </a:r>
            <a:r>
              <a:rPr kumimoji="1" lang="zh-CN" altLang="en-US" sz="2400" dirty="0"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cs typeface="Arial" pitchFamily="34" charset="0"/>
                <a:sym typeface="Wingdings"/>
              </a:rPr>
              <a:t>for</a:t>
            </a:r>
            <a:r>
              <a:rPr kumimoji="1" lang="zh-CN" altLang="en-US" sz="2400" dirty="0"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cs typeface="Arial" pitchFamily="34" charset="0"/>
                <a:sym typeface="Wingdings"/>
              </a:rPr>
              <a:t>sparse</a:t>
            </a:r>
            <a:r>
              <a:rPr kumimoji="1" lang="zh-CN" altLang="en-US" sz="2400" dirty="0"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cs typeface="Arial" pitchFamily="34" charset="0"/>
                <a:sym typeface="Wingdings"/>
              </a:rPr>
              <a:t>relation</a:t>
            </a:r>
            <a:r>
              <a:rPr kumimoji="1" lang="zh-CN" altLang="en-US" sz="2400" dirty="0"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cs typeface="Arial" pitchFamily="34" charset="0"/>
                <a:sym typeface="Wingdings"/>
              </a:rPr>
              <a:t>phrases</a:t>
            </a:r>
            <a:endParaRPr kumimoji="1" lang="zh-CN" altLang="en-US" sz="2400" dirty="0"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556589" y="1287483"/>
            <a:ext cx="4442894" cy="3861517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smtClean="0">
                <a:solidFill>
                  <a:srgbClr val="0033CC"/>
                </a:solidFill>
                <a:cs typeface="Arial" pitchFamily="34" charset="0"/>
              </a:rPr>
              <a:t>Surface</a:t>
            </a:r>
            <a:r>
              <a:rPr kumimoji="1" lang="zh-CN" altLang="en-US" sz="2400" b="1" dirty="0" smtClean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33CC"/>
                </a:solidFill>
                <a:cs typeface="Arial" pitchFamily="34" charset="0"/>
              </a:rPr>
              <a:t>name</a:t>
            </a:r>
            <a:r>
              <a:rPr kumimoji="1" lang="zh-CN" altLang="en-US" sz="2400" b="1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33CC"/>
                </a:solidFill>
                <a:cs typeface="Arial" pitchFamily="34" charset="0"/>
              </a:rPr>
              <a:t>popularity:</a:t>
            </a:r>
          </a:p>
          <a:p>
            <a:pPr lvl="1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Group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A: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high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frequency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surface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srgbClr val="0033CC"/>
                </a:solidFill>
                <a:cs typeface="Arial" pitchFamily="34" charset="0"/>
              </a:rPr>
              <a:t>name</a:t>
            </a:r>
          </a:p>
          <a:p>
            <a:pPr lvl="1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smtClean="0">
                <a:solidFill>
                  <a:srgbClr val="0033CC"/>
                </a:solidFill>
                <a:cs typeface="Arial" pitchFamily="34" charset="0"/>
              </a:rPr>
              <a:t>Group</a:t>
            </a:r>
            <a:r>
              <a:rPr kumimoji="1" lang="zh-CN" altLang="en-US" sz="2400" dirty="0" smtClean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B: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infrequent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surface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srgbClr val="0033CC"/>
                </a:solidFill>
                <a:cs typeface="Arial" pitchFamily="34" charset="0"/>
              </a:rPr>
              <a:t>name</a:t>
            </a:r>
            <a:endParaRPr kumimoji="1" lang="en-US" altLang="zh-CN" sz="2400" dirty="0">
              <a:solidFill>
                <a:srgbClr val="0033CC"/>
              </a:solidFill>
              <a:cs typeface="Arial" pitchFamily="34" charset="0"/>
            </a:endParaRP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err="1">
                <a:solidFill>
                  <a:srgbClr val="0033CC"/>
                </a:solidFill>
                <a:cs typeface="Arial" pitchFamily="34" charset="0"/>
              </a:rPr>
              <a:t>ClusType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outperforms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its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variants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on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Group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</a:rPr>
              <a:t>B</a:t>
            </a:r>
          </a:p>
          <a:p>
            <a:pPr lvl="1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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Handles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well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mentions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with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insufficient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corpus</a:t>
            </a:r>
            <a:r>
              <a:rPr kumimoji="1" lang="zh-CN" altLang="en-US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33CC"/>
                </a:solidFill>
                <a:cs typeface="Arial" pitchFamily="34" charset="0"/>
                <a:sym typeface="Wingdings"/>
              </a:rPr>
              <a:t>statistics</a:t>
            </a:r>
            <a:endParaRPr kumimoji="1" lang="zh-CN" altLang="en-US" sz="2400" dirty="0">
              <a:solidFill>
                <a:srgbClr val="0033CC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err="1" smtClean="0"/>
              <a:t>ClusType</a:t>
            </a:r>
            <a:r>
              <a:rPr lang="en-US" sz="4000" b="1" dirty="0" smtClean="0"/>
              <a:t>: Conclusions</a:t>
            </a:r>
            <a:r>
              <a:rPr lang="zh-CN" altLang="en-US" sz="4000" b="1" dirty="0" smtClean="0"/>
              <a:t> </a:t>
            </a:r>
            <a:r>
              <a:rPr lang="en-US" altLang="zh-CN" sz="4000" b="1" dirty="0"/>
              <a:t>and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Future</a:t>
            </a:r>
            <a:r>
              <a:rPr lang="zh-CN" altLang="en-US" sz="4000" b="1" dirty="0"/>
              <a:t> </a:t>
            </a:r>
            <a:r>
              <a:rPr lang="en-US" altLang="zh-CN" sz="4000" b="1" dirty="0" smtClean="0"/>
              <a:t>Work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11006273" cy="5459860"/>
          </a:xfrm>
        </p:spPr>
        <p:txBody>
          <a:bodyPr/>
          <a:lstStyle/>
          <a:p>
            <a:r>
              <a:rPr lang="en-US" altLang="zh-CN" sz="2400" dirty="0"/>
              <a:t>Study</a:t>
            </a:r>
            <a:r>
              <a:rPr lang="zh-CN" altLang="en-US" sz="2400" dirty="0"/>
              <a:t> </a:t>
            </a:r>
            <a:r>
              <a:rPr lang="en-US" altLang="zh-CN" sz="2400" dirty="0"/>
              <a:t>distantly-supervised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recognition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domain-specific</a:t>
            </a:r>
            <a:r>
              <a:rPr lang="zh-CN" altLang="en-US" sz="2400" dirty="0"/>
              <a:t> </a:t>
            </a:r>
            <a:r>
              <a:rPr lang="en-US" altLang="zh-CN" sz="2400" dirty="0"/>
              <a:t>corpora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propose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novel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phrase-based</a:t>
            </a:r>
            <a:r>
              <a:rPr lang="zh-CN" altLang="en-US" sz="2400" dirty="0"/>
              <a:t> </a:t>
            </a:r>
            <a:r>
              <a:rPr lang="en-US" altLang="zh-CN" sz="2400" dirty="0"/>
              <a:t>framework</a:t>
            </a:r>
          </a:p>
          <a:p>
            <a:pPr lvl="1"/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data-driven,</a:t>
            </a:r>
            <a:r>
              <a:rPr lang="zh-CN" altLang="en-US" sz="2400" dirty="0"/>
              <a:t> </a:t>
            </a:r>
            <a:r>
              <a:rPr lang="en-US" altLang="zh-CN" sz="2400" dirty="0"/>
              <a:t>domain-agnostic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</a:p>
          <a:p>
            <a:pPr lvl="1"/>
            <a:r>
              <a:rPr lang="en-US" altLang="zh-CN" sz="2400" dirty="0"/>
              <a:t>Integrate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heterogeneous</a:t>
            </a:r>
            <a:r>
              <a:rPr lang="zh-CN" altLang="en-US" sz="2400" dirty="0"/>
              <a:t> </a:t>
            </a:r>
            <a:r>
              <a:rPr lang="en-US" altLang="zh-CN" sz="2400" dirty="0"/>
              <a:t>graphs,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solve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joint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problem</a:t>
            </a:r>
            <a:r>
              <a:rPr lang="en-US" altLang="zh-CN" sz="2400" dirty="0" smtClean="0"/>
              <a:t>.</a:t>
            </a:r>
            <a:endParaRPr lang="en-US" altLang="zh-CN" sz="1300" dirty="0"/>
          </a:p>
          <a:p>
            <a:pPr marL="0" indent="0">
              <a:buNone/>
            </a:pPr>
            <a:r>
              <a:rPr lang="en-US" altLang="zh-CN" sz="2400" dirty="0"/>
              <a:t>Ongoing:</a:t>
            </a:r>
          </a:p>
          <a:p>
            <a:r>
              <a:rPr lang="en-US" altLang="zh-CN" sz="2400" dirty="0"/>
              <a:t>Extend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role</a:t>
            </a:r>
            <a:r>
              <a:rPr lang="zh-CN" altLang="en-US" sz="2400" dirty="0"/>
              <a:t> </a:t>
            </a:r>
            <a:r>
              <a:rPr lang="en-US" altLang="zh-CN" sz="2400" dirty="0"/>
              <a:t>discovery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scientific</a:t>
            </a:r>
            <a:r>
              <a:rPr lang="zh-CN" altLang="en-US" sz="2400" dirty="0"/>
              <a:t> </a:t>
            </a:r>
            <a:r>
              <a:rPr lang="en-US" altLang="zh-CN" sz="2400" dirty="0"/>
              <a:t>concepts</a:t>
            </a:r>
            <a:r>
              <a:rPr lang="zh-CN" altLang="en-US" sz="2400" dirty="0"/>
              <a:t> </a:t>
            </a:r>
            <a:r>
              <a:rPr lang="zh-CN" altLang="en-US" sz="2400" dirty="0">
                <a:sym typeface="Wingdings"/>
              </a:rPr>
              <a:t> </a:t>
            </a:r>
            <a:r>
              <a:rPr lang="en-US" altLang="zh-CN" sz="2400" dirty="0">
                <a:sym typeface="Wingdings"/>
              </a:rPr>
              <a:t>paper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profiling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(research</a:t>
            </a:r>
            <a:r>
              <a:rPr lang="zh-CN" altLang="en-US" sz="2400" dirty="0">
                <a:sym typeface="Wingdings"/>
              </a:rPr>
              <a:t>/</a:t>
            </a:r>
            <a:r>
              <a:rPr lang="en-US" altLang="zh-CN" sz="2400" dirty="0">
                <a:sym typeface="Wingdings"/>
              </a:rPr>
              <a:t>demo)</a:t>
            </a:r>
          </a:p>
          <a:p>
            <a:r>
              <a:rPr lang="en-US" altLang="zh-CN" sz="2400" dirty="0"/>
              <a:t>Study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clustering, such as</a:t>
            </a:r>
          </a:p>
          <a:p>
            <a:pPr lvl="1"/>
            <a:r>
              <a:rPr lang="en-US" altLang="zh-CN" sz="2400" dirty="0"/>
              <a:t>joint</a:t>
            </a:r>
            <a:r>
              <a:rPr lang="zh-CN" altLang="en-US" sz="2400" dirty="0"/>
              <a:t> </a:t>
            </a:r>
            <a:r>
              <a:rPr lang="en-US" altLang="zh-CN" sz="2400" dirty="0"/>
              <a:t>entity/relation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</a:t>
            </a:r>
          </a:p>
          <a:p>
            <a:pPr lvl="1"/>
            <a:r>
              <a:rPr lang="en-US" altLang="zh-CN" sz="2400" dirty="0"/>
              <a:t>synonymous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canonicalization</a:t>
            </a:r>
          </a:p>
          <a:p>
            <a:r>
              <a:rPr lang="en-US" altLang="zh-CN" sz="2400" dirty="0"/>
              <a:t>Study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joint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extraction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mining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0149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9143999"/>
          </a:xfrm>
        </p:spPr>
      </p:pic>
    </p:spTree>
    <p:extLst>
      <p:ext uri="{BB962C8B-B14F-4D97-AF65-F5344CB8AC3E}">
        <p14:creationId xmlns:p14="http://schemas.microsoft.com/office/powerpoint/2010/main" val="187711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 smtClean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164" y="1123945"/>
            <a:ext cx="10368391" cy="5667471"/>
          </a:xfrm>
        </p:spPr>
        <p:txBody>
          <a:bodyPr/>
          <a:lstStyle/>
          <a:p>
            <a:pPr defTabSz="1219110"/>
            <a:r>
              <a:rPr lang="en-US" dirty="0" smtClean="0">
                <a:solidFill>
                  <a:prstClr val="black"/>
                </a:solidFill>
              </a:rPr>
              <a:t>Why Text to </a:t>
            </a:r>
            <a:r>
              <a:rPr lang="en-US" altLang="zh-CN" dirty="0" smtClean="0">
                <a:solidFill>
                  <a:prstClr val="black"/>
                </a:solidFill>
              </a:rPr>
              <a:t>Networks?</a:t>
            </a:r>
          </a:p>
          <a:p>
            <a:r>
              <a:rPr lang="en-US" altLang="en-US" kern="0" dirty="0" smtClean="0"/>
              <a:t>Phrase </a:t>
            </a:r>
            <a:r>
              <a:rPr lang="en-US" altLang="en-US" kern="0" dirty="0"/>
              <a:t>Mining and Topic Modeling from Large </a:t>
            </a:r>
            <a:r>
              <a:rPr lang="en-US" altLang="en-US" kern="0" dirty="0" smtClean="0"/>
              <a:t>Text Corpora</a:t>
            </a:r>
          </a:p>
          <a:p>
            <a:pPr lvl="1"/>
            <a:r>
              <a:rPr lang="en-US" kern="0" dirty="0" smtClean="0"/>
              <a:t>Why Phrase Mining</a:t>
            </a:r>
          </a:p>
          <a:p>
            <a:pPr lvl="1"/>
            <a:r>
              <a:rPr lang="en-US" kern="0" dirty="0" smtClean="0"/>
              <a:t>Previous Approaches</a:t>
            </a:r>
          </a:p>
          <a:p>
            <a:pPr lvl="1"/>
            <a:r>
              <a:rPr lang="en-US" kern="0" dirty="0" err="1" smtClean="0"/>
              <a:t>TopMine</a:t>
            </a:r>
            <a:endParaRPr lang="en-US" kern="0" dirty="0" smtClean="0"/>
          </a:p>
          <a:p>
            <a:pPr lvl="1"/>
            <a:r>
              <a:rPr lang="en-US" kern="0" dirty="0" err="1" smtClean="0"/>
              <a:t>SegPhrase</a:t>
            </a:r>
            <a:r>
              <a:rPr lang="en-US" kern="0" dirty="0" smtClean="0"/>
              <a:t> and </a:t>
            </a:r>
            <a:r>
              <a:rPr lang="en-US" kern="0" dirty="0" err="1" smtClean="0"/>
              <a:t>AutoPhrase</a:t>
            </a:r>
            <a:endParaRPr lang="en-US" dirty="0" smtClean="0"/>
          </a:p>
          <a:p>
            <a:r>
              <a:rPr lang="en-US" dirty="0" smtClean="0"/>
              <a:t>Entity Recognition </a:t>
            </a:r>
            <a:r>
              <a:rPr lang="en-US" dirty="0"/>
              <a:t>and </a:t>
            </a:r>
            <a:r>
              <a:rPr lang="en-US" dirty="0" smtClean="0"/>
              <a:t>Typing </a:t>
            </a:r>
            <a:r>
              <a:rPr lang="en-US" dirty="0"/>
              <a:t>for </a:t>
            </a:r>
            <a:r>
              <a:rPr lang="en-US" dirty="0" smtClean="0"/>
              <a:t>Massive Text Data</a:t>
            </a:r>
          </a:p>
          <a:p>
            <a:pPr lvl="1"/>
            <a:r>
              <a:rPr lang="en-US" dirty="0" err="1" smtClean="0">
                <a:cs typeface="Abadi MT Condensed Extra Bold"/>
              </a:rPr>
              <a:t>ClusType</a:t>
            </a:r>
            <a:r>
              <a:rPr lang="en-US" dirty="0">
                <a:cs typeface="Abadi MT Condensed Extra Bold"/>
              </a:rPr>
              <a:t>: Entity</a:t>
            </a:r>
            <a:r>
              <a:rPr lang="zh-CN" altLang="en-US" dirty="0">
                <a:cs typeface="Abadi MT Condensed Extra Bold"/>
              </a:rPr>
              <a:t> </a:t>
            </a:r>
            <a:r>
              <a:rPr lang="en-US" altLang="zh-CN" dirty="0">
                <a:cs typeface="Abadi MT Condensed Extra Bold"/>
              </a:rPr>
              <a:t>Extraction and Typing by</a:t>
            </a:r>
            <a:r>
              <a:rPr lang="en-US" dirty="0">
                <a:cs typeface="Abadi MT Condensed Extra Bold"/>
              </a:rPr>
              <a:t> Relational Graph Construction and </a:t>
            </a:r>
            <a:r>
              <a:rPr lang="en-US" dirty="0" smtClean="0">
                <a:cs typeface="Abadi MT Condensed Extra Bold"/>
              </a:rPr>
              <a:t>Propagation</a:t>
            </a:r>
          </a:p>
          <a:p>
            <a:pPr lvl="1"/>
            <a:r>
              <a:rPr lang="en-US" dirty="0" smtClean="0"/>
              <a:t>Refined Entity Typing: PLE and AFET</a:t>
            </a:r>
          </a:p>
          <a:p>
            <a:pPr lvl="1"/>
            <a:r>
              <a:rPr lang="en-US" dirty="0" err="1" smtClean="0"/>
              <a:t>CoType</a:t>
            </a:r>
            <a:r>
              <a:rPr lang="en-US" dirty="0" smtClean="0"/>
              <a:t>: Joint Typing of Entities and Relations</a:t>
            </a:r>
            <a:endParaRPr 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8866108" y="4024605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129169">
            <a:off x="6884934" y="5591385"/>
            <a:ext cx="289212" cy="287149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193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Fine-Grained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Entity</a:t>
            </a:r>
            <a:r>
              <a:rPr lang="zh-CN" altLang="en-US" sz="4000" dirty="0"/>
              <a:t> </a:t>
            </a:r>
            <a:r>
              <a:rPr lang="en-US" altLang="zh-CN" sz="4000" dirty="0"/>
              <a:t>Typing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853" y="4979253"/>
            <a:ext cx="5043329" cy="1555708"/>
          </a:xfrm>
        </p:spPr>
        <p:txBody>
          <a:bodyPr/>
          <a:lstStyle/>
          <a:p>
            <a:r>
              <a:rPr lang="en-US" altLang="zh-CN" sz="1800" b="1" dirty="0" smtClean="0"/>
              <a:t>Features</a:t>
            </a:r>
            <a:r>
              <a:rPr lang="zh-CN" altLang="en-US" sz="1800" b="1" dirty="0" smtClean="0"/>
              <a:t> </a:t>
            </a:r>
            <a:r>
              <a:rPr lang="en-US" altLang="zh-CN" sz="1800" b="1" dirty="0"/>
              <a:t>for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deeper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NLP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tasks</a:t>
            </a:r>
            <a:endParaRPr lang="zh-CN" altLang="en-US" sz="1800" b="1" dirty="0"/>
          </a:p>
          <a:p>
            <a:pPr lvl="1"/>
            <a:r>
              <a:rPr lang="en-US" altLang="zh-CN" sz="1800" b="1" dirty="0"/>
              <a:t>Relation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extraction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(Ling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Weld,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2012)</a:t>
            </a:r>
            <a:endParaRPr lang="zh-CN" altLang="en-US" sz="1800" b="1" dirty="0"/>
          </a:p>
          <a:p>
            <a:r>
              <a:rPr lang="en-US" altLang="zh-CN" sz="1800" b="1" dirty="0"/>
              <a:t>Assists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downstream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applications</a:t>
            </a:r>
            <a:endParaRPr lang="zh-CN" altLang="en-US" sz="1800" b="1" dirty="0"/>
          </a:p>
          <a:p>
            <a:pPr lvl="1"/>
            <a:r>
              <a:rPr lang="en-US" altLang="zh-CN" sz="1800" b="1" dirty="0"/>
              <a:t>Question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answering</a:t>
            </a:r>
            <a:endParaRPr lang="zh-CN" altLang="en-US" sz="1800" b="1" dirty="0"/>
          </a:p>
          <a:p>
            <a:endParaRPr lang="en-US" altLang="zh-CN" sz="2400" dirty="0"/>
          </a:p>
        </p:txBody>
      </p:sp>
      <p:sp>
        <p:nvSpPr>
          <p:cNvPr id="4" name="Rectangle 3"/>
          <p:cNvSpPr/>
          <p:nvPr/>
        </p:nvSpPr>
        <p:spPr>
          <a:xfrm>
            <a:off x="7050548" y="5492346"/>
            <a:ext cx="756070" cy="308882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37101" y="4503368"/>
            <a:ext cx="756070" cy="308882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87773" y="3257850"/>
            <a:ext cx="756070" cy="403736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09326" y="1549033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468509"/>
              </p:ext>
            </p:extLst>
          </p:nvPr>
        </p:nvGraphicFramePr>
        <p:xfrm>
          <a:off x="2370696" y="1306745"/>
          <a:ext cx="7126042" cy="1143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19636"/>
                <a:gridCol w="6606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ID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Sentence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200" b="1" i="1" u="none" kern="1200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Donald</a:t>
                      </a:r>
                      <a:r>
                        <a:rPr lang="zh-CN" altLang="en-US" sz="2200" b="1" i="1" u="none" kern="1200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200" b="1" i="1" u="none" kern="1200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Trump</a:t>
                      </a:r>
                      <a:r>
                        <a:rPr lang="zh-CN" altLang="en-US" sz="2200" b="0" i="0" kern="1200" baseline="0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2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spent 14 television seasons presiding over a business-themed game show, NBC’s The Apprentice</a:t>
                      </a:r>
                      <a:endParaRPr lang="en-US" sz="2200" i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1812912" y="2725845"/>
            <a:ext cx="3092824" cy="1428238"/>
          </a:xfrm>
          <a:prstGeom prst="ellipse">
            <a:avLst/>
          </a:prstGeom>
          <a:noFill/>
          <a:ln w="19050">
            <a:solidFill>
              <a:srgbClr val="002060"/>
            </a:solidFill>
            <a:prstDash val="dash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08437" y="3042410"/>
            <a:ext cx="823751" cy="369332"/>
          </a:xfrm>
          <a:prstGeom prst="rect">
            <a:avLst/>
          </a:prstGeom>
          <a:solidFill>
            <a:srgbClr val="C00000"/>
          </a:solidFill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</a:rPr>
              <a:t>Person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31116" y="3045269"/>
            <a:ext cx="1069973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Location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2540" y="3562180"/>
            <a:ext cx="1507207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Organization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54" y="2560438"/>
            <a:ext cx="3690319" cy="33325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59953" y="4200709"/>
            <a:ext cx="219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ysClr val="windowText" lastClr="000000"/>
                </a:solidFill>
              </a:rPr>
              <a:t>A</a:t>
            </a:r>
            <a:r>
              <a:rPr lang="zh-CN" alt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</a:rPr>
              <a:t>few</a:t>
            </a:r>
            <a:r>
              <a:rPr lang="zh-CN" alt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</a:rPr>
              <a:t>common</a:t>
            </a:r>
            <a:r>
              <a:rPr lang="zh-CN" alt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</a:rPr>
              <a:t>types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97883" y="5964560"/>
            <a:ext cx="332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ysClr val="windowText" lastClr="000000"/>
                </a:solidFill>
              </a:rPr>
              <a:t>A</a:t>
            </a:r>
            <a:r>
              <a:rPr lang="zh-CN" alt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</a:rPr>
              <a:t>type</a:t>
            </a:r>
            <a:r>
              <a:rPr lang="zh-CN" alt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</a:rPr>
              <a:t>hierarchy</a:t>
            </a:r>
            <a:r>
              <a:rPr lang="zh-CN" alt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</a:rPr>
              <a:t>with</a:t>
            </a:r>
            <a:r>
              <a:rPr lang="zh-CN" alt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</a:rPr>
              <a:t>100+</a:t>
            </a:r>
            <a:r>
              <a:rPr lang="zh-CN" altLang="en-US" sz="18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</a:rPr>
              <a:t>types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16" name="Striped Right Arrow 15"/>
          <p:cNvSpPr/>
          <p:nvPr/>
        </p:nvSpPr>
        <p:spPr>
          <a:xfrm>
            <a:off x="5183883" y="3128178"/>
            <a:ext cx="541668" cy="533408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hape 97"/>
          <p:cNvCxnSpPr>
            <a:endCxn id="10" idx="0"/>
          </p:cNvCxnSpPr>
          <p:nvPr/>
        </p:nvCxnSpPr>
        <p:spPr>
          <a:xfrm>
            <a:off x="3386222" y="1978192"/>
            <a:ext cx="634091" cy="1064219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lg" len="lg"/>
            <a:tailEnd type="triangle" w="med" len="lg"/>
          </a:ln>
        </p:spPr>
      </p:cxnSp>
      <p:cxnSp>
        <p:nvCxnSpPr>
          <p:cNvPr id="18" name="Shape 97"/>
          <p:cNvCxnSpPr>
            <a:endCxn id="6" idx="0"/>
          </p:cNvCxnSpPr>
          <p:nvPr/>
        </p:nvCxnSpPr>
        <p:spPr>
          <a:xfrm>
            <a:off x="3386222" y="1978192"/>
            <a:ext cx="3779587" cy="1279659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dash"/>
            <a:round/>
            <a:headEnd type="none" w="lg" len="lg"/>
            <a:tailEnd type="triangle" w="med" len="lg"/>
          </a:ln>
        </p:spPr>
      </p:cxnSp>
      <p:pic>
        <p:nvPicPr>
          <p:cNvPr id="19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49" y="1293299"/>
            <a:ext cx="938363" cy="1189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9696383" y="4788631"/>
            <a:ext cx="226124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need of fine grained typing</a:t>
            </a:r>
            <a:endParaRPr lang="en-US" sz="2400" dirty="0"/>
          </a:p>
        </p:txBody>
      </p:sp>
      <p:sp>
        <p:nvSpPr>
          <p:cNvPr id="21" name="Right Arrow 20"/>
          <p:cNvSpPr/>
          <p:nvPr/>
        </p:nvSpPr>
        <p:spPr>
          <a:xfrm rot="10376512">
            <a:off x="9370025" y="4971787"/>
            <a:ext cx="325924" cy="502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0"/>
            <a:ext cx="11369963" cy="11492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/>
              <a:t>Current</a:t>
            </a:r>
            <a:r>
              <a:rPr lang="zh-CN" altLang="en-US" sz="4000" dirty="0"/>
              <a:t> </a:t>
            </a:r>
            <a:r>
              <a:rPr lang="en-US" altLang="zh-CN" sz="4000" dirty="0"/>
              <a:t>Distant</a:t>
            </a:r>
            <a:r>
              <a:rPr lang="zh-CN" altLang="en-US" sz="4000" dirty="0"/>
              <a:t> </a:t>
            </a:r>
            <a:r>
              <a:rPr lang="en-US" altLang="zh-CN" sz="4000" dirty="0"/>
              <a:t>Supervision: </a:t>
            </a:r>
            <a:r>
              <a:rPr lang="en-US" altLang="zh-CN" sz="4000" dirty="0" smtClean="0"/>
              <a:t> The “Context-Agnostic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Label”</a:t>
            </a:r>
            <a:r>
              <a:rPr lang="zh-CN" altLang="en-US" sz="4000" dirty="0"/>
              <a:t> </a:t>
            </a:r>
            <a:r>
              <a:rPr lang="en-US" altLang="zh-CN" sz="4000" dirty="0"/>
              <a:t>Challenge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175" y="1418882"/>
            <a:ext cx="5316060" cy="1763478"/>
          </a:xfrm>
        </p:spPr>
        <p:txBody>
          <a:bodyPr/>
          <a:lstStyle/>
          <a:p>
            <a:r>
              <a:rPr lang="en-US" altLang="zh-CN" sz="2400" dirty="0" smtClean="0"/>
              <a:t>“</a:t>
            </a:r>
            <a:r>
              <a:rPr lang="en-US" altLang="zh-CN" sz="2400" dirty="0"/>
              <a:t>Context-agnostic”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assignment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b="1" dirty="0"/>
              <a:t>training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data</a:t>
            </a:r>
          </a:p>
          <a:p>
            <a:r>
              <a:rPr lang="en-US" altLang="zh-CN" sz="2400" dirty="0"/>
              <a:t>Existing</a:t>
            </a:r>
            <a:r>
              <a:rPr lang="zh-CN" altLang="en-US" sz="2400" dirty="0"/>
              <a:t> </a:t>
            </a:r>
            <a:r>
              <a:rPr lang="en-US" altLang="zh-CN" sz="2400" dirty="0"/>
              <a:t>work: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labels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“perfect”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labels</a:t>
            </a:r>
            <a:endParaRPr lang="zh-CN" altLang="en-US" sz="2400" dirty="0"/>
          </a:p>
          <a:p>
            <a:endParaRPr lang="en-US" altLang="zh-CN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374528" y="1722623"/>
            <a:ext cx="4239684" cy="2459609"/>
            <a:chOff x="5108273" y="2059705"/>
            <a:chExt cx="3888564" cy="1848108"/>
          </a:xfrm>
        </p:grpSpPr>
        <p:sp>
          <p:nvSpPr>
            <p:cNvPr id="5" name="Shape 55"/>
            <p:cNvSpPr/>
            <p:nvPr/>
          </p:nvSpPr>
          <p:spPr>
            <a:xfrm>
              <a:off x="5436909" y="2369013"/>
              <a:ext cx="2370850" cy="1538800"/>
            </a:xfrm>
            <a:custGeom>
              <a:avLst/>
              <a:gdLst>
                <a:gd name="connsiteX0" fmla="*/ 22348 w 106413"/>
                <a:gd name="connsiteY0" fmla="*/ 861 h 63347"/>
                <a:gd name="connsiteX1" fmla="*/ 21294 w 106413"/>
                <a:gd name="connsiteY1" fmla="*/ 19307 h 63347"/>
                <a:gd name="connsiteX2" fmla="*/ 10227 w 106413"/>
                <a:gd name="connsiteY2" fmla="*/ 20361 h 63347"/>
                <a:gd name="connsiteX3" fmla="*/ 9700 w 106413"/>
                <a:gd name="connsiteY3" fmla="*/ 40915 h 63347"/>
                <a:gd name="connsiteX4" fmla="*/ 7350 w 106413"/>
                <a:gd name="connsiteY4" fmla="*/ 41442 h 63347"/>
                <a:gd name="connsiteX5" fmla="*/ 2848 w 106413"/>
                <a:gd name="connsiteY5" fmla="*/ 60943 h 63347"/>
                <a:gd name="connsiteX6" fmla="*/ 55551 w 106413"/>
                <a:gd name="connsiteY6" fmla="*/ 60943 h 63347"/>
                <a:gd name="connsiteX7" fmla="*/ 52916 w 106413"/>
                <a:gd name="connsiteY7" fmla="*/ 41969 h 63347"/>
                <a:gd name="connsiteX8" fmla="*/ 68727 w 106413"/>
                <a:gd name="connsiteY8" fmla="*/ 40388 h 63347"/>
                <a:gd name="connsiteX9" fmla="*/ 101930 w 106413"/>
                <a:gd name="connsiteY9" fmla="*/ 38807 h 63347"/>
                <a:gd name="connsiteX10" fmla="*/ 101403 w 106413"/>
                <a:gd name="connsiteY10" fmla="*/ 25104 h 63347"/>
                <a:gd name="connsiteX11" fmla="*/ 58714 w 106413"/>
                <a:gd name="connsiteY11" fmla="*/ 22996 h 63347"/>
                <a:gd name="connsiteX12" fmla="*/ 54497 w 106413"/>
                <a:gd name="connsiteY12" fmla="*/ 5077 h 63347"/>
                <a:gd name="connsiteX13" fmla="*/ 22348 w 106413"/>
                <a:gd name="connsiteY13" fmla="*/ 861 h 63347"/>
                <a:gd name="connsiteX0" fmla="*/ 23094 w 107159"/>
                <a:gd name="connsiteY0" fmla="*/ 861 h 63065"/>
                <a:gd name="connsiteX1" fmla="*/ 22040 w 107159"/>
                <a:gd name="connsiteY1" fmla="*/ 19307 h 63065"/>
                <a:gd name="connsiteX2" fmla="*/ 10973 w 107159"/>
                <a:gd name="connsiteY2" fmla="*/ 20361 h 63065"/>
                <a:gd name="connsiteX3" fmla="*/ 10446 w 107159"/>
                <a:gd name="connsiteY3" fmla="*/ 40915 h 63065"/>
                <a:gd name="connsiteX4" fmla="*/ 5318 w 107159"/>
                <a:gd name="connsiteY4" fmla="*/ 46072 h 63065"/>
                <a:gd name="connsiteX5" fmla="*/ 3594 w 107159"/>
                <a:gd name="connsiteY5" fmla="*/ 60943 h 63065"/>
                <a:gd name="connsiteX6" fmla="*/ 56297 w 107159"/>
                <a:gd name="connsiteY6" fmla="*/ 60943 h 63065"/>
                <a:gd name="connsiteX7" fmla="*/ 53662 w 107159"/>
                <a:gd name="connsiteY7" fmla="*/ 41969 h 63065"/>
                <a:gd name="connsiteX8" fmla="*/ 69473 w 107159"/>
                <a:gd name="connsiteY8" fmla="*/ 40388 h 63065"/>
                <a:gd name="connsiteX9" fmla="*/ 102676 w 107159"/>
                <a:gd name="connsiteY9" fmla="*/ 38807 h 63065"/>
                <a:gd name="connsiteX10" fmla="*/ 102149 w 107159"/>
                <a:gd name="connsiteY10" fmla="*/ 25104 h 63065"/>
                <a:gd name="connsiteX11" fmla="*/ 59460 w 107159"/>
                <a:gd name="connsiteY11" fmla="*/ 22996 h 63065"/>
                <a:gd name="connsiteX12" fmla="*/ 55243 w 107159"/>
                <a:gd name="connsiteY12" fmla="*/ 5077 h 63065"/>
                <a:gd name="connsiteX13" fmla="*/ 23094 w 107159"/>
                <a:gd name="connsiteY13" fmla="*/ 861 h 63065"/>
                <a:gd name="connsiteX0" fmla="*/ 18868 w 102933"/>
                <a:gd name="connsiteY0" fmla="*/ 861 h 63319"/>
                <a:gd name="connsiteX1" fmla="*/ 17814 w 102933"/>
                <a:gd name="connsiteY1" fmla="*/ 19307 h 63319"/>
                <a:gd name="connsiteX2" fmla="*/ 6747 w 102933"/>
                <a:gd name="connsiteY2" fmla="*/ 20361 h 63319"/>
                <a:gd name="connsiteX3" fmla="*/ 6220 w 102933"/>
                <a:gd name="connsiteY3" fmla="*/ 40915 h 63319"/>
                <a:gd name="connsiteX4" fmla="*/ 1092 w 102933"/>
                <a:gd name="connsiteY4" fmla="*/ 46072 h 63319"/>
                <a:gd name="connsiteX5" fmla="*/ 5387 w 102933"/>
                <a:gd name="connsiteY5" fmla="*/ 61406 h 63319"/>
                <a:gd name="connsiteX6" fmla="*/ 52071 w 102933"/>
                <a:gd name="connsiteY6" fmla="*/ 60943 h 63319"/>
                <a:gd name="connsiteX7" fmla="*/ 49436 w 102933"/>
                <a:gd name="connsiteY7" fmla="*/ 41969 h 63319"/>
                <a:gd name="connsiteX8" fmla="*/ 65247 w 102933"/>
                <a:gd name="connsiteY8" fmla="*/ 40388 h 63319"/>
                <a:gd name="connsiteX9" fmla="*/ 98450 w 102933"/>
                <a:gd name="connsiteY9" fmla="*/ 38807 h 63319"/>
                <a:gd name="connsiteX10" fmla="*/ 97923 w 102933"/>
                <a:gd name="connsiteY10" fmla="*/ 25104 h 63319"/>
                <a:gd name="connsiteX11" fmla="*/ 55234 w 102933"/>
                <a:gd name="connsiteY11" fmla="*/ 22996 h 63319"/>
                <a:gd name="connsiteX12" fmla="*/ 51017 w 102933"/>
                <a:gd name="connsiteY12" fmla="*/ 5077 h 63319"/>
                <a:gd name="connsiteX13" fmla="*/ 18868 w 102933"/>
                <a:gd name="connsiteY13" fmla="*/ 861 h 63319"/>
                <a:gd name="connsiteX0" fmla="*/ 19738 w 103803"/>
                <a:gd name="connsiteY0" fmla="*/ 861 h 63091"/>
                <a:gd name="connsiteX1" fmla="*/ 18684 w 103803"/>
                <a:gd name="connsiteY1" fmla="*/ 19307 h 63091"/>
                <a:gd name="connsiteX2" fmla="*/ 7617 w 103803"/>
                <a:gd name="connsiteY2" fmla="*/ 20361 h 63091"/>
                <a:gd name="connsiteX3" fmla="*/ 7090 w 103803"/>
                <a:gd name="connsiteY3" fmla="*/ 40915 h 63091"/>
                <a:gd name="connsiteX4" fmla="*/ 573 w 103803"/>
                <a:gd name="connsiteY4" fmla="*/ 49776 h 63091"/>
                <a:gd name="connsiteX5" fmla="*/ 6257 w 103803"/>
                <a:gd name="connsiteY5" fmla="*/ 61406 h 63091"/>
                <a:gd name="connsiteX6" fmla="*/ 52941 w 103803"/>
                <a:gd name="connsiteY6" fmla="*/ 60943 h 63091"/>
                <a:gd name="connsiteX7" fmla="*/ 50306 w 103803"/>
                <a:gd name="connsiteY7" fmla="*/ 41969 h 63091"/>
                <a:gd name="connsiteX8" fmla="*/ 66117 w 103803"/>
                <a:gd name="connsiteY8" fmla="*/ 40388 h 63091"/>
                <a:gd name="connsiteX9" fmla="*/ 99320 w 103803"/>
                <a:gd name="connsiteY9" fmla="*/ 38807 h 63091"/>
                <a:gd name="connsiteX10" fmla="*/ 98793 w 103803"/>
                <a:gd name="connsiteY10" fmla="*/ 25104 h 63091"/>
                <a:gd name="connsiteX11" fmla="*/ 56104 w 103803"/>
                <a:gd name="connsiteY11" fmla="*/ 22996 h 63091"/>
                <a:gd name="connsiteX12" fmla="*/ 51887 w 103803"/>
                <a:gd name="connsiteY12" fmla="*/ 5077 h 63091"/>
                <a:gd name="connsiteX13" fmla="*/ 19738 w 103803"/>
                <a:gd name="connsiteY13" fmla="*/ 861 h 63091"/>
                <a:gd name="connsiteX0" fmla="*/ 19673 w 103738"/>
                <a:gd name="connsiteY0" fmla="*/ 861 h 63091"/>
                <a:gd name="connsiteX1" fmla="*/ 18619 w 103738"/>
                <a:gd name="connsiteY1" fmla="*/ 19307 h 63091"/>
                <a:gd name="connsiteX2" fmla="*/ 7552 w 103738"/>
                <a:gd name="connsiteY2" fmla="*/ 20361 h 63091"/>
                <a:gd name="connsiteX3" fmla="*/ 6099 w 103738"/>
                <a:gd name="connsiteY3" fmla="*/ 40452 h 63091"/>
                <a:gd name="connsiteX4" fmla="*/ 508 w 103738"/>
                <a:gd name="connsiteY4" fmla="*/ 49776 h 63091"/>
                <a:gd name="connsiteX5" fmla="*/ 6192 w 103738"/>
                <a:gd name="connsiteY5" fmla="*/ 61406 h 63091"/>
                <a:gd name="connsiteX6" fmla="*/ 52876 w 103738"/>
                <a:gd name="connsiteY6" fmla="*/ 60943 h 63091"/>
                <a:gd name="connsiteX7" fmla="*/ 50241 w 103738"/>
                <a:gd name="connsiteY7" fmla="*/ 41969 h 63091"/>
                <a:gd name="connsiteX8" fmla="*/ 66052 w 103738"/>
                <a:gd name="connsiteY8" fmla="*/ 40388 h 63091"/>
                <a:gd name="connsiteX9" fmla="*/ 99255 w 103738"/>
                <a:gd name="connsiteY9" fmla="*/ 38807 h 63091"/>
                <a:gd name="connsiteX10" fmla="*/ 98728 w 103738"/>
                <a:gd name="connsiteY10" fmla="*/ 25104 h 63091"/>
                <a:gd name="connsiteX11" fmla="*/ 56039 w 103738"/>
                <a:gd name="connsiteY11" fmla="*/ 22996 h 63091"/>
                <a:gd name="connsiteX12" fmla="*/ 51822 w 103738"/>
                <a:gd name="connsiteY12" fmla="*/ 5077 h 63091"/>
                <a:gd name="connsiteX13" fmla="*/ 19673 w 103738"/>
                <a:gd name="connsiteY13" fmla="*/ 861 h 63091"/>
                <a:gd name="connsiteX0" fmla="*/ 19184 w 103249"/>
                <a:gd name="connsiteY0" fmla="*/ 861 h 63636"/>
                <a:gd name="connsiteX1" fmla="*/ 18130 w 103249"/>
                <a:gd name="connsiteY1" fmla="*/ 19307 h 63636"/>
                <a:gd name="connsiteX2" fmla="*/ 7063 w 103249"/>
                <a:gd name="connsiteY2" fmla="*/ 20361 h 63636"/>
                <a:gd name="connsiteX3" fmla="*/ 5610 w 103249"/>
                <a:gd name="connsiteY3" fmla="*/ 40452 h 63636"/>
                <a:gd name="connsiteX4" fmla="*/ 19 w 103249"/>
                <a:gd name="connsiteY4" fmla="*/ 49776 h 63636"/>
                <a:gd name="connsiteX5" fmla="*/ 7092 w 103249"/>
                <a:gd name="connsiteY5" fmla="*/ 62332 h 63636"/>
                <a:gd name="connsiteX6" fmla="*/ 52387 w 103249"/>
                <a:gd name="connsiteY6" fmla="*/ 60943 h 63636"/>
                <a:gd name="connsiteX7" fmla="*/ 49752 w 103249"/>
                <a:gd name="connsiteY7" fmla="*/ 41969 h 63636"/>
                <a:gd name="connsiteX8" fmla="*/ 65563 w 103249"/>
                <a:gd name="connsiteY8" fmla="*/ 40388 h 63636"/>
                <a:gd name="connsiteX9" fmla="*/ 98766 w 103249"/>
                <a:gd name="connsiteY9" fmla="*/ 38807 h 63636"/>
                <a:gd name="connsiteX10" fmla="*/ 98239 w 103249"/>
                <a:gd name="connsiteY10" fmla="*/ 25104 h 63636"/>
                <a:gd name="connsiteX11" fmla="*/ 55550 w 103249"/>
                <a:gd name="connsiteY11" fmla="*/ 22996 h 63636"/>
                <a:gd name="connsiteX12" fmla="*/ 51333 w 103249"/>
                <a:gd name="connsiteY12" fmla="*/ 5077 h 63636"/>
                <a:gd name="connsiteX13" fmla="*/ 19184 w 103249"/>
                <a:gd name="connsiteY13" fmla="*/ 861 h 63636"/>
                <a:gd name="connsiteX0" fmla="*/ 19175 w 103240"/>
                <a:gd name="connsiteY0" fmla="*/ 861 h 64132"/>
                <a:gd name="connsiteX1" fmla="*/ 18121 w 103240"/>
                <a:gd name="connsiteY1" fmla="*/ 19307 h 64132"/>
                <a:gd name="connsiteX2" fmla="*/ 7054 w 103240"/>
                <a:gd name="connsiteY2" fmla="*/ 20361 h 64132"/>
                <a:gd name="connsiteX3" fmla="*/ 5601 w 103240"/>
                <a:gd name="connsiteY3" fmla="*/ 40452 h 64132"/>
                <a:gd name="connsiteX4" fmla="*/ 10 w 103240"/>
                <a:gd name="connsiteY4" fmla="*/ 49776 h 64132"/>
                <a:gd name="connsiteX5" fmla="*/ 7083 w 103240"/>
                <a:gd name="connsiteY5" fmla="*/ 62332 h 64132"/>
                <a:gd name="connsiteX6" fmla="*/ 50989 w 103240"/>
                <a:gd name="connsiteY6" fmla="*/ 61869 h 64132"/>
                <a:gd name="connsiteX7" fmla="*/ 49743 w 103240"/>
                <a:gd name="connsiteY7" fmla="*/ 41969 h 64132"/>
                <a:gd name="connsiteX8" fmla="*/ 65554 w 103240"/>
                <a:gd name="connsiteY8" fmla="*/ 40388 h 64132"/>
                <a:gd name="connsiteX9" fmla="*/ 98757 w 103240"/>
                <a:gd name="connsiteY9" fmla="*/ 38807 h 64132"/>
                <a:gd name="connsiteX10" fmla="*/ 98230 w 103240"/>
                <a:gd name="connsiteY10" fmla="*/ 25104 h 64132"/>
                <a:gd name="connsiteX11" fmla="*/ 55541 w 103240"/>
                <a:gd name="connsiteY11" fmla="*/ 22996 h 64132"/>
                <a:gd name="connsiteX12" fmla="*/ 51324 w 103240"/>
                <a:gd name="connsiteY12" fmla="*/ 5077 h 64132"/>
                <a:gd name="connsiteX13" fmla="*/ 19175 w 103240"/>
                <a:gd name="connsiteY13" fmla="*/ 861 h 64132"/>
                <a:gd name="connsiteX0" fmla="*/ 19175 w 103240"/>
                <a:gd name="connsiteY0" fmla="*/ 861 h 64013"/>
                <a:gd name="connsiteX1" fmla="*/ 18121 w 103240"/>
                <a:gd name="connsiteY1" fmla="*/ 19307 h 64013"/>
                <a:gd name="connsiteX2" fmla="*/ 7054 w 103240"/>
                <a:gd name="connsiteY2" fmla="*/ 20361 h 64013"/>
                <a:gd name="connsiteX3" fmla="*/ 5601 w 103240"/>
                <a:gd name="connsiteY3" fmla="*/ 40452 h 64013"/>
                <a:gd name="connsiteX4" fmla="*/ 10 w 103240"/>
                <a:gd name="connsiteY4" fmla="*/ 49776 h 64013"/>
                <a:gd name="connsiteX5" fmla="*/ 7083 w 103240"/>
                <a:gd name="connsiteY5" fmla="*/ 62332 h 64013"/>
                <a:gd name="connsiteX6" fmla="*/ 50989 w 103240"/>
                <a:gd name="connsiteY6" fmla="*/ 61869 h 64013"/>
                <a:gd name="connsiteX7" fmla="*/ 52058 w 103240"/>
                <a:gd name="connsiteY7" fmla="*/ 43821 h 64013"/>
                <a:gd name="connsiteX8" fmla="*/ 65554 w 103240"/>
                <a:gd name="connsiteY8" fmla="*/ 40388 h 64013"/>
                <a:gd name="connsiteX9" fmla="*/ 98757 w 103240"/>
                <a:gd name="connsiteY9" fmla="*/ 38807 h 64013"/>
                <a:gd name="connsiteX10" fmla="*/ 98230 w 103240"/>
                <a:gd name="connsiteY10" fmla="*/ 25104 h 64013"/>
                <a:gd name="connsiteX11" fmla="*/ 55541 w 103240"/>
                <a:gd name="connsiteY11" fmla="*/ 22996 h 64013"/>
                <a:gd name="connsiteX12" fmla="*/ 51324 w 103240"/>
                <a:gd name="connsiteY12" fmla="*/ 5077 h 64013"/>
                <a:gd name="connsiteX13" fmla="*/ 19175 w 103240"/>
                <a:gd name="connsiteY13" fmla="*/ 861 h 64013"/>
                <a:gd name="connsiteX0" fmla="*/ 19175 w 103240"/>
                <a:gd name="connsiteY0" fmla="*/ 861 h 64291"/>
                <a:gd name="connsiteX1" fmla="*/ 18121 w 103240"/>
                <a:gd name="connsiteY1" fmla="*/ 19307 h 64291"/>
                <a:gd name="connsiteX2" fmla="*/ 7054 w 103240"/>
                <a:gd name="connsiteY2" fmla="*/ 20361 h 64291"/>
                <a:gd name="connsiteX3" fmla="*/ 5601 w 103240"/>
                <a:gd name="connsiteY3" fmla="*/ 40452 h 64291"/>
                <a:gd name="connsiteX4" fmla="*/ 10 w 103240"/>
                <a:gd name="connsiteY4" fmla="*/ 49776 h 64291"/>
                <a:gd name="connsiteX5" fmla="*/ 7083 w 103240"/>
                <a:gd name="connsiteY5" fmla="*/ 62332 h 64291"/>
                <a:gd name="connsiteX6" fmla="*/ 48674 w 103240"/>
                <a:gd name="connsiteY6" fmla="*/ 62332 h 64291"/>
                <a:gd name="connsiteX7" fmla="*/ 52058 w 103240"/>
                <a:gd name="connsiteY7" fmla="*/ 43821 h 64291"/>
                <a:gd name="connsiteX8" fmla="*/ 65554 w 103240"/>
                <a:gd name="connsiteY8" fmla="*/ 40388 h 64291"/>
                <a:gd name="connsiteX9" fmla="*/ 98757 w 103240"/>
                <a:gd name="connsiteY9" fmla="*/ 38807 h 64291"/>
                <a:gd name="connsiteX10" fmla="*/ 98230 w 103240"/>
                <a:gd name="connsiteY10" fmla="*/ 25104 h 64291"/>
                <a:gd name="connsiteX11" fmla="*/ 55541 w 103240"/>
                <a:gd name="connsiteY11" fmla="*/ 22996 h 64291"/>
                <a:gd name="connsiteX12" fmla="*/ 51324 w 103240"/>
                <a:gd name="connsiteY12" fmla="*/ 5077 h 64291"/>
                <a:gd name="connsiteX13" fmla="*/ 19175 w 103240"/>
                <a:gd name="connsiteY13" fmla="*/ 861 h 64291"/>
                <a:gd name="connsiteX0" fmla="*/ 19175 w 103240"/>
                <a:gd name="connsiteY0" fmla="*/ 861 h 63334"/>
                <a:gd name="connsiteX1" fmla="*/ 18121 w 103240"/>
                <a:gd name="connsiteY1" fmla="*/ 19307 h 63334"/>
                <a:gd name="connsiteX2" fmla="*/ 7054 w 103240"/>
                <a:gd name="connsiteY2" fmla="*/ 20361 h 63334"/>
                <a:gd name="connsiteX3" fmla="*/ 5601 w 103240"/>
                <a:gd name="connsiteY3" fmla="*/ 40452 h 63334"/>
                <a:gd name="connsiteX4" fmla="*/ 10 w 103240"/>
                <a:gd name="connsiteY4" fmla="*/ 49776 h 63334"/>
                <a:gd name="connsiteX5" fmla="*/ 7083 w 103240"/>
                <a:gd name="connsiteY5" fmla="*/ 62332 h 63334"/>
                <a:gd name="connsiteX6" fmla="*/ 48674 w 103240"/>
                <a:gd name="connsiteY6" fmla="*/ 62332 h 63334"/>
                <a:gd name="connsiteX7" fmla="*/ 52058 w 103240"/>
                <a:gd name="connsiteY7" fmla="*/ 43821 h 63334"/>
                <a:gd name="connsiteX8" fmla="*/ 65554 w 103240"/>
                <a:gd name="connsiteY8" fmla="*/ 40388 h 63334"/>
                <a:gd name="connsiteX9" fmla="*/ 98757 w 103240"/>
                <a:gd name="connsiteY9" fmla="*/ 38807 h 63334"/>
                <a:gd name="connsiteX10" fmla="*/ 98230 w 103240"/>
                <a:gd name="connsiteY10" fmla="*/ 25104 h 63334"/>
                <a:gd name="connsiteX11" fmla="*/ 55541 w 103240"/>
                <a:gd name="connsiteY11" fmla="*/ 22996 h 63334"/>
                <a:gd name="connsiteX12" fmla="*/ 51324 w 103240"/>
                <a:gd name="connsiteY12" fmla="*/ 5077 h 63334"/>
                <a:gd name="connsiteX13" fmla="*/ 19175 w 103240"/>
                <a:gd name="connsiteY13" fmla="*/ 861 h 63334"/>
                <a:gd name="connsiteX0" fmla="*/ 19175 w 103240"/>
                <a:gd name="connsiteY0" fmla="*/ 861 h 63926"/>
                <a:gd name="connsiteX1" fmla="*/ 18121 w 103240"/>
                <a:gd name="connsiteY1" fmla="*/ 19307 h 63926"/>
                <a:gd name="connsiteX2" fmla="*/ 7054 w 103240"/>
                <a:gd name="connsiteY2" fmla="*/ 20361 h 63926"/>
                <a:gd name="connsiteX3" fmla="*/ 5601 w 103240"/>
                <a:gd name="connsiteY3" fmla="*/ 40452 h 63926"/>
                <a:gd name="connsiteX4" fmla="*/ 10 w 103240"/>
                <a:gd name="connsiteY4" fmla="*/ 49776 h 63926"/>
                <a:gd name="connsiteX5" fmla="*/ 7083 w 103240"/>
                <a:gd name="connsiteY5" fmla="*/ 62332 h 63926"/>
                <a:gd name="connsiteX6" fmla="*/ 48674 w 103240"/>
                <a:gd name="connsiteY6" fmla="*/ 62332 h 63926"/>
                <a:gd name="connsiteX7" fmla="*/ 52058 w 103240"/>
                <a:gd name="connsiteY7" fmla="*/ 43821 h 63926"/>
                <a:gd name="connsiteX8" fmla="*/ 65554 w 103240"/>
                <a:gd name="connsiteY8" fmla="*/ 40388 h 63926"/>
                <a:gd name="connsiteX9" fmla="*/ 98757 w 103240"/>
                <a:gd name="connsiteY9" fmla="*/ 38807 h 63926"/>
                <a:gd name="connsiteX10" fmla="*/ 98230 w 103240"/>
                <a:gd name="connsiteY10" fmla="*/ 25104 h 63926"/>
                <a:gd name="connsiteX11" fmla="*/ 55541 w 103240"/>
                <a:gd name="connsiteY11" fmla="*/ 22996 h 63926"/>
                <a:gd name="connsiteX12" fmla="*/ 51324 w 103240"/>
                <a:gd name="connsiteY12" fmla="*/ 5077 h 63926"/>
                <a:gd name="connsiteX13" fmla="*/ 19175 w 103240"/>
                <a:gd name="connsiteY13" fmla="*/ 861 h 63926"/>
                <a:gd name="connsiteX0" fmla="*/ 21953 w 103240"/>
                <a:gd name="connsiteY0" fmla="*/ 1787 h 61148"/>
                <a:gd name="connsiteX1" fmla="*/ 18121 w 103240"/>
                <a:gd name="connsiteY1" fmla="*/ 16529 h 61148"/>
                <a:gd name="connsiteX2" fmla="*/ 7054 w 103240"/>
                <a:gd name="connsiteY2" fmla="*/ 17583 h 61148"/>
                <a:gd name="connsiteX3" fmla="*/ 5601 w 103240"/>
                <a:gd name="connsiteY3" fmla="*/ 37674 h 61148"/>
                <a:gd name="connsiteX4" fmla="*/ 10 w 103240"/>
                <a:gd name="connsiteY4" fmla="*/ 46998 h 61148"/>
                <a:gd name="connsiteX5" fmla="*/ 7083 w 103240"/>
                <a:gd name="connsiteY5" fmla="*/ 59554 h 61148"/>
                <a:gd name="connsiteX6" fmla="*/ 48674 w 103240"/>
                <a:gd name="connsiteY6" fmla="*/ 59554 h 61148"/>
                <a:gd name="connsiteX7" fmla="*/ 52058 w 103240"/>
                <a:gd name="connsiteY7" fmla="*/ 41043 h 61148"/>
                <a:gd name="connsiteX8" fmla="*/ 65554 w 103240"/>
                <a:gd name="connsiteY8" fmla="*/ 37610 h 61148"/>
                <a:gd name="connsiteX9" fmla="*/ 98757 w 103240"/>
                <a:gd name="connsiteY9" fmla="*/ 36029 h 61148"/>
                <a:gd name="connsiteX10" fmla="*/ 98230 w 103240"/>
                <a:gd name="connsiteY10" fmla="*/ 22326 h 61148"/>
                <a:gd name="connsiteX11" fmla="*/ 55541 w 103240"/>
                <a:gd name="connsiteY11" fmla="*/ 20218 h 61148"/>
                <a:gd name="connsiteX12" fmla="*/ 51324 w 103240"/>
                <a:gd name="connsiteY12" fmla="*/ 2299 h 61148"/>
                <a:gd name="connsiteX13" fmla="*/ 21953 w 103240"/>
                <a:gd name="connsiteY13" fmla="*/ 1787 h 61148"/>
                <a:gd name="connsiteX0" fmla="*/ 21953 w 103240"/>
                <a:gd name="connsiteY0" fmla="*/ 2050 h 61411"/>
                <a:gd name="connsiteX1" fmla="*/ 18121 w 103240"/>
                <a:gd name="connsiteY1" fmla="*/ 16792 h 61411"/>
                <a:gd name="connsiteX2" fmla="*/ 7054 w 103240"/>
                <a:gd name="connsiteY2" fmla="*/ 17846 h 61411"/>
                <a:gd name="connsiteX3" fmla="*/ 5601 w 103240"/>
                <a:gd name="connsiteY3" fmla="*/ 37937 h 61411"/>
                <a:gd name="connsiteX4" fmla="*/ 10 w 103240"/>
                <a:gd name="connsiteY4" fmla="*/ 47261 h 61411"/>
                <a:gd name="connsiteX5" fmla="*/ 7083 w 103240"/>
                <a:gd name="connsiteY5" fmla="*/ 59817 h 61411"/>
                <a:gd name="connsiteX6" fmla="*/ 48674 w 103240"/>
                <a:gd name="connsiteY6" fmla="*/ 59817 h 61411"/>
                <a:gd name="connsiteX7" fmla="*/ 52058 w 103240"/>
                <a:gd name="connsiteY7" fmla="*/ 41306 h 61411"/>
                <a:gd name="connsiteX8" fmla="*/ 65554 w 103240"/>
                <a:gd name="connsiteY8" fmla="*/ 37873 h 61411"/>
                <a:gd name="connsiteX9" fmla="*/ 98757 w 103240"/>
                <a:gd name="connsiteY9" fmla="*/ 36292 h 61411"/>
                <a:gd name="connsiteX10" fmla="*/ 98230 w 103240"/>
                <a:gd name="connsiteY10" fmla="*/ 22589 h 61411"/>
                <a:gd name="connsiteX11" fmla="*/ 55541 w 103240"/>
                <a:gd name="connsiteY11" fmla="*/ 20481 h 61411"/>
                <a:gd name="connsiteX12" fmla="*/ 48546 w 103240"/>
                <a:gd name="connsiteY12" fmla="*/ 2099 h 61411"/>
                <a:gd name="connsiteX13" fmla="*/ 21953 w 103240"/>
                <a:gd name="connsiteY13" fmla="*/ 2050 h 61411"/>
                <a:gd name="connsiteX0" fmla="*/ 21953 w 103329"/>
                <a:gd name="connsiteY0" fmla="*/ 1902 h 61263"/>
                <a:gd name="connsiteX1" fmla="*/ 18121 w 103329"/>
                <a:gd name="connsiteY1" fmla="*/ 16644 h 61263"/>
                <a:gd name="connsiteX2" fmla="*/ 7054 w 103329"/>
                <a:gd name="connsiteY2" fmla="*/ 17698 h 61263"/>
                <a:gd name="connsiteX3" fmla="*/ 5601 w 103329"/>
                <a:gd name="connsiteY3" fmla="*/ 37789 h 61263"/>
                <a:gd name="connsiteX4" fmla="*/ 10 w 103329"/>
                <a:gd name="connsiteY4" fmla="*/ 47113 h 61263"/>
                <a:gd name="connsiteX5" fmla="*/ 7083 w 103329"/>
                <a:gd name="connsiteY5" fmla="*/ 59669 h 61263"/>
                <a:gd name="connsiteX6" fmla="*/ 48674 w 103329"/>
                <a:gd name="connsiteY6" fmla="*/ 59669 h 61263"/>
                <a:gd name="connsiteX7" fmla="*/ 52058 w 103329"/>
                <a:gd name="connsiteY7" fmla="*/ 41158 h 61263"/>
                <a:gd name="connsiteX8" fmla="*/ 65554 w 103329"/>
                <a:gd name="connsiteY8" fmla="*/ 37725 h 61263"/>
                <a:gd name="connsiteX9" fmla="*/ 98757 w 103329"/>
                <a:gd name="connsiteY9" fmla="*/ 36144 h 61263"/>
                <a:gd name="connsiteX10" fmla="*/ 98230 w 103329"/>
                <a:gd name="connsiteY10" fmla="*/ 22441 h 61263"/>
                <a:gd name="connsiteX11" fmla="*/ 54152 w 103329"/>
                <a:gd name="connsiteY11" fmla="*/ 18018 h 61263"/>
                <a:gd name="connsiteX12" fmla="*/ 48546 w 103329"/>
                <a:gd name="connsiteY12" fmla="*/ 1951 h 61263"/>
                <a:gd name="connsiteX13" fmla="*/ 21953 w 103329"/>
                <a:gd name="connsiteY13" fmla="*/ 1902 h 61263"/>
                <a:gd name="connsiteX0" fmla="*/ 21953 w 103329"/>
                <a:gd name="connsiteY0" fmla="*/ 1902 h 61263"/>
                <a:gd name="connsiteX1" fmla="*/ 18121 w 103329"/>
                <a:gd name="connsiteY1" fmla="*/ 16644 h 61263"/>
                <a:gd name="connsiteX2" fmla="*/ 7054 w 103329"/>
                <a:gd name="connsiteY2" fmla="*/ 19550 h 61263"/>
                <a:gd name="connsiteX3" fmla="*/ 5601 w 103329"/>
                <a:gd name="connsiteY3" fmla="*/ 37789 h 61263"/>
                <a:gd name="connsiteX4" fmla="*/ 10 w 103329"/>
                <a:gd name="connsiteY4" fmla="*/ 47113 h 61263"/>
                <a:gd name="connsiteX5" fmla="*/ 7083 w 103329"/>
                <a:gd name="connsiteY5" fmla="*/ 59669 h 61263"/>
                <a:gd name="connsiteX6" fmla="*/ 48674 w 103329"/>
                <a:gd name="connsiteY6" fmla="*/ 59669 h 61263"/>
                <a:gd name="connsiteX7" fmla="*/ 52058 w 103329"/>
                <a:gd name="connsiteY7" fmla="*/ 41158 h 61263"/>
                <a:gd name="connsiteX8" fmla="*/ 65554 w 103329"/>
                <a:gd name="connsiteY8" fmla="*/ 37725 h 61263"/>
                <a:gd name="connsiteX9" fmla="*/ 98757 w 103329"/>
                <a:gd name="connsiteY9" fmla="*/ 36144 h 61263"/>
                <a:gd name="connsiteX10" fmla="*/ 98230 w 103329"/>
                <a:gd name="connsiteY10" fmla="*/ 22441 h 61263"/>
                <a:gd name="connsiteX11" fmla="*/ 54152 w 103329"/>
                <a:gd name="connsiteY11" fmla="*/ 18018 h 61263"/>
                <a:gd name="connsiteX12" fmla="*/ 48546 w 103329"/>
                <a:gd name="connsiteY12" fmla="*/ 1951 h 61263"/>
                <a:gd name="connsiteX13" fmla="*/ 21953 w 103329"/>
                <a:gd name="connsiteY13" fmla="*/ 1902 h 61263"/>
                <a:gd name="connsiteX0" fmla="*/ 21953 w 103389"/>
                <a:gd name="connsiteY0" fmla="*/ 1990 h 61351"/>
                <a:gd name="connsiteX1" fmla="*/ 18121 w 103389"/>
                <a:gd name="connsiteY1" fmla="*/ 16732 h 61351"/>
                <a:gd name="connsiteX2" fmla="*/ 7054 w 103389"/>
                <a:gd name="connsiteY2" fmla="*/ 19638 h 61351"/>
                <a:gd name="connsiteX3" fmla="*/ 5601 w 103389"/>
                <a:gd name="connsiteY3" fmla="*/ 37877 h 61351"/>
                <a:gd name="connsiteX4" fmla="*/ 10 w 103389"/>
                <a:gd name="connsiteY4" fmla="*/ 47201 h 61351"/>
                <a:gd name="connsiteX5" fmla="*/ 7083 w 103389"/>
                <a:gd name="connsiteY5" fmla="*/ 59757 h 61351"/>
                <a:gd name="connsiteX6" fmla="*/ 48674 w 103389"/>
                <a:gd name="connsiteY6" fmla="*/ 59757 h 61351"/>
                <a:gd name="connsiteX7" fmla="*/ 52058 w 103389"/>
                <a:gd name="connsiteY7" fmla="*/ 41246 h 61351"/>
                <a:gd name="connsiteX8" fmla="*/ 65554 w 103389"/>
                <a:gd name="connsiteY8" fmla="*/ 37813 h 61351"/>
                <a:gd name="connsiteX9" fmla="*/ 98757 w 103389"/>
                <a:gd name="connsiteY9" fmla="*/ 36232 h 61351"/>
                <a:gd name="connsiteX10" fmla="*/ 98230 w 103389"/>
                <a:gd name="connsiteY10" fmla="*/ 22529 h 61351"/>
                <a:gd name="connsiteX11" fmla="*/ 53226 w 103389"/>
                <a:gd name="connsiteY11" fmla="*/ 19495 h 61351"/>
                <a:gd name="connsiteX12" fmla="*/ 48546 w 103389"/>
                <a:gd name="connsiteY12" fmla="*/ 2039 h 61351"/>
                <a:gd name="connsiteX13" fmla="*/ 21953 w 103389"/>
                <a:gd name="connsiteY13" fmla="*/ 1990 h 61351"/>
                <a:gd name="connsiteX0" fmla="*/ 21953 w 104559"/>
                <a:gd name="connsiteY0" fmla="*/ 1990 h 61351"/>
                <a:gd name="connsiteX1" fmla="*/ 18121 w 104559"/>
                <a:gd name="connsiteY1" fmla="*/ 16732 h 61351"/>
                <a:gd name="connsiteX2" fmla="*/ 7054 w 104559"/>
                <a:gd name="connsiteY2" fmla="*/ 19638 h 61351"/>
                <a:gd name="connsiteX3" fmla="*/ 5601 w 104559"/>
                <a:gd name="connsiteY3" fmla="*/ 37877 h 61351"/>
                <a:gd name="connsiteX4" fmla="*/ 10 w 104559"/>
                <a:gd name="connsiteY4" fmla="*/ 47201 h 61351"/>
                <a:gd name="connsiteX5" fmla="*/ 7083 w 104559"/>
                <a:gd name="connsiteY5" fmla="*/ 59757 h 61351"/>
                <a:gd name="connsiteX6" fmla="*/ 48674 w 104559"/>
                <a:gd name="connsiteY6" fmla="*/ 59757 h 61351"/>
                <a:gd name="connsiteX7" fmla="*/ 52058 w 104559"/>
                <a:gd name="connsiteY7" fmla="*/ 41246 h 61351"/>
                <a:gd name="connsiteX8" fmla="*/ 65554 w 104559"/>
                <a:gd name="connsiteY8" fmla="*/ 37813 h 61351"/>
                <a:gd name="connsiteX9" fmla="*/ 98757 w 104559"/>
                <a:gd name="connsiteY9" fmla="*/ 36232 h 61351"/>
                <a:gd name="connsiteX10" fmla="*/ 100082 w 104559"/>
                <a:gd name="connsiteY10" fmla="*/ 22529 h 61351"/>
                <a:gd name="connsiteX11" fmla="*/ 53226 w 104559"/>
                <a:gd name="connsiteY11" fmla="*/ 19495 h 61351"/>
                <a:gd name="connsiteX12" fmla="*/ 48546 w 104559"/>
                <a:gd name="connsiteY12" fmla="*/ 2039 h 61351"/>
                <a:gd name="connsiteX13" fmla="*/ 21953 w 104559"/>
                <a:gd name="connsiteY13" fmla="*/ 1990 h 61351"/>
                <a:gd name="connsiteX0" fmla="*/ 21953 w 101735"/>
                <a:gd name="connsiteY0" fmla="*/ 1990 h 61351"/>
                <a:gd name="connsiteX1" fmla="*/ 18121 w 101735"/>
                <a:gd name="connsiteY1" fmla="*/ 16732 h 61351"/>
                <a:gd name="connsiteX2" fmla="*/ 7054 w 101735"/>
                <a:gd name="connsiteY2" fmla="*/ 19638 h 61351"/>
                <a:gd name="connsiteX3" fmla="*/ 5601 w 101735"/>
                <a:gd name="connsiteY3" fmla="*/ 37877 h 61351"/>
                <a:gd name="connsiteX4" fmla="*/ 10 w 101735"/>
                <a:gd name="connsiteY4" fmla="*/ 47201 h 61351"/>
                <a:gd name="connsiteX5" fmla="*/ 7083 w 101735"/>
                <a:gd name="connsiteY5" fmla="*/ 59757 h 61351"/>
                <a:gd name="connsiteX6" fmla="*/ 48674 w 101735"/>
                <a:gd name="connsiteY6" fmla="*/ 59757 h 61351"/>
                <a:gd name="connsiteX7" fmla="*/ 52058 w 101735"/>
                <a:gd name="connsiteY7" fmla="*/ 41246 h 61351"/>
                <a:gd name="connsiteX8" fmla="*/ 65554 w 101735"/>
                <a:gd name="connsiteY8" fmla="*/ 37813 h 61351"/>
                <a:gd name="connsiteX9" fmla="*/ 98757 w 101735"/>
                <a:gd name="connsiteY9" fmla="*/ 36232 h 61351"/>
                <a:gd name="connsiteX10" fmla="*/ 94989 w 101735"/>
                <a:gd name="connsiteY10" fmla="*/ 22066 h 61351"/>
                <a:gd name="connsiteX11" fmla="*/ 53226 w 101735"/>
                <a:gd name="connsiteY11" fmla="*/ 19495 h 61351"/>
                <a:gd name="connsiteX12" fmla="*/ 48546 w 101735"/>
                <a:gd name="connsiteY12" fmla="*/ 2039 h 61351"/>
                <a:gd name="connsiteX13" fmla="*/ 21953 w 101735"/>
                <a:gd name="connsiteY13" fmla="*/ 1990 h 61351"/>
                <a:gd name="connsiteX0" fmla="*/ 21953 w 99274"/>
                <a:gd name="connsiteY0" fmla="*/ 1990 h 61351"/>
                <a:gd name="connsiteX1" fmla="*/ 18121 w 99274"/>
                <a:gd name="connsiteY1" fmla="*/ 16732 h 61351"/>
                <a:gd name="connsiteX2" fmla="*/ 7054 w 99274"/>
                <a:gd name="connsiteY2" fmla="*/ 19638 h 61351"/>
                <a:gd name="connsiteX3" fmla="*/ 5601 w 99274"/>
                <a:gd name="connsiteY3" fmla="*/ 37877 h 61351"/>
                <a:gd name="connsiteX4" fmla="*/ 10 w 99274"/>
                <a:gd name="connsiteY4" fmla="*/ 47201 h 61351"/>
                <a:gd name="connsiteX5" fmla="*/ 7083 w 99274"/>
                <a:gd name="connsiteY5" fmla="*/ 59757 h 61351"/>
                <a:gd name="connsiteX6" fmla="*/ 48674 w 99274"/>
                <a:gd name="connsiteY6" fmla="*/ 59757 h 61351"/>
                <a:gd name="connsiteX7" fmla="*/ 52058 w 99274"/>
                <a:gd name="connsiteY7" fmla="*/ 41246 h 61351"/>
                <a:gd name="connsiteX8" fmla="*/ 65554 w 99274"/>
                <a:gd name="connsiteY8" fmla="*/ 37813 h 61351"/>
                <a:gd name="connsiteX9" fmla="*/ 94590 w 99274"/>
                <a:gd name="connsiteY9" fmla="*/ 36232 h 61351"/>
                <a:gd name="connsiteX10" fmla="*/ 94989 w 99274"/>
                <a:gd name="connsiteY10" fmla="*/ 22066 h 61351"/>
                <a:gd name="connsiteX11" fmla="*/ 53226 w 99274"/>
                <a:gd name="connsiteY11" fmla="*/ 19495 h 61351"/>
                <a:gd name="connsiteX12" fmla="*/ 48546 w 99274"/>
                <a:gd name="connsiteY12" fmla="*/ 2039 h 61351"/>
                <a:gd name="connsiteX13" fmla="*/ 21953 w 99274"/>
                <a:gd name="connsiteY13" fmla="*/ 1990 h 61351"/>
                <a:gd name="connsiteX0" fmla="*/ 21953 w 99274"/>
                <a:gd name="connsiteY0" fmla="*/ 2191 h 61552"/>
                <a:gd name="connsiteX1" fmla="*/ 19510 w 99274"/>
                <a:gd name="connsiteY1" fmla="*/ 20174 h 61552"/>
                <a:gd name="connsiteX2" fmla="*/ 7054 w 99274"/>
                <a:gd name="connsiteY2" fmla="*/ 19839 h 61552"/>
                <a:gd name="connsiteX3" fmla="*/ 5601 w 99274"/>
                <a:gd name="connsiteY3" fmla="*/ 38078 h 61552"/>
                <a:gd name="connsiteX4" fmla="*/ 10 w 99274"/>
                <a:gd name="connsiteY4" fmla="*/ 47402 h 61552"/>
                <a:gd name="connsiteX5" fmla="*/ 7083 w 99274"/>
                <a:gd name="connsiteY5" fmla="*/ 59958 h 61552"/>
                <a:gd name="connsiteX6" fmla="*/ 48674 w 99274"/>
                <a:gd name="connsiteY6" fmla="*/ 59958 h 61552"/>
                <a:gd name="connsiteX7" fmla="*/ 52058 w 99274"/>
                <a:gd name="connsiteY7" fmla="*/ 41447 h 61552"/>
                <a:gd name="connsiteX8" fmla="*/ 65554 w 99274"/>
                <a:gd name="connsiteY8" fmla="*/ 38014 h 61552"/>
                <a:gd name="connsiteX9" fmla="*/ 94590 w 99274"/>
                <a:gd name="connsiteY9" fmla="*/ 36433 h 61552"/>
                <a:gd name="connsiteX10" fmla="*/ 94989 w 99274"/>
                <a:gd name="connsiteY10" fmla="*/ 22267 h 61552"/>
                <a:gd name="connsiteX11" fmla="*/ 53226 w 99274"/>
                <a:gd name="connsiteY11" fmla="*/ 19696 h 61552"/>
                <a:gd name="connsiteX12" fmla="*/ 48546 w 99274"/>
                <a:gd name="connsiteY12" fmla="*/ 2240 h 61552"/>
                <a:gd name="connsiteX13" fmla="*/ 21953 w 99274"/>
                <a:gd name="connsiteY13" fmla="*/ 2191 h 61552"/>
                <a:gd name="connsiteX0" fmla="*/ 21953 w 99274"/>
                <a:gd name="connsiteY0" fmla="*/ 2191 h 61552"/>
                <a:gd name="connsiteX1" fmla="*/ 19510 w 99274"/>
                <a:gd name="connsiteY1" fmla="*/ 20174 h 61552"/>
                <a:gd name="connsiteX2" fmla="*/ 7054 w 99274"/>
                <a:gd name="connsiteY2" fmla="*/ 21691 h 61552"/>
                <a:gd name="connsiteX3" fmla="*/ 5601 w 99274"/>
                <a:gd name="connsiteY3" fmla="*/ 38078 h 61552"/>
                <a:gd name="connsiteX4" fmla="*/ 10 w 99274"/>
                <a:gd name="connsiteY4" fmla="*/ 47402 h 61552"/>
                <a:gd name="connsiteX5" fmla="*/ 7083 w 99274"/>
                <a:gd name="connsiteY5" fmla="*/ 59958 h 61552"/>
                <a:gd name="connsiteX6" fmla="*/ 48674 w 99274"/>
                <a:gd name="connsiteY6" fmla="*/ 59958 h 61552"/>
                <a:gd name="connsiteX7" fmla="*/ 52058 w 99274"/>
                <a:gd name="connsiteY7" fmla="*/ 41447 h 61552"/>
                <a:gd name="connsiteX8" fmla="*/ 65554 w 99274"/>
                <a:gd name="connsiteY8" fmla="*/ 38014 h 61552"/>
                <a:gd name="connsiteX9" fmla="*/ 94590 w 99274"/>
                <a:gd name="connsiteY9" fmla="*/ 36433 h 61552"/>
                <a:gd name="connsiteX10" fmla="*/ 94989 w 99274"/>
                <a:gd name="connsiteY10" fmla="*/ 22267 h 61552"/>
                <a:gd name="connsiteX11" fmla="*/ 53226 w 99274"/>
                <a:gd name="connsiteY11" fmla="*/ 19696 h 61552"/>
                <a:gd name="connsiteX12" fmla="*/ 48546 w 99274"/>
                <a:gd name="connsiteY12" fmla="*/ 2240 h 61552"/>
                <a:gd name="connsiteX13" fmla="*/ 21953 w 99274"/>
                <a:gd name="connsiteY13" fmla="*/ 2191 h 61552"/>
                <a:gd name="connsiteX0" fmla="*/ 21953 w 99274"/>
                <a:gd name="connsiteY0" fmla="*/ 2191 h 61552"/>
                <a:gd name="connsiteX1" fmla="*/ 19510 w 99274"/>
                <a:gd name="connsiteY1" fmla="*/ 20174 h 61552"/>
                <a:gd name="connsiteX2" fmla="*/ 6591 w 99274"/>
                <a:gd name="connsiteY2" fmla="*/ 22617 h 61552"/>
                <a:gd name="connsiteX3" fmla="*/ 5601 w 99274"/>
                <a:gd name="connsiteY3" fmla="*/ 38078 h 61552"/>
                <a:gd name="connsiteX4" fmla="*/ 10 w 99274"/>
                <a:gd name="connsiteY4" fmla="*/ 47402 h 61552"/>
                <a:gd name="connsiteX5" fmla="*/ 7083 w 99274"/>
                <a:gd name="connsiteY5" fmla="*/ 59958 h 61552"/>
                <a:gd name="connsiteX6" fmla="*/ 48674 w 99274"/>
                <a:gd name="connsiteY6" fmla="*/ 59958 h 61552"/>
                <a:gd name="connsiteX7" fmla="*/ 52058 w 99274"/>
                <a:gd name="connsiteY7" fmla="*/ 41447 h 61552"/>
                <a:gd name="connsiteX8" fmla="*/ 65554 w 99274"/>
                <a:gd name="connsiteY8" fmla="*/ 38014 h 61552"/>
                <a:gd name="connsiteX9" fmla="*/ 94590 w 99274"/>
                <a:gd name="connsiteY9" fmla="*/ 36433 h 61552"/>
                <a:gd name="connsiteX10" fmla="*/ 94989 w 99274"/>
                <a:gd name="connsiteY10" fmla="*/ 22267 h 61552"/>
                <a:gd name="connsiteX11" fmla="*/ 53226 w 99274"/>
                <a:gd name="connsiteY11" fmla="*/ 19696 h 61552"/>
                <a:gd name="connsiteX12" fmla="*/ 48546 w 99274"/>
                <a:gd name="connsiteY12" fmla="*/ 2240 h 61552"/>
                <a:gd name="connsiteX13" fmla="*/ 21953 w 99274"/>
                <a:gd name="connsiteY13" fmla="*/ 2191 h 61552"/>
                <a:gd name="connsiteX0" fmla="*/ 21953 w 98693"/>
                <a:gd name="connsiteY0" fmla="*/ 2191 h 61552"/>
                <a:gd name="connsiteX1" fmla="*/ 19510 w 98693"/>
                <a:gd name="connsiteY1" fmla="*/ 20174 h 61552"/>
                <a:gd name="connsiteX2" fmla="*/ 6591 w 98693"/>
                <a:gd name="connsiteY2" fmla="*/ 22617 h 61552"/>
                <a:gd name="connsiteX3" fmla="*/ 5601 w 98693"/>
                <a:gd name="connsiteY3" fmla="*/ 38078 h 61552"/>
                <a:gd name="connsiteX4" fmla="*/ 10 w 98693"/>
                <a:gd name="connsiteY4" fmla="*/ 47402 h 61552"/>
                <a:gd name="connsiteX5" fmla="*/ 7083 w 98693"/>
                <a:gd name="connsiteY5" fmla="*/ 59958 h 61552"/>
                <a:gd name="connsiteX6" fmla="*/ 48674 w 98693"/>
                <a:gd name="connsiteY6" fmla="*/ 59958 h 61552"/>
                <a:gd name="connsiteX7" fmla="*/ 52058 w 98693"/>
                <a:gd name="connsiteY7" fmla="*/ 41447 h 61552"/>
                <a:gd name="connsiteX8" fmla="*/ 65554 w 98693"/>
                <a:gd name="connsiteY8" fmla="*/ 38014 h 61552"/>
                <a:gd name="connsiteX9" fmla="*/ 94590 w 98693"/>
                <a:gd name="connsiteY9" fmla="*/ 36433 h 61552"/>
                <a:gd name="connsiteX10" fmla="*/ 96586 w 98693"/>
                <a:gd name="connsiteY10" fmla="*/ 30377 h 61552"/>
                <a:gd name="connsiteX11" fmla="*/ 94989 w 98693"/>
                <a:gd name="connsiteY11" fmla="*/ 22267 h 61552"/>
                <a:gd name="connsiteX12" fmla="*/ 53226 w 98693"/>
                <a:gd name="connsiteY12" fmla="*/ 19696 h 61552"/>
                <a:gd name="connsiteX13" fmla="*/ 48546 w 98693"/>
                <a:gd name="connsiteY13" fmla="*/ 2240 h 61552"/>
                <a:gd name="connsiteX14" fmla="*/ 21953 w 98693"/>
                <a:gd name="connsiteY14" fmla="*/ 2191 h 61552"/>
                <a:gd name="connsiteX0" fmla="*/ 21953 w 97529"/>
                <a:gd name="connsiteY0" fmla="*/ 2191 h 61552"/>
                <a:gd name="connsiteX1" fmla="*/ 19510 w 97529"/>
                <a:gd name="connsiteY1" fmla="*/ 20174 h 61552"/>
                <a:gd name="connsiteX2" fmla="*/ 6591 w 97529"/>
                <a:gd name="connsiteY2" fmla="*/ 22617 h 61552"/>
                <a:gd name="connsiteX3" fmla="*/ 5601 w 97529"/>
                <a:gd name="connsiteY3" fmla="*/ 38078 h 61552"/>
                <a:gd name="connsiteX4" fmla="*/ 10 w 97529"/>
                <a:gd name="connsiteY4" fmla="*/ 47402 h 61552"/>
                <a:gd name="connsiteX5" fmla="*/ 7083 w 97529"/>
                <a:gd name="connsiteY5" fmla="*/ 59958 h 61552"/>
                <a:gd name="connsiteX6" fmla="*/ 48674 w 97529"/>
                <a:gd name="connsiteY6" fmla="*/ 59958 h 61552"/>
                <a:gd name="connsiteX7" fmla="*/ 52058 w 97529"/>
                <a:gd name="connsiteY7" fmla="*/ 41447 h 61552"/>
                <a:gd name="connsiteX8" fmla="*/ 65554 w 97529"/>
                <a:gd name="connsiteY8" fmla="*/ 38014 h 61552"/>
                <a:gd name="connsiteX9" fmla="*/ 94590 w 97529"/>
                <a:gd name="connsiteY9" fmla="*/ 36433 h 61552"/>
                <a:gd name="connsiteX10" fmla="*/ 96586 w 97529"/>
                <a:gd name="connsiteY10" fmla="*/ 30377 h 61552"/>
                <a:gd name="connsiteX11" fmla="*/ 92211 w 97529"/>
                <a:gd name="connsiteY11" fmla="*/ 21341 h 61552"/>
                <a:gd name="connsiteX12" fmla="*/ 53226 w 97529"/>
                <a:gd name="connsiteY12" fmla="*/ 19696 h 61552"/>
                <a:gd name="connsiteX13" fmla="*/ 48546 w 97529"/>
                <a:gd name="connsiteY13" fmla="*/ 2240 h 61552"/>
                <a:gd name="connsiteX14" fmla="*/ 21953 w 97529"/>
                <a:gd name="connsiteY14" fmla="*/ 2191 h 61552"/>
                <a:gd name="connsiteX0" fmla="*/ 21953 w 97168"/>
                <a:gd name="connsiteY0" fmla="*/ 2191 h 61552"/>
                <a:gd name="connsiteX1" fmla="*/ 19510 w 97168"/>
                <a:gd name="connsiteY1" fmla="*/ 20174 h 61552"/>
                <a:gd name="connsiteX2" fmla="*/ 6591 w 97168"/>
                <a:gd name="connsiteY2" fmla="*/ 22617 h 61552"/>
                <a:gd name="connsiteX3" fmla="*/ 5601 w 97168"/>
                <a:gd name="connsiteY3" fmla="*/ 38078 h 61552"/>
                <a:gd name="connsiteX4" fmla="*/ 10 w 97168"/>
                <a:gd name="connsiteY4" fmla="*/ 47402 h 61552"/>
                <a:gd name="connsiteX5" fmla="*/ 7083 w 97168"/>
                <a:gd name="connsiteY5" fmla="*/ 59958 h 61552"/>
                <a:gd name="connsiteX6" fmla="*/ 48674 w 97168"/>
                <a:gd name="connsiteY6" fmla="*/ 59958 h 61552"/>
                <a:gd name="connsiteX7" fmla="*/ 52058 w 97168"/>
                <a:gd name="connsiteY7" fmla="*/ 41447 h 61552"/>
                <a:gd name="connsiteX8" fmla="*/ 65554 w 97168"/>
                <a:gd name="connsiteY8" fmla="*/ 38014 h 61552"/>
                <a:gd name="connsiteX9" fmla="*/ 92275 w 97168"/>
                <a:gd name="connsiteY9" fmla="*/ 37359 h 61552"/>
                <a:gd name="connsiteX10" fmla="*/ 96586 w 97168"/>
                <a:gd name="connsiteY10" fmla="*/ 30377 h 61552"/>
                <a:gd name="connsiteX11" fmla="*/ 92211 w 97168"/>
                <a:gd name="connsiteY11" fmla="*/ 21341 h 61552"/>
                <a:gd name="connsiteX12" fmla="*/ 53226 w 97168"/>
                <a:gd name="connsiteY12" fmla="*/ 19696 h 61552"/>
                <a:gd name="connsiteX13" fmla="*/ 48546 w 97168"/>
                <a:gd name="connsiteY13" fmla="*/ 2240 h 61552"/>
                <a:gd name="connsiteX14" fmla="*/ 21953 w 97168"/>
                <a:gd name="connsiteY14" fmla="*/ 2191 h 61552"/>
                <a:gd name="connsiteX0" fmla="*/ 21953 w 97168"/>
                <a:gd name="connsiteY0" fmla="*/ 2191 h 61552"/>
                <a:gd name="connsiteX1" fmla="*/ 19510 w 97168"/>
                <a:gd name="connsiteY1" fmla="*/ 20174 h 61552"/>
                <a:gd name="connsiteX2" fmla="*/ 6591 w 97168"/>
                <a:gd name="connsiteY2" fmla="*/ 22617 h 61552"/>
                <a:gd name="connsiteX3" fmla="*/ 5601 w 97168"/>
                <a:gd name="connsiteY3" fmla="*/ 38078 h 61552"/>
                <a:gd name="connsiteX4" fmla="*/ 10 w 97168"/>
                <a:gd name="connsiteY4" fmla="*/ 47402 h 61552"/>
                <a:gd name="connsiteX5" fmla="*/ 7083 w 97168"/>
                <a:gd name="connsiteY5" fmla="*/ 59958 h 61552"/>
                <a:gd name="connsiteX6" fmla="*/ 48674 w 97168"/>
                <a:gd name="connsiteY6" fmla="*/ 59958 h 61552"/>
                <a:gd name="connsiteX7" fmla="*/ 52058 w 97168"/>
                <a:gd name="connsiteY7" fmla="*/ 41447 h 61552"/>
                <a:gd name="connsiteX8" fmla="*/ 65554 w 97168"/>
                <a:gd name="connsiteY8" fmla="*/ 38014 h 61552"/>
                <a:gd name="connsiteX9" fmla="*/ 92275 w 97168"/>
                <a:gd name="connsiteY9" fmla="*/ 37359 h 61552"/>
                <a:gd name="connsiteX10" fmla="*/ 96586 w 97168"/>
                <a:gd name="connsiteY10" fmla="*/ 30377 h 61552"/>
                <a:gd name="connsiteX11" fmla="*/ 92211 w 97168"/>
                <a:gd name="connsiteY11" fmla="*/ 21341 h 61552"/>
                <a:gd name="connsiteX12" fmla="*/ 53226 w 97168"/>
                <a:gd name="connsiteY12" fmla="*/ 19696 h 61552"/>
                <a:gd name="connsiteX13" fmla="*/ 48546 w 97168"/>
                <a:gd name="connsiteY13" fmla="*/ 2240 h 61552"/>
                <a:gd name="connsiteX14" fmla="*/ 21953 w 97168"/>
                <a:gd name="connsiteY14" fmla="*/ 2191 h 61552"/>
                <a:gd name="connsiteX0" fmla="*/ 21953 w 97168"/>
                <a:gd name="connsiteY0" fmla="*/ 2191 h 61552"/>
                <a:gd name="connsiteX1" fmla="*/ 19510 w 97168"/>
                <a:gd name="connsiteY1" fmla="*/ 20174 h 61552"/>
                <a:gd name="connsiteX2" fmla="*/ 6591 w 97168"/>
                <a:gd name="connsiteY2" fmla="*/ 22617 h 61552"/>
                <a:gd name="connsiteX3" fmla="*/ 5601 w 97168"/>
                <a:gd name="connsiteY3" fmla="*/ 38078 h 61552"/>
                <a:gd name="connsiteX4" fmla="*/ 10 w 97168"/>
                <a:gd name="connsiteY4" fmla="*/ 47402 h 61552"/>
                <a:gd name="connsiteX5" fmla="*/ 7083 w 97168"/>
                <a:gd name="connsiteY5" fmla="*/ 59958 h 61552"/>
                <a:gd name="connsiteX6" fmla="*/ 48674 w 97168"/>
                <a:gd name="connsiteY6" fmla="*/ 59958 h 61552"/>
                <a:gd name="connsiteX7" fmla="*/ 52058 w 97168"/>
                <a:gd name="connsiteY7" fmla="*/ 41447 h 61552"/>
                <a:gd name="connsiteX8" fmla="*/ 65554 w 97168"/>
                <a:gd name="connsiteY8" fmla="*/ 38014 h 61552"/>
                <a:gd name="connsiteX9" fmla="*/ 92275 w 97168"/>
                <a:gd name="connsiteY9" fmla="*/ 37359 h 61552"/>
                <a:gd name="connsiteX10" fmla="*/ 96586 w 97168"/>
                <a:gd name="connsiteY10" fmla="*/ 30377 h 61552"/>
                <a:gd name="connsiteX11" fmla="*/ 92211 w 97168"/>
                <a:gd name="connsiteY11" fmla="*/ 21341 h 61552"/>
                <a:gd name="connsiteX12" fmla="*/ 53226 w 97168"/>
                <a:gd name="connsiteY12" fmla="*/ 19696 h 61552"/>
                <a:gd name="connsiteX13" fmla="*/ 48546 w 97168"/>
                <a:gd name="connsiteY13" fmla="*/ 2240 h 61552"/>
                <a:gd name="connsiteX14" fmla="*/ 21953 w 97168"/>
                <a:gd name="connsiteY14" fmla="*/ 2191 h 61552"/>
                <a:gd name="connsiteX0" fmla="*/ 21953 w 96363"/>
                <a:gd name="connsiteY0" fmla="*/ 2191 h 61552"/>
                <a:gd name="connsiteX1" fmla="*/ 19510 w 96363"/>
                <a:gd name="connsiteY1" fmla="*/ 20174 h 61552"/>
                <a:gd name="connsiteX2" fmla="*/ 6591 w 96363"/>
                <a:gd name="connsiteY2" fmla="*/ 22617 h 61552"/>
                <a:gd name="connsiteX3" fmla="*/ 5601 w 96363"/>
                <a:gd name="connsiteY3" fmla="*/ 38078 h 61552"/>
                <a:gd name="connsiteX4" fmla="*/ 10 w 96363"/>
                <a:gd name="connsiteY4" fmla="*/ 47402 h 61552"/>
                <a:gd name="connsiteX5" fmla="*/ 7083 w 96363"/>
                <a:gd name="connsiteY5" fmla="*/ 59958 h 61552"/>
                <a:gd name="connsiteX6" fmla="*/ 48674 w 96363"/>
                <a:gd name="connsiteY6" fmla="*/ 59958 h 61552"/>
                <a:gd name="connsiteX7" fmla="*/ 52058 w 96363"/>
                <a:gd name="connsiteY7" fmla="*/ 41447 h 61552"/>
                <a:gd name="connsiteX8" fmla="*/ 65554 w 96363"/>
                <a:gd name="connsiteY8" fmla="*/ 38014 h 61552"/>
                <a:gd name="connsiteX9" fmla="*/ 92275 w 96363"/>
                <a:gd name="connsiteY9" fmla="*/ 37359 h 61552"/>
                <a:gd name="connsiteX10" fmla="*/ 95197 w 96363"/>
                <a:gd name="connsiteY10" fmla="*/ 27599 h 61552"/>
                <a:gd name="connsiteX11" fmla="*/ 92211 w 96363"/>
                <a:gd name="connsiteY11" fmla="*/ 21341 h 61552"/>
                <a:gd name="connsiteX12" fmla="*/ 53226 w 96363"/>
                <a:gd name="connsiteY12" fmla="*/ 19696 h 61552"/>
                <a:gd name="connsiteX13" fmla="*/ 48546 w 96363"/>
                <a:gd name="connsiteY13" fmla="*/ 2240 h 61552"/>
                <a:gd name="connsiteX14" fmla="*/ 21953 w 96363"/>
                <a:gd name="connsiteY14" fmla="*/ 2191 h 61552"/>
                <a:gd name="connsiteX0" fmla="*/ 21953 w 97811"/>
                <a:gd name="connsiteY0" fmla="*/ 2191 h 61552"/>
                <a:gd name="connsiteX1" fmla="*/ 19510 w 97811"/>
                <a:gd name="connsiteY1" fmla="*/ 20174 h 61552"/>
                <a:gd name="connsiteX2" fmla="*/ 6591 w 97811"/>
                <a:gd name="connsiteY2" fmla="*/ 22617 h 61552"/>
                <a:gd name="connsiteX3" fmla="*/ 5601 w 97811"/>
                <a:gd name="connsiteY3" fmla="*/ 38078 h 61552"/>
                <a:gd name="connsiteX4" fmla="*/ 10 w 97811"/>
                <a:gd name="connsiteY4" fmla="*/ 47402 h 61552"/>
                <a:gd name="connsiteX5" fmla="*/ 7083 w 97811"/>
                <a:gd name="connsiteY5" fmla="*/ 59958 h 61552"/>
                <a:gd name="connsiteX6" fmla="*/ 48674 w 97811"/>
                <a:gd name="connsiteY6" fmla="*/ 59958 h 61552"/>
                <a:gd name="connsiteX7" fmla="*/ 52058 w 97811"/>
                <a:gd name="connsiteY7" fmla="*/ 41447 h 61552"/>
                <a:gd name="connsiteX8" fmla="*/ 65554 w 97811"/>
                <a:gd name="connsiteY8" fmla="*/ 38014 h 61552"/>
                <a:gd name="connsiteX9" fmla="*/ 92275 w 97811"/>
                <a:gd name="connsiteY9" fmla="*/ 37359 h 61552"/>
                <a:gd name="connsiteX10" fmla="*/ 97512 w 97811"/>
                <a:gd name="connsiteY10" fmla="*/ 29914 h 61552"/>
                <a:gd name="connsiteX11" fmla="*/ 92211 w 97811"/>
                <a:gd name="connsiteY11" fmla="*/ 21341 h 61552"/>
                <a:gd name="connsiteX12" fmla="*/ 53226 w 97811"/>
                <a:gd name="connsiteY12" fmla="*/ 19696 h 61552"/>
                <a:gd name="connsiteX13" fmla="*/ 48546 w 97811"/>
                <a:gd name="connsiteY13" fmla="*/ 2240 h 61552"/>
                <a:gd name="connsiteX14" fmla="*/ 21953 w 97811"/>
                <a:gd name="connsiteY14" fmla="*/ 2191 h 61552"/>
                <a:gd name="connsiteX0" fmla="*/ 21953 w 97514"/>
                <a:gd name="connsiteY0" fmla="*/ 2191 h 61552"/>
                <a:gd name="connsiteX1" fmla="*/ 19510 w 97514"/>
                <a:gd name="connsiteY1" fmla="*/ 20174 h 61552"/>
                <a:gd name="connsiteX2" fmla="*/ 6591 w 97514"/>
                <a:gd name="connsiteY2" fmla="*/ 22617 h 61552"/>
                <a:gd name="connsiteX3" fmla="*/ 5601 w 97514"/>
                <a:gd name="connsiteY3" fmla="*/ 38078 h 61552"/>
                <a:gd name="connsiteX4" fmla="*/ 10 w 97514"/>
                <a:gd name="connsiteY4" fmla="*/ 47402 h 61552"/>
                <a:gd name="connsiteX5" fmla="*/ 7083 w 97514"/>
                <a:gd name="connsiteY5" fmla="*/ 59958 h 61552"/>
                <a:gd name="connsiteX6" fmla="*/ 48674 w 97514"/>
                <a:gd name="connsiteY6" fmla="*/ 59958 h 61552"/>
                <a:gd name="connsiteX7" fmla="*/ 52058 w 97514"/>
                <a:gd name="connsiteY7" fmla="*/ 41447 h 61552"/>
                <a:gd name="connsiteX8" fmla="*/ 65554 w 97514"/>
                <a:gd name="connsiteY8" fmla="*/ 38014 h 61552"/>
                <a:gd name="connsiteX9" fmla="*/ 92275 w 97514"/>
                <a:gd name="connsiteY9" fmla="*/ 37359 h 61552"/>
                <a:gd name="connsiteX10" fmla="*/ 97512 w 97514"/>
                <a:gd name="connsiteY10" fmla="*/ 29914 h 61552"/>
                <a:gd name="connsiteX11" fmla="*/ 88970 w 97514"/>
                <a:gd name="connsiteY11" fmla="*/ 21341 h 61552"/>
                <a:gd name="connsiteX12" fmla="*/ 53226 w 97514"/>
                <a:gd name="connsiteY12" fmla="*/ 19696 h 61552"/>
                <a:gd name="connsiteX13" fmla="*/ 48546 w 97514"/>
                <a:gd name="connsiteY13" fmla="*/ 2240 h 61552"/>
                <a:gd name="connsiteX14" fmla="*/ 21953 w 97514"/>
                <a:gd name="connsiteY14" fmla="*/ 2191 h 61552"/>
                <a:gd name="connsiteX0" fmla="*/ 21953 w 95303"/>
                <a:gd name="connsiteY0" fmla="*/ 2191 h 61552"/>
                <a:gd name="connsiteX1" fmla="*/ 19510 w 95303"/>
                <a:gd name="connsiteY1" fmla="*/ 20174 h 61552"/>
                <a:gd name="connsiteX2" fmla="*/ 6591 w 95303"/>
                <a:gd name="connsiteY2" fmla="*/ 22617 h 61552"/>
                <a:gd name="connsiteX3" fmla="*/ 5601 w 95303"/>
                <a:gd name="connsiteY3" fmla="*/ 38078 h 61552"/>
                <a:gd name="connsiteX4" fmla="*/ 10 w 95303"/>
                <a:gd name="connsiteY4" fmla="*/ 47402 h 61552"/>
                <a:gd name="connsiteX5" fmla="*/ 7083 w 95303"/>
                <a:gd name="connsiteY5" fmla="*/ 59958 h 61552"/>
                <a:gd name="connsiteX6" fmla="*/ 48674 w 95303"/>
                <a:gd name="connsiteY6" fmla="*/ 59958 h 61552"/>
                <a:gd name="connsiteX7" fmla="*/ 52058 w 95303"/>
                <a:gd name="connsiteY7" fmla="*/ 41447 h 61552"/>
                <a:gd name="connsiteX8" fmla="*/ 65554 w 95303"/>
                <a:gd name="connsiteY8" fmla="*/ 38014 h 61552"/>
                <a:gd name="connsiteX9" fmla="*/ 92275 w 95303"/>
                <a:gd name="connsiteY9" fmla="*/ 37359 h 61552"/>
                <a:gd name="connsiteX10" fmla="*/ 94734 w 95303"/>
                <a:gd name="connsiteY10" fmla="*/ 29914 h 61552"/>
                <a:gd name="connsiteX11" fmla="*/ 88970 w 95303"/>
                <a:gd name="connsiteY11" fmla="*/ 21341 h 61552"/>
                <a:gd name="connsiteX12" fmla="*/ 53226 w 95303"/>
                <a:gd name="connsiteY12" fmla="*/ 19696 h 61552"/>
                <a:gd name="connsiteX13" fmla="*/ 48546 w 95303"/>
                <a:gd name="connsiteY13" fmla="*/ 2240 h 61552"/>
                <a:gd name="connsiteX14" fmla="*/ 21953 w 95303"/>
                <a:gd name="connsiteY14" fmla="*/ 2191 h 61552"/>
                <a:gd name="connsiteX0" fmla="*/ 21953 w 94834"/>
                <a:gd name="connsiteY0" fmla="*/ 2191 h 61552"/>
                <a:gd name="connsiteX1" fmla="*/ 19510 w 94834"/>
                <a:gd name="connsiteY1" fmla="*/ 20174 h 61552"/>
                <a:gd name="connsiteX2" fmla="*/ 6591 w 94834"/>
                <a:gd name="connsiteY2" fmla="*/ 22617 h 61552"/>
                <a:gd name="connsiteX3" fmla="*/ 5601 w 94834"/>
                <a:gd name="connsiteY3" fmla="*/ 38078 h 61552"/>
                <a:gd name="connsiteX4" fmla="*/ 10 w 94834"/>
                <a:gd name="connsiteY4" fmla="*/ 47402 h 61552"/>
                <a:gd name="connsiteX5" fmla="*/ 7083 w 94834"/>
                <a:gd name="connsiteY5" fmla="*/ 59958 h 61552"/>
                <a:gd name="connsiteX6" fmla="*/ 48674 w 94834"/>
                <a:gd name="connsiteY6" fmla="*/ 59958 h 61552"/>
                <a:gd name="connsiteX7" fmla="*/ 52058 w 94834"/>
                <a:gd name="connsiteY7" fmla="*/ 41447 h 61552"/>
                <a:gd name="connsiteX8" fmla="*/ 65554 w 94834"/>
                <a:gd name="connsiteY8" fmla="*/ 38014 h 61552"/>
                <a:gd name="connsiteX9" fmla="*/ 90423 w 94834"/>
                <a:gd name="connsiteY9" fmla="*/ 37822 h 61552"/>
                <a:gd name="connsiteX10" fmla="*/ 94734 w 94834"/>
                <a:gd name="connsiteY10" fmla="*/ 29914 h 61552"/>
                <a:gd name="connsiteX11" fmla="*/ 88970 w 94834"/>
                <a:gd name="connsiteY11" fmla="*/ 21341 h 61552"/>
                <a:gd name="connsiteX12" fmla="*/ 53226 w 94834"/>
                <a:gd name="connsiteY12" fmla="*/ 19696 h 61552"/>
                <a:gd name="connsiteX13" fmla="*/ 48546 w 94834"/>
                <a:gd name="connsiteY13" fmla="*/ 2240 h 61552"/>
                <a:gd name="connsiteX14" fmla="*/ 21953 w 94834"/>
                <a:gd name="connsiteY14" fmla="*/ 2191 h 61552"/>
                <a:gd name="connsiteX0" fmla="*/ 21953 w 94989"/>
                <a:gd name="connsiteY0" fmla="*/ 2191 h 61552"/>
                <a:gd name="connsiteX1" fmla="*/ 19510 w 94989"/>
                <a:gd name="connsiteY1" fmla="*/ 20174 h 61552"/>
                <a:gd name="connsiteX2" fmla="*/ 6591 w 94989"/>
                <a:gd name="connsiteY2" fmla="*/ 22617 h 61552"/>
                <a:gd name="connsiteX3" fmla="*/ 5601 w 94989"/>
                <a:gd name="connsiteY3" fmla="*/ 38078 h 61552"/>
                <a:gd name="connsiteX4" fmla="*/ 10 w 94989"/>
                <a:gd name="connsiteY4" fmla="*/ 47402 h 61552"/>
                <a:gd name="connsiteX5" fmla="*/ 7083 w 94989"/>
                <a:gd name="connsiteY5" fmla="*/ 59958 h 61552"/>
                <a:gd name="connsiteX6" fmla="*/ 48674 w 94989"/>
                <a:gd name="connsiteY6" fmla="*/ 59958 h 61552"/>
                <a:gd name="connsiteX7" fmla="*/ 52058 w 94989"/>
                <a:gd name="connsiteY7" fmla="*/ 41447 h 61552"/>
                <a:gd name="connsiteX8" fmla="*/ 65554 w 94989"/>
                <a:gd name="connsiteY8" fmla="*/ 38014 h 61552"/>
                <a:gd name="connsiteX9" fmla="*/ 90423 w 94989"/>
                <a:gd name="connsiteY9" fmla="*/ 37822 h 61552"/>
                <a:gd name="connsiteX10" fmla="*/ 94734 w 94989"/>
                <a:gd name="connsiteY10" fmla="*/ 29914 h 61552"/>
                <a:gd name="connsiteX11" fmla="*/ 88970 w 94989"/>
                <a:gd name="connsiteY11" fmla="*/ 21341 h 61552"/>
                <a:gd name="connsiteX12" fmla="*/ 53226 w 94989"/>
                <a:gd name="connsiteY12" fmla="*/ 19696 h 61552"/>
                <a:gd name="connsiteX13" fmla="*/ 48546 w 94989"/>
                <a:gd name="connsiteY13" fmla="*/ 2240 h 61552"/>
                <a:gd name="connsiteX14" fmla="*/ 21953 w 94989"/>
                <a:gd name="connsiteY14" fmla="*/ 2191 h 61552"/>
                <a:gd name="connsiteX0" fmla="*/ 21953 w 94834"/>
                <a:gd name="connsiteY0" fmla="*/ 2191 h 61552"/>
                <a:gd name="connsiteX1" fmla="*/ 19510 w 94834"/>
                <a:gd name="connsiteY1" fmla="*/ 20174 h 61552"/>
                <a:gd name="connsiteX2" fmla="*/ 6591 w 94834"/>
                <a:gd name="connsiteY2" fmla="*/ 22617 h 61552"/>
                <a:gd name="connsiteX3" fmla="*/ 5601 w 94834"/>
                <a:gd name="connsiteY3" fmla="*/ 38078 h 61552"/>
                <a:gd name="connsiteX4" fmla="*/ 10 w 94834"/>
                <a:gd name="connsiteY4" fmla="*/ 47402 h 61552"/>
                <a:gd name="connsiteX5" fmla="*/ 7083 w 94834"/>
                <a:gd name="connsiteY5" fmla="*/ 59958 h 61552"/>
                <a:gd name="connsiteX6" fmla="*/ 48674 w 94834"/>
                <a:gd name="connsiteY6" fmla="*/ 59958 h 61552"/>
                <a:gd name="connsiteX7" fmla="*/ 52058 w 94834"/>
                <a:gd name="connsiteY7" fmla="*/ 41447 h 61552"/>
                <a:gd name="connsiteX8" fmla="*/ 65554 w 94834"/>
                <a:gd name="connsiteY8" fmla="*/ 38014 h 61552"/>
                <a:gd name="connsiteX9" fmla="*/ 88571 w 94834"/>
                <a:gd name="connsiteY9" fmla="*/ 38748 h 61552"/>
                <a:gd name="connsiteX10" fmla="*/ 94734 w 94834"/>
                <a:gd name="connsiteY10" fmla="*/ 29914 h 61552"/>
                <a:gd name="connsiteX11" fmla="*/ 88970 w 94834"/>
                <a:gd name="connsiteY11" fmla="*/ 21341 h 61552"/>
                <a:gd name="connsiteX12" fmla="*/ 53226 w 94834"/>
                <a:gd name="connsiteY12" fmla="*/ 19696 h 61552"/>
                <a:gd name="connsiteX13" fmla="*/ 48546 w 94834"/>
                <a:gd name="connsiteY13" fmla="*/ 2240 h 61552"/>
                <a:gd name="connsiteX14" fmla="*/ 21953 w 94834"/>
                <a:gd name="connsiteY14" fmla="*/ 2191 h 61552"/>
                <a:gd name="connsiteX0" fmla="*/ 21953 w 94834"/>
                <a:gd name="connsiteY0" fmla="*/ 2191 h 61552"/>
                <a:gd name="connsiteX1" fmla="*/ 19510 w 94834"/>
                <a:gd name="connsiteY1" fmla="*/ 20174 h 61552"/>
                <a:gd name="connsiteX2" fmla="*/ 6591 w 94834"/>
                <a:gd name="connsiteY2" fmla="*/ 22617 h 61552"/>
                <a:gd name="connsiteX3" fmla="*/ 5601 w 94834"/>
                <a:gd name="connsiteY3" fmla="*/ 38078 h 61552"/>
                <a:gd name="connsiteX4" fmla="*/ 10 w 94834"/>
                <a:gd name="connsiteY4" fmla="*/ 47402 h 61552"/>
                <a:gd name="connsiteX5" fmla="*/ 7083 w 94834"/>
                <a:gd name="connsiteY5" fmla="*/ 59958 h 61552"/>
                <a:gd name="connsiteX6" fmla="*/ 48674 w 94834"/>
                <a:gd name="connsiteY6" fmla="*/ 59958 h 61552"/>
                <a:gd name="connsiteX7" fmla="*/ 52058 w 94834"/>
                <a:gd name="connsiteY7" fmla="*/ 41447 h 61552"/>
                <a:gd name="connsiteX8" fmla="*/ 65554 w 94834"/>
                <a:gd name="connsiteY8" fmla="*/ 38014 h 61552"/>
                <a:gd name="connsiteX9" fmla="*/ 88571 w 94834"/>
                <a:gd name="connsiteY9" fmla="*/ 38748 h 61552"/>
                <a:gd name="connsiteX10" fmla="*/ 94734 w 94834"/>
                <a:gd name="connsiteY10" fmla="*/ 29914 h 61552"/>
                <a:gd name="connsiteX11" fmla="*/ 88970 w 94834"/>
                <a:gd name="connsiteY11" fmla="*/ 21341 h 61552"/>
                <a:gd name="connsiteX12" fmla="*/ 53226 w 94834"/>
                <a:gd name="connsiteY12" fmla="*/ 19696 h 61552"/>
                <a:gd name="connsiteX13" fmla="*/ 48546 w 94834"/>
                <a:gd name="connsiteY13" fmla="*/ 2240 h 61552"/>
                <a:gd name="connsiteX14" fmla="*/ 21953 w 94834"/>
                <a:gd name="connsiteY14" fmla="*/ 2191 h 61552"/>
                <a:gd name="connsiteX0" fmla="*/ 21953 w 94834"/>
                <a:gd name="connsiteY0" fmla="*/ 2191 h 61552"/>
                <a:gd name="connsiteX1" fmla="*/ 19510 w 94834"/>
                <a:gd name="connsiteY1" fmla="*/ 20174 h 61552"/>
                <a:gd name="connsiteX2" fmla="*/ 6591 w 94834"/>
                <a:gd name="connsiteY2" fmla="*/ 22617 h 61552"/>
                <a:gd name="connsiteX3" fmla="*/ 5601 w 94834"/>
                <a:gd name="connsiteY3" fmla="*/ 38078 h 61552"/>
                <a:gd name="connsiteX4" fmla="*/ 10 w 94834"/>
                <a:gd name="connsiteY4" fmla="*/ 47402 h 61552"/>
                <a:gd name="connsiteX5" fmla="*/ 7083 w 94834"/>
                <a:gd name="connsiteY5" fmla="*/ 59958 h 61552"/>
                <a:gd name="connsiteX6" fmla="*/ 48674 w 94834"/>
                <a:gd name="connsiteY6" fmla="*/ 59958 h 61552"/>
                <a:gd name="connsiteX7" fmla="*/ 52058 w 94834"/>
                <a:gd name="connsiteY7" fmla="*/ 41447 h 61552"/>
                <a:gd name="connsiteX8" fmla="*/ 65554 w 94834"/>
                <a:gd name="connsiteY8" fmla="*/ 38014 h 61552"/>
                <a:gd name="connsiteX9" fmla="*/ 88571 w 94834"/>
                <a:gd name="connsiteY9" fmla="*/ 38748 h 61552"/>
                <a:gd name="connsiteX10" fmla="*/ 94734 w 94834"/>
                <a:gd name="connsiteY10" fmla="*/ 29914 h 61552"/>
                <a:gd name="connsiteX11" fmla="*/ 88970 w 94834"/>
                <a:gd name="connsiteY11" fmla="*/ 21341 h 61552"/>
                <a:gd name="connsiteX12" fmla="*/ 53226 w 94834"/>
                <a:gd name="connsiteY12" fmla="*/ 19696 h 61552"/>
                <a:gd name="connsiteX13" fmla="*/ 48546 w 94834"/>
                <a:gd name="connsiteY13" fmla="*/ 2240 h 61552"/>
                <a:gd name="connsiteX14" fmla="*/ 21953 w 94834"/>
                <a:gd name="connsiteY14" fmla="*/ 2191 h 6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34" h="61552" extrusionOk="0">
                  <a:moveTo>
                    <a:pt x="21953" y="2191"/>
                  </a:moveTo>
                  <a:cubicBezTo>
                    <a:pt x="17114" y="5180"/>
                    <a:pt x="22070" y="16770"/>
                    <a:pt x="19510" y="20174"/>
                  </a:cubicBezTo>
                  <a:cubicBezTo>
                    <a:pt x="16950" y="23578"/>
                    <a:pt x="8909" y="19633"/>
                    <a:pt x="6591" y="22617"/>
                  </a:cubicBezTo>
                  <a:cubicBezTo>
                    <a:pt x="4273" y="25601"/>
                    <a:pt x="6698" y="33947"/>
                    <a:pt x="5601" y="38078"/>
                  </a:cubicBezTo>
                  <a:cubicBezTo>
                    <a:pt x="4504" y="42209"/>
                    <a:pt x="-237" y="43755"/>
                    <a:pt x="10" y="47402"/>
                  </a:cubicBezTo>
                  <a:cubicBezTo>
                    <a:pt x="257" y="51049"/>
                    <a:pt x="-1028" y="57865"/>
                    <a:pt x="7083" y="59958"/>
                  </a:cubicBezTo>
                  <a:cubicBezTo>
                    <a:pt x="15194" y="62051"/>
                    <a:pt x="39789" y="62117"/>
                    <a:pt x="48674" y="59958"/>
                  </a:cubicBezTo>
                  <a:cubicBezTo>
                    <a:pt x="57559" y="57799"/>
                    <a:pt x="49245" y="45104"/>
                    <a:pt x="52058" y="41447"/>
                  </a:cubicBezTo>
                  <a:cubicBezTo>
                    <a:pt x="54871" y="37790"/>
                    <a:pt x="59469" y="38464"/>
                    <a:pt x="65554" y="38014"/>
                  </a:cubicBezTo>
                  <a:cubicBezTo>
                    <a:pt x="71639" y="37564"/>
                    <a:pt x="81393" y="38709"/>
                    <a:pt x="88571" y="38748"/>
                  </a:cubicBezTo>
                  <a:cubicBezTo>
                    <a:pt x="95749" y="38787"/>
                    <a:pt x="94668" y="32275"/>
                    <a:pt x="94734" y="29914"/>
                  </a:cubicBezTo>
                  <a:cubicBezTo>
                    <a:pt x="94800" y="27553"/>
                    <a:pt x="95888" y="23044"/>
                    <a:pt x="88970" y="21341"/>
                  </a:cubicBezTo>
                  <a:cubicBezTo>
                    <a:pt x="82052" y="19638"/>
                    <a:pt x="61043" y="23033"/>
                    <a:pt x="53226" y="19696"/>
                  </a:cubicBezTo>
                  <a:cubicBezTo>
                    <a:pt x="45408" y="16358"/>
                    <a:pt x="53758" y="5158"/>
                    <a:pt x="48546" y="2240"/>
                  </a:cubicBezTo>
                  <a:cubicBezTo>
                    <a:pt x="43334" y="-678"/>
                    <a:pt x="26792" y="-798"/>
                    <a:pt x="21953" y="219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 cmpd="sng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sp>
        <p:sp>
          <p:nvSpPr>
            <p:cNvPr id="6" name="Shape 62"/>
            <p:cNvSpPr/>
            <p:nvPr/>
          </p:nvSpPr>
          <p:spPr>
            <a:xfrm>
              <a:off x="6327015" y="2059705"/>
              <a:ext cx="763500" cy="2052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>
                  <a:latin typeface="Calibri"/>
                  <a:ea typeface="Calibri"/>
                  <a:cs typeface="Calibri"/>
                  <a:sym typeface="Calibri"/>
                </a:rPr>
                <a:t>root</a:t>
              </a:r>
            </a:p>
          </p:txBody>
        </p:sp>
        <p:sp>
          <p:nvSpPr>
            <p:cNvPr id="7" name="Shape 63"/>
            <p:cNvSpPr/>
            <p:nvPr/>
          </p:nvSpPr>
          <p:spPr>
            <a:xfrm>
              <a:off x="5108273" y="2494748"/>
              <a:ext cx="617927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-US" altLang="zh-CN" sz="1100" b="1" dirty="0">
                  <a:latin typeface="Calibri"/>
                  <a:ea typeface="Calibri"/>
                  <a:cs typeface="Calibri"/>
                  <a:sym typeface="Calibri"/>
                </a:rPr>
                <a:t>product</a:t>
              </a:r>
              <a:endParaRPr lang="en" sz="1100" b="1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64"/>
            <p:cNvSpPr/>
            <p:nvPr/>
          </p:nvSpPr>
          <p:spPr>
            <a:xfrm>
              <a:off x="5977135" y="2496755"/>
              <a:ext cx="637500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 dirty="0">
                  <a:latin typeface="Calibri"/>
                  <a:ea typeface="Calibri"/>
                  <a:cs typeface="Calibri"/>
                  <a:sym typeface="Calibri"/>
                </a:rPr>
                <a:t>person</a:t>
              </a:r>
            </a:p>
          </p:txBody>
        </p:sp>
        <p:sp>
          <p:nvSpPr>
            <p:cNvPr id="9" name="Shape 65"/>
            <p:cNvSpPr/>
            <p:nvPr/>
          </p:nvSpPr>
          <p:spPr>
            <a:xfrm>
              <a:off x="7120135" y="2496755"/>
              <a:ext cx="763500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>
                  <a:latin typeface="Calibri"/>
                  <a:ea typeface="Calibri"/>
                  <a:cs typeface="Calibri"/>
                  <a:sym typeface="Calibri"/>
                </a:rPr>
                <a:t>location</a:t>
              </a:r>
            </a:p>
          </p:txBody>
        </p:sp>
        <p:sp>
          <p:nvSpPr>
            <p:cNvPr id="10" name="Shape 66"/>
            <p:cNvSpPr/>
            <p:nvPr/>
          </p:nvSpPr>
          <p:spPr>
            <a:xfrm>
              <a:off x="7958335" y="2496755"/>
              <a:ext cx="943500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 dirty="0">
                  <a:latin typeface="Calibri"/>
                  <a:ea typeface="Calibri"/>
                  <a:cs typeface="Calibri"/>
                  <a:sym typeface="Calibri"/>
                </a:rPr>
                <a:t>organization</a:t>
              </a:r>
            </a:p>
          </p:txBody>
        </p:sp>
        <p:sp>
          <p:nvSpPr>
            <p:cNvPr id="11" name="Shape 67"/>
            <p:cNvSpPr/>
            <p:nvPr/>
          </p:nvSpPr>
          <p:spPr>
            <a:xfrm>
              <a:off x="5624935" y="2953955"/>
              <a:ext cx="687300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>
                  <a:latin typeface="Calibri"/>
                  <a:ea typeface="Calibri"/>
                  <a:cs typeface="Calibri"/>
                  <a:sym typeface="Calibri"/>
                </a:rPr>
                <a:t>politician</a:t>
              </a:r>
            </a:p>
          </p:txBody>
        </p:sp>
        <p:sp>
          <p:nvSpPr>
            <p:cNvPr id="12" name="Shape 68"/>
            <p:cNvSpPr/>
            <p:nvPr/>
          </p:nvSpPr>
          <p:spPr>
            <a:xfrm>
              <a:off x="6358135" y="2953955"/>
              <a:ext cx="487500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>
                  <a:latin typeface="Calibri"/>
                  <a:ea typeface="Calibri"/>
                  <a:cs typeface="Calibri"/>
                  <a:sym typeface="Calibri"/>
                </a:rPr>
                <a:t>artist</a:t>
              </a:r>
            </a:p>
          </p:txBody>
        </p:sp>
        <p:sp>
          <p:nvSpPr>
            <p:cNvPr id="13" name="Shape 69"/>
            <p:cNvSpPr/>
            <p:nvPr/>
          </p:nvSpPr>
          <p:spPr>
            <a:xfrm>
              <a:off x="6891535" y="2953955"/>
              <a:ext cx="870174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>
                  <a:latin typeface="Calibri"/>
                  <a:ea typeface="Calibri"/>
                  <a:cs typeface="Calibri"/>
                  <a:sym typeface="Calibri"/>
                </a:rPr>
                <a:t>businessman</a:t>
              </a:r>
            </a:p>
          </p:txBody>
        </p:sp>
        <p:sp>
          <p:nvSpPr>
            <p:cNvPr id="14" name="Shape 70"/>
            <p:cNvSpPr/>
            <p:nvPr/>
          </p:nvSpPr>
          <p:spPr>
            <a:xfrm>
              <a:off x="5522335" y="3487355"/>
              <a:ext cx="637500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>
                  <a:latin typeface="Calibri"/>
                  <a:ea typeface="Calibri"/>
                  <a:cs typeface="Calibri"/>
                  <a:sym typeface="Calibri"/>
                </a:rPr>
                <a:t>author</a:t>
              </a:r>
            </a:p>
          </p:txBody>
        </p:sp>
        <p:sp>
          <p:nvSpPr>
            <p:cNvPr id="15" name="Shape 71"/>
            <p:cNvSpPr/>
            <p:nvPr/>
          </p:nvSpPr>
          <p:spPr>
            <a:xfrm>
              <a:off x="6205735" y="3487355"/>
              <a:ext cx="487500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>
                  <a:latin typeface="Calibri"/>
                  <a:ea typeface="Calibri"/>
                  <a:cs typeface="Calibri"/>
                  <a:sym typeface="Calibri"/>
                </a:rPr>
                <a:t>actor</a:t>
              </a:r>
            </a:p>
          </p:txBody>
        </p:sp>
        <p:sp>
          <p:nvSpPr>
            <p:cNvPr id="16" name="Shape 72"/>
            <p:cNvSpPr/>
            <p:nvPr/>
          </p:nvSpPr>
          <p:spPr>
            <a:xfrm>
              <a:off x="6815335" y="3487355"/>
              <a:ext cx="637500" cy="2898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1100" b="1">
                  <a:latin typeface="Calibri"/>
                  <a:ea typeface="Calibri"/>
                  <a:cs typeface="Calibri"/>
                  <a:sym typeface="Calibri"/>
                </a:rPr>
                <a:t>singer</a:t>
              </a:r>
            </a:p>
          </p:txBody>
        </p:sp>
        <p:cxnSp>
          <p:nvCxnSpPr>
            <p:cNvPr id="17" name="Shape 75"/>
            <p:cNvCxnSpPr/>
            <p:nvPr/>
          </p:nvCxnSpPr>
          <p:spPr>
            <a:xfrm flipH="1">
              <a:off x="6295947" y="2264905"/>
              <a:ext cx="493500" cy="23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" name="Shape 76"/>
            <p:cNvCxnSpPr/>
            <p:nvPr/>
          </p:nvCxnSpPr>
          <p:spPr>
            <a:xfrm flipH="1">
              <a:off x="5417237" y="2264905"/>
              <a:ext cx="1372210" cy="229843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77"/>
            <p:cNvCxnSpPr/>
            <p:nvPr/>
          </p:nvCxnSpPr>
          <p:spPr>
            <a:xfrm>
              <a:off x="6789447" y="2264905"/>
              <a:ext cx="712500" cy="23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78"/>
            <p:cNvCxnSpPr/>
            <p:nvPr/>
          </p:nvCxnSpPr>
          <p:spPr>
            <a:xfrm>
              <a:off x="6789447" y="2264905"/>
              <a:ext cx="1640700" cy="23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1" name="Shape 80"/>
            <p:cNvCxnSpPr/>
            <p:nvPr/>
          </p:nvCxnSpPr>
          <p:spPr>
            <a:xfrm flipH="1">
              <a:off x="5299329" y="2784548"/>
              <a:ext cx="117908" cy="288494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82"/>
            <p:cNvCxnSpPr/>
            <p:nvPr/>
          </p:nvCxnSpPr>
          <p:spPr>
            <a:xfrm>
              <a:off x="6295885" y="2786555"/>
              <a:ext cx="306000" cy="167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3" name="Shape 83"/>
            <p:cNvCxnSpPr/>
            <p:nvPr/>
          </p:nvCxnSpPr>
          <p:spPr>
            <a:xfrm flipH="1">
              <a:off x="5968585" y="2786555"/>
              <a:ext cx="327300" cy="167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4" name="Shape 84"/>
            <p:cNvCxnSpPr/>
            <p:nvPr/>
          </p:nvCxnSpPr>
          <p:spPr>
            <a:xfrm>
              <a:off x="6295885" y="2786555"/>
              <a:ext cx="1067400" cy="167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" name="Shape 85"/>
            <p:cNvCxnSpPr/>
            <p:nvPr/>
          </p:nvCxnSpPr>
          <p:spPr>
            <a:xfrm flipH="1">
              <a:off x="5841085" y="3247655"/>
              <a:ext cx="773400" cy="239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" name="Shape 86"/>
            <p:cNvCxnSpPr/>
            <p:nvPr/>
          </p:nvCxnSpPr>
          <p:spPr>
            <a:xfrm flipH="1">
              <a:off x="6449485" y="3243755"/>
              <a:ext cx="152400" cy="24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" name="Shape 87"/>
            <p:cNvCxnSpPr/>
            <p:nvPr/>
          </p:nvCxnSpPr>
          <p:spPr>
            <a:xfrm>
              <a:off x="6627685" y="3234455"/>
              <a:ext cx="506400" cy="252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8" name="Shape 89"/>
            <p:cNvCxnSpPr/>
            <p:nvPr/>
          </p:nvCxnSpPr>
          <p:spPr>
            <a:xfrm>
              <a:off x="8430085" y="2786555"/>
              <a:ext cx="370552" cy="22872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9" name="Shape 91"/>
            <p:cNvSpPr txBox="1"/>
            <p:nvPr/>
          </p:nvSpPr>
          <p:spPr>
            <a:xfrm>
              <a:off x="8604437" y="2861080"/>
              <a:ext cx="392400" cy="15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/>
                <a:t>...</a:t>
              </a:r>
            </a:p>
          </p:txBody>
        </p:sp>
        <p:sp>
          <p:nvSpPr>
            <p:cNvPr id="30" name="Shape 96"/>
            <p:cNvSpPr txBox="1"/>
            <p:nvPr/>
          </p:nvSpPr>
          <p:spPr>
            <a:xfrm>
              <a:off x="7535432" y="3347864"/>
              <a:ext cx="1211998" cy="52082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-US" altLang="zh-CN" b="1" dirty="0">
                  <a:latin typeface="+mj-lt"/>
                  <a:ea typeface="Calibri"/>
                  <a:cs typeface="Calibri"/>
                  <a:sym typeface="Calibri"/>
                </a:rPr>
                <a:t>Entity</a:t>
              </a:r>
              <a:r>
                <a:rPr lang="zh-CN" altLang="en-US" b="1" dirty="0"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" b="1" dirty="0">
                  <a:latin typeface="+mj-lt"/>
                  <a:ea typeface="Calibri"/>
                  <a:cs typeface="Calibri"/>
                  <a:sym typeface="Calibri"/>
                </a:rPr>
                <a:t>types</a:t>
              </a:r>
              <a:r>
                <a:rPr lang="zh-CN" altLang="en-US" b="1" dirty="0"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b="1" dirty="0">
                  <a:latin typeface="+mj-lt"/>
                  <a:ea typeface="Calibri"/>
                  <a:cs typeface="Calibri"/>
                  <a:sym typeface="Calibri"/>
                </a:rPr>
                <a:t>from</a:t>
              </a:r>
              <a:r>
                <a:rPr lang="zh-CN" altLang="en-US" b="1" dirty="0">
                  <a:latin typeface="+mj-lt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zh-CN" b="1" dirty="0">
                  <a:latin typeface="+mj-lt"/>
                  <a:ea typeface="Calibri"/>
                  <a:cs typeface="Calibri"/>
                  <a:sym typeface="Calibri"/>
                </a:rPr>
                <a:t>KB</a:t>
              </a:r>
              <a:endParaRPr lang="en" b="1" dirty="0"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108"/>
          <p:cNvSpPr txBox="1"/>
          <p:nvPr/>
        </p:nvSpPr>
        <p:spPr>
          <a:xfrm>
            <a:off x="7215244" y="5827665"/>
            <a:ext cx="1675524" cy="7068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Entity</a:t>
            </a:r>
            <a:r>
              <a:rPr lang="en-US" altLang="zh-CN" sz="20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" sz="2000"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000" b="1" i="1" dirty="0">
                <a:latin typeface="Calibri"/>
                <a:ea typeface="Calibri"/>
                <a:cs typeface="Calibri"/>
                <a:sym typeface="Calibri"/>
              </a:rPr>
              <a:t>Donald Trump</a:t>
            </a:r>
          </a:p>
        </p:txBody>
      </p:sp>
      <p:pic>
        <p:nvPicPr>
          <p:cNvPr id="32" name="Shape 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2294" y="4563583"/>
            <a:ext cx="941424" cy="1231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97"/>
          <p:cNvCxnSpPr>
            <a:stCxn id="36" idx="1"/>
            <a:endCxn id="32" idx="3"/>
          </p:cNvCxnSpPr>
          <p:nvPr/>
        </p:nvCxnSpPr>
        <p:spPr>
          <a:xfrm flipH="1">
            <a:off x="8523719" y="4925577"/>
            <a:ext cx="673359" cy="253567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dash"/>
            <a:round/>
            <a:headEnd type="none" w="lg" len="lg"/>
            <a:tailEnd type="triangle" w="med" len="med"/>
          </a:ln>
        </p:spPr>
      </p:cxn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889896"/>
              </p:ext>
            </p:extLst>
          </p:nvPr>
        </p:nvGraphicFramePr>
        <p:xfrm>
          <a:off x="2744405" y="5179143"/>
          <a:ext cx="376024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024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+mj-lt"/>
                        </a:rPr>
                        <a:t>S1:</a:t>
                      </a:r>
                      <a:r>
                        <a:rPr lang="zh-CN" altLang="en-US" sz="2000" b="1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1" i="1" dirty="0" smtClean="0">
                          <a:latin typeface="+mj-lt"/>
                        </a:rPr>
                        <a:t>Donald</a:t>
                      </a:r>
                      <a:r>
                        <a:rPr lang="zh-CN" altLang="en-US" sz="2000" b="1" i="1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1" i="1" dirty="0" smtClean="0">
                          <a:latin typeface="+mj-lt"/>
                        </a:rPr>
                        <a:t>Trump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Entity</a:t>
                      </a:r>
                      <a:r>
                        <a:rPr lang="zh-CN" altLang="en-US" sz="20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20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Types</a:t>
                      </a:r>
                      <a:r>
                        <a:rPr lang="en-US" altLang="zh-CN" sz="2000" dirty="0" smtClean="0">
                          <a:latin typeface="+mj-lt"/>
                        </a:rPr>
                        <a:t>:</a:t>
                      </a:r>
                      <a:r>
                        <a:rPr lang="zh-CN" altLang="en-US" sz="2000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1" u="none" dirty="0" smtClean="0">
                          <a:solidFill>
                            <a:srgbClr val="0070C0"/>
                          </a:solidFill>
                          <a:latin typeface="+mj-lt"/>
                        </a:rPr>
                        <a:t>person</a:t>
                      </a:r>
                      <a:r>
                        <a:rPr lang="en-US" altLang="zh-CN" sz="2000" b="0" dirty="0" smtClean="0">
                          <a:latin typeface="+mj-lt"/>
                        </a:rPr>
                        <a:t>,</a:t>
                      </a:r>
                      <a:r>
                        <a:rPr lang="zh-CN" altLang="en-US" sz="2000" b="0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1" u="none" dirty="0" smtClean="0">
                          <a:solidFill>
                            <a:srgbClr val="0070C0"/>
                          </a:solidFill>
                          <a:latin typeface="+mj-lt"/>
                        </a:rPr>
                        <a:t>artist</a:t>
                      </a:r>
                      <a:r>
                        <a:rPr lang="en-US" altLang="zh-CN" sz="2000" b="0" u="none" dirty="0" smtClean="0">
                          <a:latin typeface="+mj-lt"/>
                        </a:rPr>
                        <a:t>,</a:t>
                      </a:r>
                      <a:r>
                        <a:rPr lang="zh-CN" altLang="en-US" sz="2000" b="0" u="none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1" u="none" baseline="0" dirty="0" smtClean="0">
                          <a:solidFill>
                            <a:srgbClr val="0070C0"/>
                          </a:solidFill>
                          <a:latin typeface="+mj-lt"/>
                        </a:rPr>
                        <a:t>actor</a:t>
                      </a:r>
                      <a:r>
                        <a:rPr lang="en-US" altLang="zh-CN" sz="2000" b="0" dirty="0" smtClean="0">
                          <a:latin typeface="+mj-lt"/>
                        </a:rPr>
                        <a:t>,</a:t>
                      </a:r>
                      <a:r>
                        <a:rPr lang="zh-CN" altLang="en-US" sz="2000" b="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0" strike="sngStrike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author</a:t>
                      </a:r>
                      <a:r>
                        <a:rPr lang="en-US" altLang="zh-CN" sz="2000" b="0" strike="noStrike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200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strike="sng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businessman</a:t>
                      </a:r>
                      <a:r>
                        <a:rPr lang="en-US" altLang="zh-CN" sz="2000" strike="noStrike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,</a:t>
                      </a:r>
                      <a:r>
                        <a:rPr lang="zh-CN" altLang="en-US" sz="2000" strike="noStrike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zh-CN" sz="2000" strike="sng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politician</a:t>
                      </a:r>
                      <a:endParaRPr lang="en-US" sz="200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9074637" y="4324339"/>
            <a:ext cx="1204636" cy="2007311"/>
            <a:chOff x="587466" y="2654750"/>
            <a:chExt cx="1058393" cy="173866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42" y="2654750"/>
              <a:ext cx="907299" cy="104154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66" y="3740188"/>
              <a:ext cx="1058393" cy="653227"/>
            </a:xfrm>
            <a:prstGeom prst="rect">
              <a:avLst/>
            </a:prstGeom>
          </p:spPr>
        </p:pic>
      </p:grpSp>
      <p:cxnSp>
        <p:nvCxnSpPr>
          <p:cNvPr id="38" name="Shape 97"/>
          <p:cNvCxnSpPr>
            <a:endCxn id="32" idx="1"/>
          </p:cNvCxnSpPr>
          <p:nvPr/>
        </p:nvCxnSpPr>
        <p:spPr>
          <a:xfrm>
            <a:off x="3270586" y="4230149"/>
            <a:ext cx="4311708" cy="948994"/>
          </a:xfrm>
          <a:prstGeom prst="straightConnector1">
            <a:avLst/>
          </a:prstGeom>
          <a:noFill/>
          <a:ln w="15875" cap="flat" cmpd="sng">
            <a:solidFill>
              <a:srgbClr val="C00000"/>
            </a:solidFill>
            <a:prstDash val="dash"/>
            <a:round/>
            <a:headEnd type="none" w="lg" len="lg"/>
            <a:tailEnd type="triangle" w="med" len="med"/>
          </a:ln>
        </p:spPr>
      </p:cxnSp>
      <p:graphicFrame>
        <p:nvGraphicFramePr>
          <p:cNvPr id="3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3517895"/>
              </p:ext>
            </p:extLst>
          </p:nvPr>
        </p:nvGraphicFramePr>
        <p:xfrm>
          <a:off x="1896221" y="3677417"/>
          <a:ext cx="4608427" cy="1219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4129"/>
                <a:gridCol w="4154298"/>
              </a:tblGrid>
              <a:tr h="279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ID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Sentence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7755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S1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i="1" u="none" kern="1200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Donald</a:t>
                      </a:r>
                      <a:r>
                        <a:rPr lang="zh-CN" altLang="en-US" sz="1800" b="1" i="1" u="none" kern="1200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1" i="1" u="none" kern="1200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Trump</a:t>
                      </a:r>
                      <a:r>
                        <a:rPr lang="zh-CN" altLang="en-US" sz="1800" b="0" i="0" kern="1200" baseline="0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spent 14 television seasons presiding over a business-themed game show, NBC’s The Apprentice</a:t>
                      </a:r>
                      <a:endParaRPr lang="en-US" sz="1800" i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0" name="Shape 97"/>
          <p:cNvCxnSpPr>
            <a:stCxn id="32" idx="0"/>
            <a:endCxn id="5" idx="6"/>
          </p:cNvCxnSpPr>
          <p:nvPr/>
        </p:nvCxnSpPr>
        <p:spPr>
          <a:xfrm flipV="1">
            <a:off x="8053006" y="4129195"/>
            <a:ext cx="6558" cy="434388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dash"/>
            <a:round/>
            <a:headEnd type="none" w="lg" len="lg"/>
            <a:tailEnd type="none" w="med" len="med"/>
          </a:ln>
        </p:spPr>
      </p:cxnSp>
      <p:cxnSp>
        <p:nvCxnSpPr>
          <p:cNvPr id="41" name="Shape 97"/>
          <p:cNvCxnSpPr>
            <a:stCxn id="5" idx="6"/>
            <a:endCxn id="34" idx="3"/>
          </p:cNvCxnSpPr>
          <p:nvPr/>
        </p:nvCxnSpPr>
        <p:spPr>
          <a:xfrm flipH="1">
            <a:off x="6504648" y="4129195"/>
            <a:ext cx="1554917" cy="1598588"/>
          </a:xfrm>
          <a:prstGeom prst="straightConnector1">
            <a:avLst/>
          </a:prstGeom>
          <a:noFill/>
          <a:ln w="15875" cap="flat" cmpd="sng">
            <a:solidFill>
              <a:srgbClr val="0070C0"/>
            </a:solidFill>
            <a:prstDash val="dash"/>
            <a:round/>
            <a:headEnd type="none" w="lg" len="lg"/>
            <a:tailEnd type="triangle" w="med" len="med"/>
          </a:ln>
        </p:spPr>
      </p:cxnSp>
      <p:sp>
        <p:nvSpPr>
          <p:cNvPr id="42" name="Content Placeholder 2"/>
          <p:cNvSpPr txBox="1">
            <a:spLocks/>
          </p:cNvSpPr>
          <p:nvPr/>
        </p:nvSpPr>
        <p:spPr>
          <a:xfrm>
            <a:off x="2089857" y="1906863"/>
            <a:ext cx="4290892" cy="1638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0524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Distant</a:t>
            </a:r>
            <a:r>
              <a:rPr lang="zh-CN" altLang="en-US" sz="3600" dirty="0"/>
              <a:t> </a:t>
            </a:r>
            <a:r>
              <a:rPr lang="en-US" altLang="zh-CN" sz="3600" dirty="0"/>
              <a:t>Supervision:</a:t>
            </a:r>
            <a:r>
              <a:rPr lang="zh-CN" altLang="en-US" sz="3600" dirty="0"/>
              <a:t> </a:t>
            </a:r>
            <a:r>
              <a:rPr lang="en-US" altLang="zh-CN" sz="3600" b="1" dirty="0" smtClean="0"/>
              <a:t>Label-Independence</a:t>
            </a:r>
            <a:r>
              <a:rPr lang="zh-CN" altLang="en-US" sz="3600" b="1" dirty="0" smtClean="0"/>
              <a:t> </a:t>
            </a:r>
            <a:r>
              <a:rPr lang="en-US" altLang="zh-CN" sz="3600" b="1" dirty="0"/>
              <a:t>Assumption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905836"/>
            <a:ext cx="7886700" cy="62946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types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independent</a:t>
            </a:r>
            <a:r>
              <a:rPr lang="zh-CN" altLang="en-US" sz="2400" dirty="0"/>
              <a:t> </a:t>
            </a:r>
            <a:r>
              <a:rPr lang="zh-CN" altLang="en-US" sz="2400" dirty="0">
                <a:sym typeface="Wingdings"/>
              </a:rPr>
              <a:t> </a:t>
            </a:r>
            <a:r>
              <a:rPr lang="en-US" altLang="zh-CN" sz="2400" b="1" dirty="0"/>
              <a:t>correlated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932944" y="2627230"/>
            <a:ext cx="831125" cy="461665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actor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1388" y="3621759"/>
            <a:ext cx="940449" cy="46166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singer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0600" y="4207433"/>
            <a:ext cx="1385316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politician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468" y="2526088"/>
            <a:ext cx="2647969" cy="2391254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6" idx="0"/>
            <a:endCxn id="10" idx="0"/>
          </p:cNvCxnSpPr>
          <p:nvPr/>
        </p:nvCxnSpPr>
        <p:spPr>
          <a:xfrm flipV="1">
            <a:off x="7401612" y="3088894"/>
            <a:ext cx="946894" cy="53286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arrow" w="lg" len="med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79065" y="3017763"/>
            <a:ext cx="1523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92960" y="3436438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6809" y="5636795"/>
            <a:ext cx="5798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How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to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deal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infrequent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entity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types?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altLang="zh-CN" sz="2400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“data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sparsity”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on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entity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type</a:t>
            </a:r>
            <a:r>
              <a:rPr lang="zh-CN" altLang="en-US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level</a:t>
            </a:r>
            <a:endParaRPr lang="en-US" sz="2400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398" name="Group 397"/>
          <p:cNvGrpSpPr/>
          <p:nvPr/>
        </p:nvGrpSpPr>
        <p:grpSpPr>
          <a:xfrm>
            <a:off x="1873266" y="2756300"/>
            <a:ext cx="1103210" cy="1763004"/>
            <a:chOff x="587466" y="2654750"/>
            <a:chExt cx="1058393" cy="1738665"/>
          </a:xfrm>
        </p:grpSpPr>
        <p:pic>
          <p:nvPicPr>
            <p:cNvPr id="399" name="Picture 3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42" y="2654750"/>
              <a:ext cx="907299" cy="1041543"/>
            </a:xfrm>
            <a:prstGeom prst="rect">
              <a:avLst/>
            </a:prstGeom>
          </p:spPr>
        </p:pic>
        <p:pic>
          <p:nvPicPr>
            <p:cNvPr id="400" name="Picture 3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66" y="3740188"/>
              <a:ext cx="1058393" cy="653227"/>
            </a:xfrm>
            <a:prstGeom prst="rect">
              <a:avLst/>
            </a:prstGeom>
          </p:spPr>
        </p:pic>
      </p:grpSp>
      <p:sp>
        <p:nvSpPr>
          <p:cNvPr id="401" name="Content Placeholder 2"/>
          <p:cNvSpPr txBox="1">
            <a:spLocks/>
          </p:cNvSpPr>
          <p:nvPr/>
        </p:nvSpPr>
        <p:spPr>
          <a:xfrm>
            <a:off x="2152650" y="5121021"/>
            <a:ext cx="7886700" cy="59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Existing</a:t>
            </a:r>
            <a:r>
              <a:rPr lang="zh-CN" altLang="en-US" sz="2400" dirty="0"/>
              <a:t> </a:t>
            </a:r>
            <a:r>
              <a:rPr lang="en-US" altLang="zh-CN" sz="2400" dirty="0"/>
              <a:t>studies</a:t>
            </a:r>
            <a:r>
              <a:rPr lang="zh-CN" altLang="en-US" sz="2400" dirty="0"/>
              <a:t> </a:t>
            </a:r>
            <a:r>
              <a:rPr lang="en-US" altLang="zh-CN" sz="2400" dirty="0"/>
              <a:t>ignore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correlation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</a:t>
            </a:r>
            <a:endParaRPr lang="en-US" sz="2400" dirty="0"/>
          </a:p>
        </p:txBody>
      </p:sp>
      <p:sp>
        <p:nvSpPr>
          <p:cNvPr id="402" name="Striped Right Arrow 401"/>
          <p:cNvSpPr/>
          <p:nvPr/>
        </p:nvSpPr>
        <p:spPr>
          <a:xfrm>
            <a:off x="5944513" y="3514987"/>
            <a:ext cx="542288" cy="533408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2" name="Straight Connector 251"/>
          <p:cNvCxnSpPr>
            <a:stCxn id="7" idx="0"/>
            <a:endCxn id="5" idx="2"/>
          </p:cNvCxnSpPr>
          <p:nvPr/>
        </p:nvCxnSpPr>
        <p:spPr>
          <a:xfrm flipH="1" flipV="1">
            <a:off x="8348506" y="3088894"/>
            <a:ext cx="954752" cy="111853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arrow" w="lg" len="med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6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 smtClean="0"/>
              <a:t>Partial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Label</a:t>
            </a:r>
            <a:r>
              <a:rPr lang="zh-CN" altLang="en-US" sz="4000" dirty="0"/>
              <a:t> </a:t>
            </a:r>
            <a:r>
              <a:rPr lang="en-US" altLang="zh-CN" sz="4000" dirty="0"/>
              <a:t>Embedding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(Ren et al., KDD’16</a:t>
            </a:r>
            <a:r>
              <a:rPr lang="en-US" altLang="zh-CN" sz="4000" dirty="0"/>
              <a:t>)</a:t>
            </a:r>
            <a:endParaRPr lang="en-US" altLang="en-US" sz="4000" b="1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779" y="4655641"/>
            <a:ext cx="2371287" cy="1786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15987" y="3234615"/>
            <a:ext cx="1263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De-noised</a:t>
            </a:r>
          </a:p>
          <a:p>
            <a:pPr algn="ctr"/>
            <a:r>
              <a:rPr lang="zh-CN" altLang="en-US" sz="20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labeled</a:t>
            </a:r>
            <a:r>
              <a:rPr lang="zh-CN" altLang="en-US" sz="20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sz="20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  <a:endParaRPr lang="en-US" sz="20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5707016"/>
              </p:ext>
            </p:extLst>
          </p:nvPr>
        </p:nvGraphicFramePr>
        <p:xfrm>
          <a:off x="4926793" y="1225826"/>
          <a:ext cx="5356461" cy="883920"/>
        </p:xfrm>
        <a:graphic>
          <a:graphicData uri="http://schemas.openxmlformats.org/drawingml/2006/table">
            <a:tbl>
              <a:tblPr firstRow="1" bandRow="1"/>
              <a:tblGrid>
                <a:gridCol w="389279"/>
                <a:gridCol w="4967182"/>
              </a:tblGrid>
              <a:tr h="239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Sentence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</a:tr>
              <a:tr h="4555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S1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1" u="none" kern="12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Donald</a:t>
                      </a:r>
                      <a:r>
                        <a:rPr lang="zh-CN" altLang="en-US" sz="1600" b="0" i="1" u="none" kern="12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0" i="1" u="none" kern="12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Trump</a:t>
                      </a:r>
                      <a:r>
                        <a:rPr lang="zh-CN" altLang="en-US" sz="1600" b="1" i="0" kern="1200" baseline="0" dirty="0" smtClean="0"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spent 14 television seasons presiding over a business-themed game show, NBC’s The Apprentice</a:t>
                      </a:r>
                      <a:endParaRPr lang="en-US" sz="160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343168"/>
              </p:ext>
            </p:extLst>
          </p:nvPr>
        </p:nvGraphicFramePr>
        <p:xfrm>
          <a:off x="1246665" y="1179736"/>
          <a:ext cx="3225214" cy="4980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71130"/>
              </p:ext>
            </p:extLst>
          </p:nvPr>
        </p:nvGraphicFramePr>
        <p:xfrm>
          <a:off x="5423622" y="3221167"/>
          <a:ext cx="376024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0243"/>
              </a:tblGrid>
              <a:tr h="201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+mj-lt"/>
                        </a:rPr>
                        <a:t>S1:</a:t>
                      </a:r>
                      <a:r>
                        <a:rPr lang="zh-CN" altLang="en-US" sz="2000" b="1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1" i="1" dirty="0" smtClean="0">
                          <a:latin typeface="+mj-lt"/>
                        </a:rPr>
                        <a:t>Donald</a:t>
                      </a:r>
                      <a:r>
                        <a:rPr lang="zh-CN" altLang="en-US" sz="2000" b="1" i="1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1" i="1" dirty="0" smtClean="0">
                          <a:latin typeface="+mj-lt"/>
                        </a:rPr>
                        <a:t>Trump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48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Entity</a:t>
                      </a:r>
                      <a:r>
                        <a:rPr lang="zh-CN" altLang="en-US" sz="20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20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Types</a:t>
                      </a:r>
                      <a:r>
                        <a:rPr lang="en-US" altLang="zh-CN" sz="2000" dirty="0" smtClean="0">
                          <a:latin typeface="+mj-lt"/>
                        </a:rPr>
                        <a:t>:</a:t>
                      </a:r>
                      <a:r>
                        <a:rPr lang="zh-CN" altLang="en-US" sz="2000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0" u="none" dirty="0" smtClean="0">
                          <a:latin typeface="+mj-lt"/>
                        </a:rPr>
                        <a:t>person</a:t>
                      </a:r>
                      <a:r>
                        <a:rPr lang="en-US" altLang="zh-CN" sz="2000" b="0" dirty="0" smtClean="0">
                          <a:latin typeface="+mj-lt"/>
                        </a:rPr>
                        <a:t>,</a:t>
                      </a:r>
                      <a:r>
                        <a:rPr lang="zh-CN" altLang="en-US" sz="2000" b="0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0" u="none" dirty="0" smtClean="0">
                          <a:latin typeface="+mj-lt"/>
                        </a:rPr>
                        <a:t>artist,</a:t>
                      </a:r>
                      <a:r>
                        <a:rPr lang="zh-CN" altLang="en-US" sz="2000" b="0" u="none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0" u="none" baseline="0" dirty="0" smtClean="0">
                          <a:latin typeface="+mj-lt"/>
                        </a:rPr>
                        <a:t>actor</a:t>
                      </a:r>
                      <a:r>
                        <a:rPr lang="en-US" altLang="zh-CN" sz="2000" b="0" dirty="0" smtClean="0">
                          <a:latin typeface="+mj-lt"/>
                        </a:rPr>
                        <a:t>,</a:t>
                      </a:r>
                      <a:r>
                        <a:rPr lang="zh-CN" altLang="en-US" sz="2000" b="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2000" b="0" strike="sngStrike" kern="1200" baseline="0" dirty="0" smtClean="0">
                          <a:solidFill>
                            <a:srgbClr val="C00000"/>
                          </a:solidFill>
                          <a:latin typeface="+mj-lt"/>
                          <a:ea typeface="+mn-ea"/>
                          <a:cs typeface="+mn-cs"/>
                        </a:rPr>
                        <a:t>author</a:t>
                      </a:r>
                      <a:r>
                        <a:rPr lang="en-US" altLang="zh-CN" sz="2000" b="0" strike="noStrike" kern="1200" baseline="0" dirty="0" smtClean="0">
                          <a:solidFill>
                            <a:srgbClr val="C00000"/>
                          </a:solidFill>
                          <a:latin typeface="+mj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2000" strike="noStrike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2000" strike="sngStrike" baseline="0" dirty="0" smtClean="0">
                          <a:solidFill>
                            <a:srgbClr val="C00000"/>
                          </a:solidFill>
                          <a:latin typeface="+mj-lt"/>
                        </a:rPr>
                        <a:t>businessman</a:t>
                      </a:r>
                      <a:r>
                        <a:rPr lang="en-US" altLang="zh-CN" sz="2000" strike="noStrike" baseline="0" dirty="0" smtClean="0">
                          <a:solidFill>
                            <a:srgbClr val="C00000"/>
                          </a:solidFill>
                          <a:latin typeface="+mj-lt"/>
                        </a:rPr>
                        <a:t>,</a:t>
                      </a:r>
                      <a:r>
                        <a:rPr lang="zh-CN" altLang="en-US" sz="2000" strike="noStrike" baseline="0" dirty="0" smtClean="0">
                          <a:solidFill>
                            <a:srgbClr val="C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zh-CN" sz="2000" strike="sngStrike" baseline="0" dirty="0" smtClean="0">
                          <a:solidFill>
                            <a:srgbClr val="C00000"/>
                          </a:solidFill>
                          <a:latin typeface="+mj-lt"/>
                        </a:rPr>
                        <a:t>politician</a:t>
                      </a:r>
                      <a:endParaRPr lang="en-US" sz="2000" strike="sngStrike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425906" y="2757268"/>
            <a:ext cx="346081" cy="387299"/>
            <a:chOff x="1439566" y="746606"/>
            <a:chExt cx="346081" cy="430775"/>
          </a:xfrm>
        </p:grpSpPr>
        <p:sp>
          <p:nvSpPr>
            <p:cNvPr id="10" name="Right Arrow 9"/>
            <p:cNvSpPr/>
            <p:nvPr/>
          </p:nvSpPr>
          <p:spPr>
            <a:xfrm rot="5400000">
              <a:off x="1397219" y="788953"/>
              <a:ext cx="430775" cy="34608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ight Arrow 4"/>
            <p:cNvSpPr/>
            <p:nvPr/>
          </p:nvSpPr>
          <p:spPr>
            <a:xfrm>
              <a:off x="1508782" y="746606"/>
              <a:ext cx="207649" cy="3269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31420" y="2182155"/>
            <a:ext cx="42896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Text</a:t>
            </a:r>
            <a:r>
              <a:rPr lang="zh-CN" altLang="en-US" sz="16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b="1" dirty="0">
                <a:latin typeface="Calibri" charset="0"/>
                <a:ea typeface="Calibri" charset="0"/>
                <a:cs typeface="Calibri" charset="0"/>
              </a:rPr>
              <a:t>features</a:t>
            </a:r>
            <a:r>
              <a:rPr lang="en-US" altLang="zh-CN" sz="1600" dirty="0">
                <a:latin typeface="+mj-lt"/>
              </a:rPr>
              <a:t>: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 err="1">
                <a:latin typeface="+mj-lt"/>
              </a:rPr>
              <a:t>HEAD_Donald</a:t>
            </a:r>
            <a:r>
              <a:rPr lang="en-US" altLang="zh-CN" sz="1600" dirty="0">
                <a:latin typeface="+mj-lt"/>
              </a:rPr>
              <a:t>,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CXT_A: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television,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CXT_A: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season,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POS: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NN,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 err="1">
                <a:latin typeface="+mj-lt"/>
              </a:rPr>
              <a:t>TKN_trump</a:t>
            </a:r>
            <a:r>
              <a:rPr lang="en-US" altLang="zh-CN" sz="1600" dirty="0">
                <a:latin typeface="+mj-lt"/>
              </a:rPr>
              <a:t>,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SHAPE: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AA</a:t>
            </a:r>
            <a:endParaRPr lang="en-US" sz="1600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425905" y="4387268"/>
            <a:ext cx="346081" cy="387299"/>
            <a:chOff x="1439566" y="746606"/>
            <a:chExt cx="346081" cy="430775"/>
          </a:xfrm>
        </p:grpSpPr>
        <p:sp>
          <p:nvSpPr>
            <p:cNvPr id="14" name="Right Arrow 13"/>
            <p:cNvSpPr/>
            <p:nvPr/>
          </p:nvSpPr>
          <p:spPr>
            <a:xfrm rot="5400000">
              <a:off x="1397219" y="788953"/>
              <a:ext cx="430775" cy="34608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ight Arrow 4"/>
            <p:cNvSpPr/>
            <p:nvPr/>
          </p:nvSpPr>
          <p:spPr>
            <a:xfrm>
              <a:off x="1508782" y="746606"/>
              <a:ext cx="207649" cy="3269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20" y="4747673"/>
            <a:ext cx="1955362" cy="16678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66633" y="5178729"/>
            <a:ext cx="1157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/>
              <a:t>“Robust</a:t>
            </a:r>
            <a:r>
              <a:rPr lang="en-US" altLang="zh-CN" sz="2000" b="1" dirty="0"/>
              <a:t>”</a:t>
            </a:r>
          </a:p>
          <a:p>
            <a:pPr algn="ctr"/>
            <a:r>
              <a:rPr lang="en-US" altLang="zh-CN" sz="2000" b="1" dirty="0"/>
              <a:t>classifier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00969" y="6379540"/>
            <a:ext cx="11195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X. Ren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sz="2000" i="1" dirty="0"/>
              <a:t>Label Noise Reduction in Entity Typing by Heterogeneous Partial-Label </a:t>
            </a:r>
            <a:r>
              <a:rPr lang="en-US" altLang="zh-CN" sz="2000" i="1" dirty="0"/>
              <a:t>Embedding</a:t>
            </a:r>
            <a:r>
              <a:rPr lang="en-US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2016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02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676"/>
            <a:ext cx="12192000" cy="738909"/>
          </a:xfrm>
        </p:spPr>
        <p:txBody>
          <a:bodyPr>
            <a:noAutofit/>
          </a:bodyPr>
          <a:lstStyle/>
          <a:p>
            <a:r>
              <a:rPr lang="en-US" altLang="zh-CN" sz="4000" dirty="0" smtClean="0"/>
              <a:t>PLE: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dirty="0"/>
              <a:t>Clean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Noisy</a:t>
            </a:r>
            <a:r>
              <a:rPr lang="zh-CN" altLang="en-US" sz="4000" dirty="0"/>
              <a:t> </a:t>
            </a:r>
            <a:r>
              <a:rPr lang="en-US" altLang="zh-CN" sz="4000" dirty="0"/>
              <a:t>Mentions</a:t>
            </a:r>
            <a:r>
              <a:rPr lang="zh-CN" altLang="en-US" sz="4000" dirty="0"/>
              <a:t> </a:t>
            </a:r>
            <a:r>
              <a:rPr lang="en-US" altLang="zh-CN" sz="4000" dirty="0"/>
              <a:t>Separately</a:t>
            </a:r>
            <a:endParaRPr lang="en-US" sz="4000" dirty="0"/>
          </a:p>
        </p:txBody>
      </p:sp>
      <p:sp>
        <p:nvSpPr>
          <p:cNvPr id="17" name="Rectangle 16"/>
          <p:cNvSpPr/>
          <p:nvPr/>
        </p:nvSpPr>
        <p:spPr>
          <a:xfrm>
            <a:off x="588773" y="1224646"/>
            <a:ext cx="10854807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914354">
              <a:defRPr/>
            </a:pP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clean</a:t>
            </a:r>
            <a:r>
              <a:rPr lang="zh-CN" altLang="en-US" sz="2200" dirty="0">
                <a:solidFill>
                  <a:srgbClr val="C00000"/>
                </a:solidFill>
              </a:rPr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mention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/>
              <a:t>its</a:t>
            </a:r>
            <a:r>
              <a:rPr lang="zh-CN" altLang="en-US" sz="2200" dirty="0"/>
              <a:t> </a:t>
            </a:r>
            <a:r>
              <a:rPr lang="en-US" altLang="zh-CN" sz="2200" dirty="0"/>
              <a:t>“</a:t>
            </a:r>
            <a:r>
              <a:rPr lang="en-US" altLang="zh-CN" sz="2200" i="1" dirty="0"/>
              <a:t>positive</a:t>
            </a:r>
            <a:r>
              <a:rPr lang="zh-CN" altLang="en-US" sz="2200" i="1" dirty="0"/>
              <a:t> </a:t>
            </a:r>
            <a:r>
              <a:rPr lang="en-US" altLang="zh-CN" sz="2200" i="1" dirty="0"/>
              <a:t>types</a:t>
            </a:r>
            <a:r>
              <a:rPr lang="en-US" altLang="zh-CN" sz="2200" dirty="0"/>
              <a:t>”</a:t>
            </a:r>
            <a:r>
              <a:rPr lang="zh-CN" altLang="en-US" sz="2200" dirty="0"/>
              <a:t> </a:t>
            </a:r>
            <a:r>
              <a:rPr lang="en-US" altLang="zh-CN" sz="2200" dirty="0"/>
              <a:t>should</a:t>
            </a:r>
            <a:r>
              <a:rPr lang="zh-CN" altLang="en-US" sz="2200" dirty="0"/>
              <a:t> </a:t>
            </a:r>
            <a:r>
              <a:rPr lang="en-US" altLang="zh-CN" sz="2200" dirty="0"/>
              <a:t>be</a:t>
            </a:r>
            <a:r>
              <a:rPr lang="zh-CN" altLang="en-US" sz="2200" dirty="0"/>
              <a:t> </a:t>
            </a:r>
            <a:r>
              <a:rPr lang="en-US" altLang="zh-CN" sz="2200" b="1" dirty="0"/>
              <a:t>ranked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higher</a:t>
            </a:r>
            <a:r>
              <a:rPr lang="zh-CN" altLang="en-US" sz="2200" dirty="0"/>
              <a:t> </a:t>
            </a:r>
            <a:r>
              <a:rPr lang="en-US" altLang="zh-CN" sz="2200" dirty="0"/>
              <a:t>than</a:t>
            </a:r>
            <a:r>
              <a:rPr lang="zh-CN" altLang="en-US" sz="2200" dirty="0"/>
              <a:t> </a:t>
            </a:r>
            <a:r>
              <a:rPr lang="en-US" altLang="zh-CN" sz="2200" dirty="0"/>
              <a:t>all</a:t>
            </a:r>
            <a:r>
              <a:rPr lang="zh-CN" altLang="en-US" sz="2200" dirty="0"/>
              <a:t> </a:t>
            </a:r>
            <a:r>
              <a:rPr lang="en-US" altLang="zh-CN" sz="2200" dirty="0"/>
              <a:t>its</a:t>
            </a:r>
            <a:r>
              <a:rPr lang="zh-CN" altLang="en-US" sz="2200" dirty="0"/>
              <a:t> </a:t>
            </a:r>
            <a:r>
              <a:rPr lang="en-US" altLang="zh-CN" sz="2200" dirty="0"/>
              <a:t>“</a:t>
            </a:r>
            <a:r>
              <a:rPr lang="en-US" altLang="zh-CN" sz="2200" i="1" dirty="0"/>
              <a:t>negative</a:t>
            </a:r>
            <a:r>
              <a:rPr lang="zh-CN" altLang="en-US" sz="2200" i="1" dirty="0"/>
              <a:t> </a:t>
            </a:r>
            <a:r>
              <a:rPr lang="en-US" altLang="zh-CN" sz="2200" i="1" dirty="0"/>
              <a:t>types</a:t>
            </a:r>
            <a:r>
              <a:rPr lang="en-US" altLang="zh-CN" sz="2200" dirty="0"/>
              <a:t>”</a:t>
            </a:r>
            <a:endParaRPr lang="zh-CN" altLang="en-US" sz="2200" dirty="0"/>
          </a:p>
        </p:txBody>
      </p:sp>
      <p:sp>
        <p:nvSpPr>
          <p:cNvPr id="29" name="Rectangle 28"/>
          <p:cNvSpPr/>
          <p:nvPr/>
        </p:nvSpPr>
        <p:spPr>
          <a:xfrm>
            <a:off x="3207373" y="4416209"/>
            <a:ext cx="4668007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noisy</a:t>
            </a:r>
            <a:r>
              <a:rPr lang="zh-CN" altLang="en-US" sz="2200" dirty="0">
                <a:solidFill>
                  <a:srgbClr val="C00000"/>
                </a:solidFill>
              </a:rPr>
              <a:t> </a:t>
            </a:r>
            <a:r>
              <a:rPr lang="en-US" altLang="zh-CN" sz="2200" dirty="0">
                <a:solidFill>
                  <a:srgbClr val="C00000"/>
                </a:solidFill>
              </a:rPr>
              <a:t>mention</a:t>
            </a:r>
            <a:r>
              <a:rPr lang="en-US" altLang="zh-CN" sz="2200" dirty="0"/>
              <a:t>,</a:t>
            </a:r>
            <a:r>
              <a:rPr lang="zh-CN" altLang="en-US" sz="2200" dirty="0"/>
              <a:t> </a:t>
            </a:r>
            <a:r>
              <a:rPr lang="en-US" altLang="zh-CN" sz="2200" dirty="0"/>
              <a:t>its</a:t>
            </a:r>
            <a:r>
              <a:rPr lang="zh-CN" altLang="en-US" sz="2200" dirty="0"/>
              <a:t> </a:t>
            </a:r>
            <a:r>
              <a:rPr lang="en-US" altLang="zh-CN" sz="2200" dirty="0"/>
              <a:t>“</a:t>
            </a:r>
            <a:r>
              <a:rPr lang="en-US" altLang="zh-CN" sz="2200" i="1" u="sng" dirty="0"/>
              <a:t>best</a:t>
            </a:r>
            <a:r>
              <a:rPr lang="zh-CN" altLang="en-US" sz="2200" i="1" dirty="0"/>
              <a:t> </a:t>
            </a:r>
            <a:r>
              <a:rPr lang="en-US" altLang="zh-CN" sz="2200" i="1" dirty="0"/>
              <a:t>candidate</a:t>
            </a:r>
            <a:r>
              <a:rPr lang="zh-CN" altLang="en-US" sz="2200" i="1" dirty="0"/>
              <a:t> </a:t>
            </a:r>
            <a:r>
              <a:rPr lang="en-US" altLang="zh-CN" sz="2200" i="1" dirty="0"/>
              <a:t>type</a:t>
            </a:r>
            <a:r>
              <a:rPr lang="en-US" altLang="zh-CN" sz="2200" dirty="0"/>
              <a:t>”</a:t>
            </a:r>
            <a:r>
              <a:rPr lang="zh-CN" altLang="en-US" sz="2200" dirty="0"/>
              <a:t> </a:t>
            </a:r>
            <a:r>
              <a:rPr lang="en-US" altLang="zh-CN" sz="2200" dirty="0"/>
              <a:t>should</a:t>
            </a:r>
            <a:r>
              <a:rPr lang="zh-CN" altLang="en-US" sz="2200" dirty="0"/>
              <a:t> </a:t>
            </a:r>
            <a:r>
              <a:rPr lang="en-US" altLang="zh-CN" sz="2200" dirty="0"/>
              <a:t>be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ranked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higher</a:t>
            </a:r>
            <a:r>
              <a:rPr lang="zh-CN" altLang="en-US" sz="2200" dirty="0"/>
              <a:t> </a:t>
            </a:r>
            <a:r>
              <a:rPr lang="en-US" altLang="zh-CN" sz="2200" dirty="0"/>
              <a:t>than</a:t>
            </a:r>
            <a:r>
              <a:rPr lang="zh-CN" altLang="en-US" sz="2200" dirty="0"/>
              <a:t> </a:t>
            </a:r>
            <a:r>
              <a:rPr lang="en-US" altLang="zh-CN" sz="2200" dirty="0"/>
              <a:t>all</a:t>
            </a:r>
            <a:r>
              <a:rPr lang="zh-CN" altLang="en-US" sz="2200" dirty="0"/>
              <a:t> </a:t>
            </a:r>
            <a:r>
              <a:rPr lang="en-US" altLang="zh-CN" sz="2200" dirty="0"/>
              <a:t>its</a:t>
            </a:r>
            <a:r>
              <a:rPr lang="zh-CN" altLang="en-US" sz="2200" dirty="0"/>
              <a:t> </a:t>
            </a:r>
            <a:r>
              <a:rPr lang="en-US" altLang="zh-CN" sz="2200" dirty="0"/>
              <a:t>“</a:t>
            </a:r>
            <a:r>
              <a:rPr lang="en-US" altLang="zh-CN" sz="2200" i="1" dirty="0"/>
              <a:t>non-candidate</a:t>
            </a:r>
            <a:r>
              <a:rPr lang="zh-CN" altLang="en-US" sz="2200" i="1" dirty="0"/>
              <a:t> </a:t>
            </a:r>
            <a:r>
              <a:rPr lang="en-US" altLang="zh-CN" sz="2200" i="1" dirty="0"/>
              <a:t>types</a:t>
            </a:r>
            <a:r>
              <a:rPr lang="en-US" altLang="zh-CN" sz="2200" dirty="0"/>
              <a:t>”</a:t>
            </a:r>
            <a:endParaRPr lang="en-US" sz="22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135982"/>
              </p:ext>
            </p:extLst>
          </p:nvPr>
        </p:nvGraphicFramePr>
        <p:xfrm>
          <a:off x="1934861" y="3197921"/>
          <a:ext cx="3281268" cy="1027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81268"/>
              </a:tblGrid>
              <a:tr h="3878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+mj-lt"/>
                        </a:rPr>
                        <a:t>S1:</a:t>
                      </a:r>
                      <a:r>
                        <a:rPr lang="zh-CN" altLang="en-US" sz="1800" b="1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1" i="1" dirty="0" smtClean="0">
                          <a:latin typeface="+mj-lt"/>
                        </a:rPr>
                        <a:t>Donald</a:t>
                      </a:r>
                      <a:r>
                        <a:rPr lang="zh-CN" altLang="en-US" sz="1800" b="1" i="1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1" i="1" dirty="0" smtClean="0">
                          <a:latin typeface="+mj-lt"/>
                        </a:rPr>
                        <a:t>Trump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48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Entity</a:t>
                      </a:r>
                      <a:r>
                        <a:rPr lang="zh-CN" altLang="en-US" sz="18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8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Types</a:t>
                      </a:r>
                      <a:r>
                        <a:rPr lang="en-US" altLang="zh-CN" sz="1800" dirty="0" smtClean="0">
                          <a:latin typeface="+mj-lt"/>
                        </a:rPr>
                        <a:t>: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u="none" dirty="0" smtClean="0">
                          <a:latin typeface="+mj-lt"/>
                        </a:rPr>
                        <a:t>person</a:t>
                      </a:r>
                      <a:r>
                        <a:rPr lang="en-US" altLang="zh-CN" sz="1800" b="0" dirty="0" smtClean="0">
                          <a:latin typeface="+mj-lt"/>
                        </a:rPr>
                        <a:t>,</a:t>
                      </a:r>
                      <a:r>
                        <a:rPr lang="zh-CN" altLang="en-US" sz="1800" b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u="none" dirty="0" smtClean="0">
                          <a:latin typeface="+mj-lt"/>
                        </a:rPr>
                        <a:t>artist,</a:t>
                      </a:r>
                      <a:r>
                        <a:rPr lang="zh-CN" altLang="en-US" sz="1800" b="0" u="none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u="none" baseline="0" dirty="0" smtClean="0">
                          <a:latin typeface="+mj-lt"/>
                        </a:rPr>
                        <a:t>actor</a:t>
                      </a:r>
                      <a:r>
                        <a:rPr lang="en-US" altLang="zh-CN" sz="1800" b="0" dirty="0" smtClean="0">
                          <a:latin typeface="+mj-lt"/>
                        </a:rPr>
                        <a:t>,</a:t>
                      </a:r>
                      <a:r>
                        <a:rPr lang="zh-CN" altLang="en-US" sz="1800" b="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strike="noStrike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author,</a:t>
                      </a:r>
                      <a:r>
                        <a:rPr lang="zh-CN" altLang="en-US" sz="180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strike="noStrike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businessman,</a:t>
                      </a:r>
                      <a:r>
                        <a:rPr lang="zh-CN" altLang="en-US" sz="1800" strike="noStrike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zh-CN" sz="1800" strike="noStrike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politician</a:t>
                      </a:r>
                      <a:endParaRPr lang="en-US" sz="18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5049099"/>
              </p:ext>
            </p:extLst>
          </p:nvPr>
        </p:nvGraphicFramePr>
        <p:xfrm>
          <a:off x="1524255" y="1868965"/>
          <a:ext cx="4518062" cy="1249680"/>
        </p:xfrm>
        <a:graphic>
          <a:graphicData uri="http://schemas.openxmlformats.org/drawingml/2006/table">
            <a:tbl>
              <a:tblPr firstRow="1" bandRow="1"/>
              <a:tblGrid>
                <a:gridCol w="392410"/>
                <a:gridCol w="4125652"/>
              </a:tblGrid>
              <a:tr h="239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</a:rPr>
                        <a:t>Noisy</a:t>
                      </a:r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</a:rPr>
                        <a:t>Entity</a:t>
                      </a:r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</a:rPr>
                        <a:t>Mention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</a:tr>
              <a:tr h="4555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S1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i="1" u="none" kern="1200" dirty="0" smtClean="0"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Donald</a:t>
                      </a:r>
                      <a:r>
                        <a:rPr lang="zh-CN" altLang="en-US" sz="1800" b="1" i="1" u="none" kern="1200" dirty="0" smtClean="0"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800" b="1" i="1" u="none" kern="1200" dirty="0" smtClean="0"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Trump</a:t>
                      </a:r>
                      <a:r>
                        <a:rPr lang="zh-CN" altLang="en-US" sz="1800" b="1" i="0" kern="1200" baseline="0" dirty="0" smtClean="0"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spent 14 television seasons presiding over a business-themed game show, NBC’s The Apprentice</a:t>
                      </a:r>
                      <a:endParaRPr lang="en-US" sz="180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2" name="Striped Right Arrow 31"/>
          <p:cNvSpPr/>
          <p:nvPr/>
        </p:nvSpPr>
        <p:spPr>
          <a:xfrm>
            <a:off x="5307923" y="3218706"/>
            <a:ext cx="763625" cy="533408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282153" y="2146984"/>
            <a:ext cx="2017058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(+)</a:t>
            </a:r>
            <a:r>
              <a:rPr lang="zh-CN" altLang="en-US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actor</a:t>
            </a:r>
            <a:r>
              <a:rPr lang="zh-CN" altLang="en-US" sz="2000" dirty="0">
                <a:latin typeface="+mj-lt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0.88</a:t>
            </a:r>
            <a:r>
              <a:rPr lang="zh-CN" altLang="en-US" sz="2000" dirty="0">
                <a:solidFill>
                  <a:schemeClr val="accent1"/>
                </a:solidFill>
                <a:latin typeface="+mj-lt"/>
              </a:rPr>
              <a:t>  </a:t>
            </a:r>
            <a:endParaRPr lang="en-US" altLang="zh-CN" sz="20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altLang="zh-CN" sz="2000" b="1" dirty="0">
                <a:latin typeface="+mj-lt"/>
              </a:rPr>
              <a:t>(+)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artist</a:t>
            </a:r>
            <a:r>
              <a:rPr lang="zh-CN" altLang="en-US" sz="2000" dirty="0">
                <a:latin typeface="+mj-lt"/>
              </a:rPr>
              <a:t>   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0.74</a:t>
            </a:r>
          </a:p>
          <a:p>
            <a:pPr algn="ctr"/>
            <a:r>
              <a:rPr lang="en-US" altLang="zh-CN" sz="2000" dirty="0"/>
              <a:t>(+) </a:t>
            </a:r>
            <a:r>
              <a:rPr lang="en-US" altLang="zh-CN" sz="2000" dirty="0">
                <a:latin typeface="+mj-lt"/>
              </a:rPr>
              <a:t>person</a:t>
            </a:r>
            <a:r>
              <a:rPr lang="zh-CN" altLang="en-US" sz="2000" dirty="0">
                <a:latin typeface="+mj-lt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0.55</a:t>
            </a:r>
          </a:p>
          <a:p>
            <a:pPr algn="ctr"/>
            <a:r>
              <a:rPr lang="en-US" altLang="zh-CN" sz="2000" dirty="0"/>
              <a:t>(+) </a:t>
            </a:r>
            <a:r>
              <a:rPr lang="en-US" altLang="zh-CN" sz="2000" dirty="0">
                <a:latin typeface="+mj-lt"/>
              </a:rPr>
              <a:t>author</a:t>
            </a:r>
            <a:r>
              <a:rPr lang="zh-CN" altLang="en-US" sz="2000" dirty="0">
                <a:latin typeface="+mj-lt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0.41</a:t>
            </a:r>
          </a:p>
          <a:p>
            <a:pPr algn="ctr"/>
            <a:r>
              <a:rPr lang="en-US" altLang="zh-CN" sz="2000" dirty="0"/>
              <a:t>(+) </a:t>
            </a:r>
            <a:r>
              <a:rPr lang="en-US" altLang="zh-CN" sz="2000" dirty="0">
                <a:latin typeface="+mj-lt"/>
              </a:rPr>
              <a:t>politician</a:t>
            </a:r>
            <a:r>
              <a:rPr lang="zh-CN" altLang="en-US" sz="2000" dirty="0">
                <a:latin typeface="+mj-lt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0.33</a:t>
            </a:r>
          </a:p>
          <a:p>
            <a:pPr algn="ctr"/>
            <a:r>
              <a:rPr lang="en-US" altLang="zh-CN" sz="2000" dirty="0"/>
              <a:t>(+) </a:t>
            </a:r>
            <a:r>
              <a:rPr lang="en-US" altLang="zh-CN" sz="2000" dirty="0">
                <a:latin typeface="+mj-lt"/>
              </a:rPr>
              <a:t>business</a:t>
            </a:r>
            <a:r>
              <a:rPr lang="zh-CN" altLang="en-US" sz="2000" dirty="0">
                <a:latin typeface="+mj-lt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</a:rPr>
              <a:t>0.31</a:t>
            </a: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9636" y="1768730"/>
            <a:ext cx="23550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“</a:t>
            </a:r>
            <a:r>
              <a:rPr lang="en-US" altLang="zh-CN" b="1" dirty="0">
                <a:solidFill>
                  <a:srgbClr val="C00000"/>
                </a:solidFill>
              </a:rPr>
              <a:t>Best</a:t>
            </a:r>
            <a:r>
              <a:rPr lang="en-US" altLang="zh-CN" dirty="0">
                <a:solidFill>
                  <a:srgbClr val="C00000"/>
                </a:solidFill>
              </a:rPr>
              <a:t>”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candidate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type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3341" y="2188084"/>
            <a:ext cx="1835663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(+)</a:t>
            </a:r>
            <a:r>
              <a:rPr lang="zh-CN" altLang="en-US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actor</a:t>
            </a:r>
            <a:endParaRPr lang="en-US" altLang="zh-CN" sz="20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(-)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singer</a:t>
            </a:r>
            <a:endParaRPr lang="en-US" altLang="zh-CN" sz="20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(-) </a:t>
            </a:r>
            <a:r>
              <a:rPr lang="en-US" altLang="zh-CN" sz="2000" dirty="0">
                <a:latin typeface="+mj-lt"/>
              </a:rPr>
              <a:t>coach</a:t>
            </a:r>
            <a:endParaRPr lang="en-US" altLang="zh-CN" sz="20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(-) </a:t>
            </a:r>
            <a:r>
              <a:rPr lang="en-US" altLang="zh-CN" sz="2000" dirty="0">
                <a:latin typeface="+mj-lt"/>
              </a:rPr>
              <a:t>doctor</a:t>
            </a:r>
            <a:endParaRPr lang="en-US" altLang="zh-CN" sz="20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(-) </a:t>
            </a:r>
            <a:r>
              <a:rPr lang="en-US" altLang="zh-CN" sz="2000" dirty="0">
                <a:latin typeface="+mj-lt"/>
              </a:rPr>
              <a:t>location</a:t>
            </a:r>
            <a:endParaRPr lang="en-US" altLang="zh-CN" sz="20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altLang="zh-CN" sz="2000" dirty="0">
                <a:latin typeface="Calibri" charset="0"/>
                <a:ea typeface="Calibri" charset="0"/>
                <a:cs typeface="Calibri" charset="0"/>
              </a:rPr>
              <a:t>(-) </a:t>
            </a:r>
            <a:r>
              <a:rPr lang="en-US" altLang="zh-CN" sz="2000" dirty="0">
                <a:latin typeface="+mj-lt"/>
              </a:rPr>
              <a:t>organization</a:t>
            </a:r>
            <a:r>
              <a:rPr lang="zh-CN" altLang="en-US" sz="2000" dirty="0">
                <a:latin typeface="+mj-lt"/>
              </a:rPr>
              <a:t> </a:t>
            </a: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60781" y="1790498"/>
            <a:ext cx="151798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Types</a:t>
            </a:r>
            <a:r>
              <a:rPr lang="zh-CN" altLang="en-US" b="1" dirty="0"/>
              <a:t> </a:t>
            </a:r>
            <a:r>
              <a:rPr lang="en-US" altLang="zh-CN" b="1" dirty="0"/>
              <a:t>ranked</a:t>
            </a:r>
            <a:endParaRPr lang="en-US" b="1" dirty="0"/>
          </a:p>
        </p:txBody>
      </p:sp>
      <p:cxnSp>
        <p:nvCxnSpPr>
          <p:cNvPr id="37" name="Shape 97"/>
          <p:cNvCxnSpPr/>
          <p:nvPr/>
        </p:nvCxnSpPr>
        <p:spPr>
          <a:xfrm flipH="1">
            <a:off x="7556011" y="2385981"/>
            <a:ext cx="978220" cy="26235"/>
          </a:xfrm>
          <a:prstGeom prst="straightConnector1">
            <a:avLst/>
          </a:prstGeom>
          <a:noFill/>
          <a:ln w="22225" cap="flat" cmpd="sng">
            <a:solidFill>
              <a:srgbClr val="C00000"/>
            </a:solidFill>
            <a:prstDash val="sysDash"/>
            <a:round/>
            <a:headEnd type="none" w="lg" len="lg"/>
            <a:tailEnd type="triangle" w="med" len="med"/>
          </a:ln>
        </p:spPr>
      </p:cxnSp>
      <p:cxnSp>
        <p:nvCxnSpPr>
          <p:cNvPr id="43" name="Shape 97"/>
          <p:cNvCxnSpPr>
            <a:stCxn id="48" idx="0"/>
            <a:endCxn id="33" idx="2"/>
          </p:cNvCxnSpPr>
          <p:nvPr/>
        </p:nvCxnSpPr>
        <p:spPr>
          <a:xfrm flipH="1" flipV="1">
            <a:off x="9290682" y="4085976"/>
            <a:ext cx="245727" cy="56246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ysDash"/>
            <a:round/>
            <a:headEnd type="none" w="lg" len="lg"/>
            <a:tailEnd type="triangle" w="med" len="med"/>
          </a:ln>
        </p:spPr>
      </p:cxnSp>
      <p:sp>
        <p:nvSpPr>
          <p:cNvPr id="48" name="TextBox 47"/>
          <p:cNvSpPr txBox="1"/>
          <p:nvPr/>
        </p:nvSpPr>
        <p:spPr>
          <a:xfrm>
            <a:off x="8389729" y="4648436"/>
            <a:ext cx="2293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Measured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on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currently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estimated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embedding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space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4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PLE: Performance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Fine-Grained</a:t>
            </a:r>
            <a:r>
              <a:rPr lang="zh-CN" altLang="en-US" sz="4000" dirty="0"/>
              <a:t> </a:t>
            </a:r>
            <a:r>
              <a:rPr lang="en-US" altLang="zh-CN" sz="4000" dirty="0"/>
              <a:t>Entity</a:t>
            </a:r>
            <a:r>
              <a:rPr lang="zh-CN" altLang="en-US" sz="4000" dirty="0"/>
              <a:t> </a:t>
            </a:r>
            <a:r>
              <a:rPr lang="en-US" altLang="zh-CN" sz="4000" dirty="0"/>
              <a:t>Typing</a:t>
            </a:r>
            <a:endParaRPr lang="en-US" sz="4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73896" y="1817094"/>
            <a:ext cx="5142524" cy="4257781"/>
          </a:xfrm>
        </p:spPr>
        <p:txBody>
          <a:bodyPr>
            <a:noAutofit/>
          </a:bodyPr>
          <a:lstStyle/>
          <a:p>
            <a:r>
              <a:rPr lang="en-US" altLang="zh-CN" sz="2400" b="1" dirty="0"/>
              <a:t>Raw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</a:t>
            </a:r>
            <a:r>
              <a:rPr lang="zh-CN" altLang="en-US" sz="2400" dirty="0"/>
              <a:t> </a:t>
            </a:r>
            <a:r>
              <a:rPr lang="en-US" altLang="zh-CN" sz="2400" dirty="0"/>
              <a:t>types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distant</a:t>
            </a:r>
            <a:r>
              <a:rPr lang="zh-CN" altLang="en-US" sz="2400" dirty="0"/>
              <a:t> </a:t>
            </a:r>
            <a:r>
              <a:rPr lang="en-US" altLang="zh-CN" sz="2400" dirty="0"/>
              <a:t>supervision</a:t>
            </a:r>
          </a:p>
          <a:p>
            <a:r>
              <a:rPr lang="en-US" altLang="zh-CN" sz="2400" b="1" dirty="0"/>
              <a:t>WASBIE</a:t>
            </a:r>
            <a:r>
              <a:rPr lang="zh-CN" altLang="en-US" sz="2400" dirty="0"/>
              <a:t> </a:t>
            </a:r>
            <a:r>
              <a:rPr lang="en-US" altLang="zh-CN" sz="2400" dirty="0"/>
              <a:t>(Google,</a:t>
            </a:r>
            <a:r>
              <a:rPr lang="zh-CN" altLang="en-US" sz="2400" dirty="0"/>
              <a:t> </a:t>
            </a:r>
            <a:r>
              <a:rPr lang="en-US" altLang="zh-CN" sz="2400" dirty="0"/>
              <a:t>ACL’14):</a:t>
            </a:r>
            <a:r>
              <a:rPr lang="zh-CN" altLang="en-US" sz="2400" dirty="0"/>
              <a:t> </a:t>
            </a:r>
            <a:r>
              <a:rPr lang="en-US" altLang="zh-CN" sz="2400" dirty="0"/>
              <a:t>joint</a:t>
            </a:r>
            <a:r>
              <a:rPr lang="zh-CN" altLang="en-US" sz="2400" dirty="0"/>
              <a:t> </a:t>
            </a:r>
            <a:r>
              <a:rPr lang="en-US" altLang="zh-CN" sz="2400" dirty="0"/>
              <a:t>feature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embedding</a:t>
            </a:r>
          </a:p>
          <a:p>
            <a:r>
              <a:rPr lang="en-US" altLang="zh-CN" sz="2400" b="1" dirty="0"/>
              <a:t>PTE</a:t>
            </a:r>
            <a:r>
              <a:rPr lang="zh-CN" altLang="en-US" sz="2400" dirty="0"/>
              <a:t> </a:t>
            </a:r>
            <a:r>
              <a:rPr lang="en-US" altLang="zh-CN" sz="2400" dirty="0"/>
              <a:t>(MSR,</a:t>
            </a:r>
            <a:r>
              <a:rPr lang="zh-CN" altLang="en-US" sz="2400" dirty="0"/>
              <a:t> </a:t>
            </a:r>
            <a:r>
              <a:rPr lang="en-US" altLang="zh-CN" sz="2400" dirty="0"/>
              <a:t>WWW’15):</a:t>
            </a:r>
            <a:r>
              <a:rPr lang="zh-CN" altLang="en-US" sz="2400" dirty="0"/>
              <a:t> </a:t>
            </a:r>
            <a:r>
              <a:rPr lang="en-US" altLang="zh-CN" sz="2400" dirty="0"/>
              <a:t>joint</a:t>
            </a:r>
            <a:r>
              <a:rPr lang="zh-CN" altLang="en-US" sz="2400" dirty="0"/>
              <a:t> </a:t>
            </a:r>
            <a:r>
              <a:rPr lang="en-US" altLang="zh-CN" sz="2400" dirty="0"/>
              <a:t>mention,</a:t>
            </a:r>
            <a:r>
              <a:rPr lang="zh-CN" altLang="en-US" sz="2400" dirty="0"/>
              <a:t> </a:t>
            </a:r>
            <a:r>
              <a:rPr lang="en-US" altLang="zh-CN" sz="2400" dirty="0"/>
              <a:t>feature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embedding</a:t>
            </a:r>
          </a:p>
          <a:p>
            <a:pPr lvl="1"/>
            <a:r>
              <a:rPr lang="en-US" altLang="zh-CN" sz="2400" dirty="0"/>
              <a:t>Both</a:t>
            </a:r>
            <a:r>
              <a:rPr lang="zh-CN" altLang="en-US" sz="2400" dirty="0"/>
              <a:t> </a:t>
            </a:r>
            <a:r>
              <a:rPr lang="en-US" altLang="zh-CN" sz="2400" dirty="0"/>
              <a:t>WASBIE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PTE</a:t>
            </a:r>
            <a:r>
              <a:rPr lang="zh-CN" altLang="en-US" sz="2400" dirty="0"/>
              <a:t> </a:t>
            </a:r>
            <a:r>
              <a:rPr lang="en-US" altLang="zh-CN" sz="2400" dirty="0"/>
              <a:t>suffer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context-agnostic</a:t>
            </a:r>
            <a:r>
              <a:rPr lang="zh-CN" altLang="en-US" sz="2400" dirty="0"/>
              <a:t> </a:t>
            </a:r>
            <a:r>
              <a:rPr lang="en-US" altLang="zh-CN" sz="2400" dirty="0"/>
              <a:t>labels</a:t>
            </a:r>
          </a:p>
          <a:p>
            <a:r>
              <a:rPr lang="en-US" altLang="zh-CN" sz="2400" b="1" dirty="0">
                <a:solidFill>
                  <a:srgbClr val="C00000"/>
                </a:solidFill>
              </a:rPr>
              <a:t>PLE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(KDD’16)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partial-label</a:t>
            </a:r>
            <a:r>
              <a:rPr lang="zh-CN" altLang="en-US" sz="2400" dirty="0"/>
              <a:t> </a:t>
            </a:r>
            <a:r>
              <a:rPr lang="en-US" altLang="zh-CN" sz="2400" dirty="0"/>
              <a:t>loss</a:t>
            </a:r>
            <a:r>
              <a:rPr lang="zh-CN" altLang="en-US" sz="2400" dirty="0"/>
              <a:t> </a:t>
            </a: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correlation</a:t>
            </a:r>
            <a:r>
              <a:rPr lang="zh-CN" altLang="en-US" sz="2400" dirty="0"/>
              <a:t> </a:t>
            </a:r>
            <a:r>
              <a:rPr lang="en-US" altLang="zh-CN" sz="2400" dirty="0"/>
              <a:t>modeling</a:t>
            </a:r>
            <a:endParaRPr lang="zh-CN" alt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24" y="1935315"/>
            <a:ext cx="4598895" cy="3449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01473" y="1276946"/>
                <a:ext cx="5572423" cy="540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</a:t>
                </a: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𝑚𝑒𝑛𝑡𝑖𝑜𝑛𝑠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𝑤𝑖𝑡h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𝑎𝑙𝑙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𝑡𝑦𝑝𝑒𝑠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𝑐𝑜𝑟𝑟𝑒𝑐𝑡𝑙𝑦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𝑝𝑟𝑒𝑑𝑖𝑐𝑡𝑒𝑑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𝑚𝑒𝑛𝑡𝑖𝑜𝑛𝑠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𝑖𝑛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𝑡h𝑒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𝑡𝑒𝑠𝑡</m:t>
                        </m:r>
                        <m:r>
                          <a:rPr lang="zh-CN" alt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𝑠𝑒𝑡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73" y="1276946"/>
                <a:ext cx="5572423" cy="540148"/>
              </a:xfrm>
              <a:prstGeom prst="rect">
                <a:avLst/>
              </a:prstGeom>
              <a:blipFill rotWithShape="0">
                <a:blip r:embed="rId3"/>
                <a:stretch>
                  <a:fillRect l="-1094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13536" y="5502707"/>
            <a:ext cx="5122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OntoNotes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Weischedel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2011,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Gillick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al.,</a:t>
            </a:r>
            <a:r>
              <a:rPr lang="zh-CN" altLang="en-US" sz="2000" dirty="0"/>
              <a:t> </a:t>
            </a:r>
            <a:r>
              <a:rPr lang="en-US" altLang="zh-CN" sz="2000" dirty="0"/>
              <a:t>2014):</a:t>
            </a:r>
            <a:r>
              <a:rPr lang="zh-CN" altLang="en-US" sz="2000" dirty="0"/>
              <a:t> </a:t>
            </a:r>
            <a:r>
              <a:rPr lang="en-US" altLang="zh-CN" sz="2000" dirty="0"/>
              <a:t>13,109</a:t>
            </a:r>
            <a:r>
              <a:rPr lang="zh-CN" altLang="en-US" sz="2000" dirty="0"/>
              <a:t> </a:t>
            </a:r>
            <a:r>
              <a:rPr lang="en-US" altLang="zh-CN" sz="2000" dirty="0"/>
              <a:t>news</a:t>
            </a:r>
            <a:r>
              <a:rPr lang="zh-CN" altLang="en-US" sz="2000" dirty="0"/>
              <a:t> </a:t>
            </a:r>
            <a:r>
              <a:rPr lang="en-US" altLang="zh-CN" sz="2000" dirty="0"/>
              <a:t>articles,</a:t>
            </a:r>
            <a:r>
              <a:rPr lang="zh-CN" altLang="en-US" sz="2000" dirty="0"/>
              <a:t> </a:t>
            </a:r>
            <a:r>
              <a:rPr lang="en-US" altLang="zh-CN" sz="2000" dirty="0"/>
              <a:t>77</a:t>
            </a:r>
            <a:r>
              <a:rPr lang="zh-CN" altLang="en-US" sz="2000" dirty="0"/>
              <a:t> </a:t>
            </a:r>
            <a:r>
              <a:rPr lang="en-US" altLang="zh-CN" sz="2000" dirty="0"/>
              <a:t>annotated</a:t>
            </a:r>
            <a:r>
              <a:rPr lang="zh-CN" altLang="en-US" sz="2000" dirty="0"/>
              <a:t> </a:t>
            </a:r>
            <a:r>
              <a:rPr lang="en-US" altLang="zh-CN" sz="2000" dirty="0"/>
              <a:t>documents,</a:t>
            </a:r>
            <a:r>
              <a:rPr lang="zh-CN" altLang="en-US" sz="2000" dirty="0"/>
              <a:t> </a:t>
            </a:r>
            <a:r>
              <a:rPr lang="en-US" altLang="zh-CN" sz="2000" dirty="0"/>
              <a:t>89</a:t>
            </a:r>
            <a:r>
              <a:rPr lang="zh-CN" altLang="en-US" sz="2000" dirty="0"/>
              <a:t> </a:t>
            </a:r>
            <a:r>
              <a:rPr lang="en-US" altLang="zh-CN" sz="2000" dirty="0"/>
              <a:t>types</a:t>
            </a:r>
          </a:p>
          <a:p>
            <a:r>
              <a:rPr lang="en-US" altLang="zh-CN" sz="2000" dirty="0">
                <a:hlinkClick r:id="rId4"/>
              </a:rPr>
              <a:t>https://catalog.ldc.upenn.edu/LDC2013T19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962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06400" y="0"/>
            <a:ext cx="11379200" cy="12192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/>
              <a:t>Frequent Pattern Mining for Text Data: Phrase Mining and Topic Modeling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1295400"/>
            <a:ext cx="11379200" cy="76200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  <a:defRPr/>
            </a:pPr>
            <a:r>
              <a:rPr lang="en-US" dirty="0" smtClean="0"/>
              <a:t>Motivation: Unigrams (single words) can </a:t>
            </a:r>
            <a:r>
              <a:rPr lang="en-US" dirty="0"/>
              <a:t>be difficult to </a:t>
            </a:r>
            <a:r>
              <a:rPr lang="en-US" dirty="0" smtClean="0"/>
              <a:t>interpret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dirty="0" smtClean="0"/>
              <a:t>Ex.: </a:t>
            </a:r>
            <a:r>
              <a:rPr lang="en-US" dirty="0">
                <a:cs typeface="Gill Sans Light"/>
              </a:rPr>
              <a:t>The topic that represents the area of Machine </a:t>
            </a:r>
            <a:r>
              <a:rPr lang="en-US" dirty="0" smtClean="0">
                <a:cs typeface="Gill Sans Light"/>
              </a:rPr>
              <a:t>Learning</a:t>
            </a:r>
            <a:endParaRPr lang="en-US" dirty="0">
              <a:cs typeface="Gill Sans Light"/>
            </a:endParaRP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/>
        </p:nvGraphicFramePr>
        <p:xfrm>
          <a:off x="1930400" y="2362200"/>
          <a:ext cx="2743200" cy="356616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743200"/>
              </a:tblGrid>
              <a:tr h="385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learning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5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reinforcement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5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support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5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machine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5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vector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5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selection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5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feature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5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random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8507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: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486" name="Content Placeholder 2"/>
          <p:cNvSpPr txBox="1">
            <a:spLocks/>
          </p:cNvSpPr>
          <p:nvPr/>
        </p:nvSpPr>
        <p:spPr bwMode="auto">
          <a:xfrm>
            <a:off x="5080001" y="3956050"/>
            <a:ext cx="135255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1363" indent="-28416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1413" indent="-227013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598613" indent="-227013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5813" indent="-227013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3013" indent="-2270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0213" indent="-2270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7413" indent="-2270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4613" indent="-2270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rgbClr val="637052"/>
              </a:buClr>
              <a:buSzPct val="70000"/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ea typeface="Gill Sans Light"/>
                <a:cs typeface="Gill Sans Light"/>
              </a:rPr>
              <a:t>versus</a:t>
            </a: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/>
        </p:nvGraphicFramePr>
        <p:xfrm>
          <a:off x="6705601" y="2240280"/>
          <a:ext cx="3301975" cy="316992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33019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learning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support vector machines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reinforcement learning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feature selection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conditional random fields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classification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decision</a:t>
                      </a:r>
                      <a:r>
                        <a:rPr lang="en-US" sz="2000" b="0" i="0" baseline="0" dirty="0" smtClean="0">
                          <a:latin typeface="Gill Sans Light"/>
                          <a:cs typeface="Gill Sans Light"/>
                        </a:rPr>
                        <a:t> trees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:</a:t>
                      </a:r>
                      <a:endParaRPr lang="en-US" sz="20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99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5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38" y="212623"/>
            <a:ext cx="11841015" cy="7389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 smtClean="0"/>
              <a:t>AFET (</a:t>
            </a:r>
            <a:r>
              <a:rPr lang="en-US" altLang="zh-CN" sz="4000" dirty="0"/>
              <a:t>EMNLP16) and “Type</a:t>
            </a:r>
            <a:r>
              <a:rPr lang="zh-CN" altLang="en-US" sz="4000" dirty="0"/>
              <a:t> </a:t>
            </a:r>
            <a:r>
              <a:rPr lang="en-US" altLang="zh-CN" sz="4000" dirty="0"/>
              <a:t>Correlation”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Challenge</a:t>
            </a:r>
            <a:endParaRPr lang="en-US" altLang="en-US" sz="4000" b="1" kern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1869" y="1167587"/>
            <a:ext cx="11019352" cy="135476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Distant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supervision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Existing</a:t>
            </a:r>
            <a:r>
              <a:rPr lang="zh-CN" altLang="en-US" sz="2400" dirty="0"/>
              <a:t> </a:t>
            </a:r>
            <a:r>
              <a:rPr lang="en-US" altLang="zh-CN" sz="2400" dirty="0"/>
              <a:t>studies</a:t>
            </a:r>
            <a:r>
              <a:rPr lang="zh-CN" altLang="en-US" sz="2400" dirty="0"/>
              <a:t> </a:t>
            </a:r>
            <a:r>
              <a:rPr lang="en-US" altLang="zh-CN" sz="2400" dirty="0"/>
              <a:t>ignore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type correlations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In reality, 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independent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ym typeface="Wingdings"/>
              </a:rPr>
              <a:t> </a:t>
            </a:r>
            <a:r>
              <a:rPr lang="en-US" altLang="zh-CN" sz="2400" b="1" dirty="0" smtClean="0"/>
              <a:t>correlated</a:t>
            </a:r>
          </a:p>
          <a:p>
            <a:r>
              <a:rPr lang="en-US" altLang="zh-CN" sz="2400" dirty="0"/>
              <a:t>AFET: </a:t>
            </a:r>
            <a:r>
              <a:rPr lang="en-US" sz="2400" dirty="0">
                <a:solidFill>
                  <a:prstClr val="black"/>
                </a:solidFill>
              </a:rPr>
              <a:t>Automatic Fine-Grained Entity Typing by Hierarchical Partial-Label</a:t>
            </a:r>
            <a:r>
              <a:rPr lang="zh-CN" altLang="en-US" sz="2400" dirty="0"/>
              <a:t> </a:t>
            </a:r>
            <a:r>
              <a:rPr lang="en-US" altLang="zh-CN" sz="2400" dirty="0"/>
              <a:t>(EMNLP’16)</a:t>
            </a:r>
            <a:endParaRPr lang="en-US" altLang="zh-CN" sz="2400" b="1" dirty="0" smtClean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462172" y="2627230"/>
            <a:ext cx="831125" cy="461665"/>
          </a:xfrm>
          <a:prstGeom prst="rect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actor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60616" y="3621759"/>
            <a:ext cx="940449" cy="461665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singer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2371" y="4165505"/>
            <a:ext cx="1385316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politician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16" y="2435762"/>
            <a:ext cx="2907304" cy="2625447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9" idx="0"/>
          </p:cNvCxnSpPr>
          <p:nvPr/>
        </p:nvCxnSpPr>
        <p:spPr>
          <a:xfrm flipV="1">
            <a:off x="6731396" y="3098739"/>
            <a:ext cx="946894" cy="532864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arrow" w="lg" len="med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2"/>
            <a:endCxn id="10" idx="0"/>
          </p:cNvCxnSpPr>
          <p:nvPr/>
        </p:nvCxnSpPr>
        <p:spPr>
          <a:xfrm>
            <a:off x="7877735" y="3088895"/>
            <a:ext cx="802723" cy="1017828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arrow" w="lg" len="med"/>
            <a:tailEnd type="arrow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08293" y="3017763"/>
            <a:ext cx="1523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45398" y="3362022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72527" y="2682208"/>
            <a:ext cx="1993443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deal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u="sng" dirty="0"/>
              <a:t>infrequent</a:t>
            </a:r>
            <a:r>
              <a:rPr lang="zh-CN" altLang="en-US" sz="2000" dirty="0"/>
              <a:t> </a:t>
            </a:r>
            <a:r>
              <a:rPr lang="en-US" altLang="zh-CN" sz="2000" dirty="0"/>
              <a:t>(fine-grained)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types?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3096" y="2734352"/>
            <a:ext cx="1389432" cy="2069324"/>
            <a:chOff x="587466" y="2654750"/>
            <a:chExt cx="1058393" cy="173866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42" y="2654750"/>
              <a:ext cx="907299" cy="10415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66" y="3740188"/>
              <a:ext cx="1058393" cy="653227"/>
            </a:xfrm>
            <a:prstGeom prst="rect">
              <a:avLst/>
            </a:prstGeom>
          </p:spPr>
        </p:pic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904319" y="5205076"/>
            <a:ext cx="7886700" cy="59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18" name="Striped Right Arrow 17"/>
          <p:cNvSpPr/>
          <p:nvPr/>
        </p:nvSpPr>
        <p:spPr>
          <a:xfrm>
            <a:off x="5441657" y="3514987"/>
            <a:ext cx="667666" cy="533408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61869" y="5089246"/>
            <a:ext cx="11012557" cy="147583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100" dirty="0" smtClean="0"/>
              <a:t>Jointly</a:t>
            </a:r>
            <a:r>
              <a:rPr lang="zh-CN" altLang="en-US" sz="2100" dirty="0" smtClean="0"/>
              <a:t> </a:t>
            </a:r>
            <a:r>
              <a:rPr lang="en-US" altLang="zh-CN" sz="2100" dirty="0"/>
              <a:t>embed</a:t>
            </a:r>
            <a:r>
              <a:rPr lang="zh-CN" altLang="en-US" sz="2100" dirty="0"/>
              <a:t> </a:t>
            </a:r>
            <a:r>
              <a:rPr lang="en-US" altLang="zh-CN" sz="2100" u="sng" dirty="0"/>
              <a:t>entity</a:t>
            </a:r>
            <a:r>
              <a:rPr lang="zh-CN" altLang="en-US" sz="2100" u="sng" dirty="0"/>
              <a:t> </a:t>
            </a:r>
            <a:r>
              <a:rPr lang="en-US" altLang="zh-CN" sz="2100" u="sng" dirty="0"/>
              <a:t>mentions</a:t>
            </a:r>
            <a:r>
              <a:rPr lang="zh-CN" altLang="en-US" sz="2100" dirty="0"/>
              <a:t> </a:t>
            </a:r>
            <a:r>
              <a:rPr lang="en-US" altLang="zh-CN" sz="2100" dirty="0"/>
              <a:t>and</a:t>
            </a:r>
            <a:r>
              <a:rPr lang="zh-CN" altLang="en-US" sz="2100" dirty="0"/>
              <a:t> </a:t>
            </a:r>
            <a:r>
              <a:rPr lang="en-US" altLang="zh-CN" sz="2100" u="sng" dirty="0"/>
              <a:t>type</a:t>
            </a:r>
            <a:r>
              <a:rPr lang="zh-CN" altLang="en-US" sz="2100" u="sng" dirty="0"/>
              <a:t> </a:t>
            </a:r>
            <a:r>
              <a:rPr lang="en-US" altLang="zh-CN" sz="2100" u="sng" dirty="0"/>
              <a:t>labels</a:t>
            </a:r>
            <a:r>
              <a:rPr lang="zh-CN" altLang="en-US" sz="2100" dirty="0"/>
              <a:t> </a:t>
            </a:r>
            <a:r>
              <a:rPr lang="en-US" altLang="zh-CN" sz="2100" dirty="0"/>
              <a:t>into</a:t>
            </a:r>
            <a:r>
              <a:rPr lang="zh-CN" altLang="en-US" sz="2100" dirty="0"/>
              <a:t> </a:t>
            </a:r>
            <a:r>
              <a:rPr lang="en-US" altLang="zh-CN" sz="2100" dirty="0"/>
              <a:t>a</a:t>
            </a:r>
            <a:r>
              <a:rPr lang="zh-CN" altLang="en-US" sz="2100" dirty="0"/>
              <a:t> </a:t>
            </a:r>
            <a:r>
              <a:rPr lang="en-US" altLang="zh-CN" sz="2100" dirty="0"/>
              <a:t>low-dimensional</a:t>
            </a:r>
            <a:r>
              <a:rPr lang="zh-CN" altLang="en-US" sz="2100" dirty="0"/>
              <a:t> </a:t>
            </a:r>
            <a:r>
              <a:rPr lang="en-US" altLang="zh-CN" sz="2100" dirty="0"/>
              <a:t>vector</a:t>
            </a:r>
            <a:r>
              <a:rPr lang="zh-CN" altLang="en-US" sz="2100" dirty="0"/>
              <a:t> </a:t>
            </a:r>
            <a:r>
              <a:rPr lang="en-US" altLang="zh-CN" sz="2100" dirty="0"/>
              <a:t>space</a:t>
            </a:r>
            <a:r>
              <a:rPr lang="zh-CN" altLang="en-US" sz="2100" dirty="0"/>
              <a:t> </a:t>
            </a:r>
            <a:r>
              <a:rPr lang="en-US" altLang="zh-CN" sz="2100" dirty="0"/>
              <a:t>(to</a:t>
            </a:r>
            <a:r>
              <a:rPr lang="zh-CN" altLang="en-US" sz="2100" dirty="0"/>
              <a:t> </a:t>
            </a:r>
            <a:r>
              <a:rPr lang="en-US" altLang="zh-CN" sz="2100" dirty="0"/>
              <a:t>capture</a:t>
            </a:r>
            <a:r>
              <a:rPr lang="zh-CN" altLang="en-US" sz="2100" dirty="0"/>
              <a:t> </a:t>
            </a:r>
            <a:r>
              <a:rPr lang="en-US" altLang="zh-CN" sz="2100" dirty="0"/>
              <a:t>type</a:t>
            </a:r>
            <a:r>
              <a:rPr lang="zh-CN" altLang="en-US" sz="2100" dirty="0"/>
              <a:t> </a:t>
            </a:r>
            <a:r>
              <a:rPr lang="en-US" altLang="zh-CN" sz="2100" dirty="0"/>
              <a:t>semantics)</a:t>
            </a:r>
            <a:endParaRPr lang="zh-CN" altLang="en-US" sz="2100" dirty="0"/>
          </a:p>
          <a:p>
            <a:pPr lvl="1"/>
            <a:r>
              <a:rPr lang="en-US" altLang="zh-CN" sz="2100" dirty="0"/>
              <a:t>Design</a:t>
            </a:r>
            <a:r>
              <a:rPr lang="zh-CN" altLang="en-US" sz="2100" dirty="0"/>
              <a:t> </a:t>
            </a:r>
            <a:r>
              <a:rPr lang="en-US" altLang="zh-CN" sz="2100" dirty="0"/>
              <a:t>a</a:t>
            </a:r>
            <a:r>
              <a:rPr lang="zh-CN" altLang="en-US" sz="2100" dirty="0"/>
              <a:t> </a:t>
            </a:r>
            <a:r>
              <a:rPr lang="en-US" altLang="zh-CN" sz="2100" u="sng" dirty="0"/>
              <a:t>noise-robust</a:t>
            </a:r>
            <a:r>
              <a:rPr lang="zh-CN" altLang="en-US" sz="2100" u="sng" dirty="0"/>
              <a:t> </a:t>
            </a:r>
            <a:r>
              <a:rPr lang="en-US" altLang="zh-CN" sz="2100" u="sng" dirty="0"/>
              <a:t>loss</a:t>
            </a:r>
            <a:r>
              <a:rPr lang="zh-CN" altLang="en-US" sz="2100" u="sng" dirty="0"/>
              <a:t> </a:t>
            </a:r>
            <a:r>
              <a:rPr lang="en-US" altLang="zh-CN" sz="2100" u="sng" dirty="0"/>
              <a:t>function</a:t>
            </a:r>
            <a:r>
              <a:rPr lang="zh-CN" altLang="en-US" sz="2100" dirty="0"/>
              <a:t> </a:t>
            </a:r>
            <a:r>
              <a:rPr lang="en-US" altLang="zh-CN" sz="2100" dirty="0"/>
              <a:t>to</a:t>
            </a:r>
            <a:r>
              <a:rPr lang="zh-CN" altLang="en-US" sz="2100" dirty="0"/>
              <a:t> </a:t>
            </a:r>
            <a:r>
              <a:rPr lang="en-US" altLang="zh-CN" sz="2100" dirty="0"/>
              <a:t>model</a:t>
            </a:r>
            <a:r>
              <a:rPr lang="zh-CN" altLang="en-US" sz="2100" dirty="0"/>
              <a:t> </a:t>
            </a:r>
            <a:r>
              <a:rPr lang="en-US" altLang="zh-CN" sz="2100" dirty="0"/>
              <a:t>“false</a:t>
            </a:r>
            <a:r>
              <a:rPr lang="zh-CN" altLang="en-US" sz="2100" dirty="0"/>
              <a:t> </a:t>
            </a:r>
            <a:r>
              <a:rPr lang="en-US" altLang="zh-CN" sz="2100" dirty="0"/>
              <a:t>positive”</a:t>
            </a:r>
            <a:r>
              <a:rPr lang="zh-CN" altLang="en-US" sz="2100" dirty="0"/>
              <a:t> </a:t>
            </a:r>
            <a:r>
              <a:rPr lang="en-US" altLang="zh-CN" sz="2100" dirty="0"/>
              <a:t>type</a:t>
            </a:r>
            <a:r>
              <a:rPr lang="zh-CN" altLang="en-US" sz="2100" dirty="0"/>
              <a:t> </a:t>
            </a:r>
            <a:r>
              <a:rPr lang="en-US" altLang="zh-CN" sz="2100" dirty="0"/>
              <a:t>labels</a:t>
            </a:r>
            <a:r>
              <a:rPr lang="zh-CN" altLang="en-US" sz="2100" dirty="0"/>
              <a:t> </a:t>
            </a:r>
            <a:r>
              <a:rPr lang="en-US" altLang="zh-CN" sz="2100" dirty="0"/>
              <a:t>in</a:t>
            </a:r>
            <a:r>
              <a:rPr lang="zh-CN" altLang="en-US" sz="2100" dirty="0"/>
              <a:t> </a:t>
            </a:r>
            <a:r>
              <a:rPr lang="en-US" altLang="zh-CN" sz="2100" dirty="0"/>
              <a:t>noisy</a:t>
            </a:r>
            <a:r>
              <a:rPr lang="zh-CN" altLang="en-US" sz="2100" dirty="0"/>
              <a:t> </a:t>
            </a:r>
            <a:r>
              <a:rPr lang="en-US" altLang="zh-CN" sz="2100" dirty="0"/>
              <a:t>training</a:t>
            </a:r>
            <a:r>
              <a:rPr lang="zh-CN" altLang="en-US" sz="2100" dirty="0"/>
              <a:t> </a:t>
            </a:r>
            <a:r>
              <a:rPr lang="en-US" altLang="zh-CN" sz="2100" dirty="0"/>
              <a:t>data</a:t>
            </a:r>
            <a:endParaRPr lang="zh-CN" altLang="en-US" sz="2100" dirty="0"/>
          </a:p>
          <a:p>
            <a:pPr lvl="1"/>
            <a:r>
              <a:rPr lang="en-US" altLang="zh-CN" sz="2100" dirty="0"/>
              <a:t>Enforce</a:t>
            </a:r>
            <a:r>
              <a:rPr lang="zh-CN" altLang="en-US" sz="2100" dirty="0"/>
              <a:t> </a:t>
            </a:r>
            <a:r>
              <a:rPr lang="en-US" altLang="zh-CN" sz="2100" u="sng" dirty="0"/>
              <a:t>adaptive</a:t>
            </a:r>
            <a:r>
              <a:rPr lang="zh-CN" altLang="en-US" sz="2100" u="sng" dirty="0"/>
              <a:t> </a:t>
            </a:r>
            <a:r>
              <a:rPr lang="en-US" altLang="zh-CN" sz="2100" u="sng" dirty="0"/>
              <a:t>margin</a:t>
            </a:r>
            <a:r>
              <a:rPr lang="zh-CN" altLang="en-US" sz="2100" dirty="0"/>
              <a:t> </a:t>
            </a:r>
            <a:r>
              <a:rPr lang="en-US" altLang="zh-CN" sz="2100" dirty="0"/>
              <a:t>on</a:t>
            </a:r>
            <a:r>
              <a:rPr lang="zh-CN" altLang="en-US" sz="2100" dirty="0"/>
              <a:t> </a:t>
            </a:r>
            <a:r>
              <a:rPr lang="en-US" altLang="zh-CN" sz="2100" dirty="0"/>
              <a:t>entity</a:t>
            </a:r>
            <a:r>
              <a:rPr lang="zh-CN" altLang="en-US" sz="2100" dirty="0"/>
              <a:t> </a:t>
            </a:r>
            <a:r>
              <a:rPr lang="en-US" altLang="zh-CN" sz="2100" dirty="0"/>
              <a:t>mentions,</a:t>
            </a:r>
            <a:r>
              <a:rPr lang="zh-CN" altLang="en-US" sz="2100" dirty="0"/>
              <a:t> </a:t>
            </a:r>
            <a:r>
              <a:rPr lang="en-US" altLang="zh-CN" sz="2100" dirty="0"/>
              <a:t>to</a:t>
            </a:r>
            <a:r>
              <a:rPr lang="zh-CN" altLang="en-US" sz="2100" dirty="0"/>
              <a:t> </a:t>
            </a:r>
            <a:r>
              <a:rPr lang="en-US" altLang="zh-CN" sz="2100" dirty="0"/>
              <a:t>encode</a:t>
            </a:r>
            <a:r>
              <a:rPr lang="zh-CN" altLang="en-US" sz="2100" dirty="0"/>
              <a:t> </a:t>
            </a:r>
            <a:r>
              <a:rPr lang="en-US" altLang="zh-CN" sz="2100" dirty="0"/>
              <a:t>type</a:t>
            </a:r>
            <a:r>
              <a:rPr lang="zh-CN" altLang="en-US" sz="2100" dirty="0"/>
              <a:t> </a:t>
            </a:r>
            <a:r>
              <a:rPr lang="en-US" altLang="zh-CN" sz="2100" dirty="0" smtClean="0"/>
              <a:t>correlation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27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 smtClean="0"/>
              <a:t>AFET</a:t>
            </a:r>
            <a:r>
              <a:rPr lang="zh-CN" altLang="en-US" sz="4000" dirty="0" smtClean="0"/>
              <a:t> </a:t>
            </a:r>
            <a:r>
              <a:rPr lang="en-US" altLang="zh-CN" sz="3600" dirty="0"/>
              <a:t>(</a:t>
            </a:r>
            <a:r>
              <a:rPr lang="en-US" altLang="zh-CN" sz="3200" dirty="0"/>
              <a:t>EMNLP’16</a:t>
            </a:r>
            <a:r>
              <a:rPr lang="en-US" altLang="zh-CN" sz="3600" dirty="0"/>
              <a:t>)</a:t>
            </a:r>
            <a:r>
              <a:rPr lang="en-US" altLang="zh-CN" sz="4000" dirty="0"/>
              <a:t>:</a:t>
            </a:r>
            <a:r>
              <a:rPr lang="zh-CN" altLang="en-US" sz="4000" dirty="0"/>
              <a:t> </a:t>
            </a:r>
            <a:r>
              <a:rPr lang="en-US" altLang="zh-CN" sz="4000" dirty="0"/>
              <a:t>Framework</a:t>
            </a:r>
            <a:r>
              <a:rPr lang="zh-CN" altLang="en-US" sz="4000" dirty="0"/>
              <a:t> </a:t>
            </a:r>
            <a:r>
              <a:rPr lang="en-US" altLang="zh-CN" sz="4000" dirty="0"/>
              <a:t>Overview</a:t>
            </a:r>
            <a:endParaRPr lang="en-US" altLang="en-US" sz="4000" b="1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8885127" y="2853482"/>
            <a:ext cx="1731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000" b="1" dirty="0">
                <a:solidFill>
                  <a:srgbClr val="ED7D31">
                    <a:lumMod val="75000"/>
                  </a:srgbClr>
                </a:solidFill>
              </a:rPr>
              <a:t>Noisy</a:t>
            </a:r>
            <a:r>
              <a:rPr lang="zh-CN" altLang="en-US" sz="2000" b="1" dirty="0">
                <a:solidFill>
                  <a:srgbClr val="ED7D31">
                    <a:lumMod val="75000"/>
                  </a:srgbClr>
                </a:solidFill>
              </a:rPr>
              <a:t> </a:t>
            </a:r>
            <a:r>
              <a:rPr lang="en-US" altLang="zh-CN" sz="2000" b="1" dirty="0">
                <a:solidFill>
                  <a:srgbClr val="ED7D31">
                    <a:lumMod val="75000"/>
                  </a:srgbClr>
                </a:solidFill>
              </a:rPr>
              <a:t>mention</a:t>
            </a:r>
            <a:endParaRPr lang="en-US" sz="2000" b="1" dirty="0">
              <a:solidFill>
                <a:srgbClr val="ED7D31">
                  <a:lumMod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5126" y="3860813"/>
            <a:ext cx="1735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000" b="1" dirty="0">
                <a:solidFill>
                  <a:srgbClr val="FFC000"/>
                </a:solidFill>
              </a:rPr>
              <a:t>Clean</a:t>
            </a:r>
            <a:r>
              <a:rPr lang="zh-CN" altLang="en-US" sz="2000" b="1" dirty="0">
                <a:solidFill>
                  <a:srgbClr val="FFC000"/>
                </a:solidFill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</a:rPr>
              <a:t>mention</a:t>
            </a:r>
            <a:endParaRPr lang="en-US" sz="2000" b="1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6479" y="5168644"/>
            <a:ext cx="220133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6611" y="5040957"/>
            <a:ext cx="1435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000" b="1" dirty="0">
                <a:solidFill>
                  <a:srgbClr val="0070C0"/>
                </a:solidFill>
              </a:rPr>
              <a:t>text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</a:rPr>
              <a:t>feature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626479" y="5651278"/>
            <a:ext cx="220133" cy="21305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3543" y="5533357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000" b="1" dirty="0">
                <a:solidFill>
                  <a:srgbClr val="C00000"/>
                </a:solidFill>
              </a:rPr>
              <a:t>type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label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aphicFrame>
        <p:nvGraphicFramePr>
          <p:cNvPr id="11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243209"/>
              </p:ext>
            </p:extLst>
          </p:nvPr>
        </p:nvGraphicFramePr>
        <p:xfrm>
          <a:off x="4926793" y="1131697"/>
          <a:ext cx="5356461" cy="883920"/>
        </p:xfrm>
        <a:graphic>
          <a:graphicData uri="http://schemas.openxmlformats.org/drawingml/2006/table">
            <a:tbl>
              <a:tblPr firstRow="1" bandRow="1"/>
              <a:tblGrid>
                <a:gridCol w="389279"/>
                <a:gridCol w="4967182"/>
              </a:tblGrid>
              <a:tr h="239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Sentence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</a:tr>
              <a:tr h="4555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/>
                        <a:t>S1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1" u="none" kern="12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Donald</a:t>
                      </a:r>
                      <a:r>
                        <a:rPr lang="zh-CN" altLang="en-US" sz="1600" b="0" i="1" u="none" kern="12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0" i="1" u="none" kern="1200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Trump</a:t>
                      </a:r>
                      <a:r>
                        <a:rPr lang="zh-CN" altLang="en-US" sz="1600" b="1" i="0" kern="1200" baseline="0" dirty="0" smtClean="0"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spent 14 television seasons presiding over a business-themed game show, NBC’s The Apprentice</a:t>
                      </a:r>
                      <a:endParaRPr lang="en-US" sz="1600" i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039" y="4774506"/>
            <a:ext cx="2907493" cy="1970634"/>
          </a:xfrm>
          <a:prstGeom prst="rect">
            <a:avLst/>
          </a:prstGeom>
        </p:spPr>
      </p:pic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08080"/>
              </p:ext>
            </p:extLst>
          </p:nvPr>
        </p:nvGraphicFramePr>
        <p:xfrm>
          <a:off x="1766334" y="1238524"/>
          <a:ext cx="3225214" cy="4980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83293"/>
              </p:ext>
            </p:extLst>
          </p:nvPr>
        </p:nvGraphicFramePr>
        <p:xfrm>
          <a:off x="5103301" y="2855798"/>
          <a:ext cx="376024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0243"/>
              </a:tblGrid>
              <a:tr h="201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+mj-lt"/>
                        </a:rPr>
                        <a:t>S1:</a:t>
                      </a:r>
                      <a:r>
                        <a:rPr lang="zh-CN" altLang="en-US" sz="1600" b="1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i="1" dirty="0" smtClean="0">
                          <a:latin typeface="+mj-lt"/>
                        </a:rPr>
                        <a:t>Donald</a:t>
                      </a:r>
                      <a:r>
                        <a:rPr lang="zh-CN" altLang="en-US" sz="1600" b="1" i="1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i="1" dirty="0" smtClean="0">
                          <a:latin typeface="+mj-lt"/>
                        </a:rPr>
                        <a:t>Trump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483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Entity</a:t>
                      </a:r>
                      <a:r>
                        <a:rPr lang="zh-CN" altLang="en-US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Types</a:t>
                      </a:r>
                      <a:r>
                        <a:rPr lang="en-US" altLang="zh-CN" sz="1600" dirty="0" smtClean="0">
                          <a:latin typeface="+mj-lt"/>
                        </a:rPr>
                        <a:t>: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0" u="none" dirty="0" smtClean="0">
                          <a:latin typeface="+mj-lt"/>
                        </a:rPr>
                        <a:t>person</a:t>
                      </a:r>
                      <a:r>
                        <a:rPr lang="en-US" altLang="zh-CN" sz="1600" b="0" dirty="0" smtClean="0">
                          <a:latin typeface="+mj-lt"/>
                        </a:rPr>
                        <a:t>,</a:t>
                      </a:r>
                      <a:r>
                        <a:rPr lang="zh-CN" altLang="en-US" sz="1600" b="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0" u="none" dirty="0" smtClean="0">
                          <a:latin typeface="+mj-lt"/>
                        </a:rPr>
                        <a:t>artist,</a:t>
                      </a:r>
                      <a:r>
                        <a:rPr lang="zh-CN" altLang="en-US" sz="1600" b="0" u="none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0" u="none" baseline="0" dirty="0" smtClean="0">
                          <a:latin typeface="+mj-lt"/>
                        </a:rPr>
                        <a:t>actor</a:t>
                      </a:r>
                      <a:r>
                        <a:rPr lang="en-US" altLang="zh-CN" sz="1600" b="0" dirty="0" smtClean="0">
                          <a:latin typeface="+mj-lt"/>
                        </a:rPr>
                        <a:t>,</a:t>
                      </a:r>
                      <a:r>
                        <a:rPr lang="zh-CN" altLang="en-US" sz="1600" b="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0" strike="noStrike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author,</a:t>
                      </a:r>
                      <a:r>
                        <a:rPr lang="zh-CN" altLang="en-US" sz="1600" strike="noStrike" kern="1200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strike="noStrike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</a:rPr>
                        <a:t>businessman,</a:t>
                      </a:r>
                      <a:r>
                        <a:rPr lang="zh-CN" altLang="en-US" sz="1600" strike="noStrike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en-US" altLang="zh-CN" sz="1600" strike="noStrike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j-lt"/>
                        </a:rPr>
                        <a:t>politician</a:t>
                      </a:r>
                      <a:endParaRPr lang="en-US" sz="1600" strike="noStrike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7425906" y="2515222"/>
            <a:ext cx="346081" cy="387299"/>
            <a:chOff x="1439566" y="746606"/>
            <a:chExt cx="346081" cy="430775"/>
          </a:xfrm>
        </p:grpSpPr>
        <p:sp>
          <p:nvSpPr>
            <p:cNvPr id="16" name="Right Arrow 15"/>
            <p:cNvSpPr/>
            <p:nvPr/>
          </p:nvSpPr>
          <p:spPr>
            <a:xfrm rot="5400000">
              <a:off x="1397219" y="788953"/>
              <a:ext cx="430775" cy="34608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/>
            <p:nvPr/>
          </p:nvSpPr>
          <p:spPr>
            <a:xfrm>
              <a:off x="1508782" y="746606"/>
              <a:ext cx="207649" cy="3269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558118" y="2024363"/>
            <a:ext cx="428961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prstClr val="black"/>
                </a:solidFill>
                <a:ea typeface="Calibri" charset="0"/>
                <a:cs typeface="Calibri" charset="0"/>
              </a:rPr>
              <a:t>Text</a:t>
            </a:r>
            <a:r>
              <a:rPr lang="zh-CN" altLang="en-US" sz="1600" b="1" dirty="0">
                <a:solidFill>
                  <a:prstClr val="black"/>
                </a:solidFill>
                <a:ea typeface="Calibri" charset="0"/>
                <a:cs typeface="Calibri" charset="0"/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  <a:ea typeface="Calibri" charset="0"/>
                <a:cs typeface="Calibri" charset="0"/>
              </a:rPr>
              <a:t>features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: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 err="1">
                <a:solidFill>
                  <a:prstClr val="black"/>
                </a:solidFill>
                <a:latin typeface="Calibri Light" panose="020F0302020204030204"/>
              </a:rPr>
              <a:t>HEAD_Donald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,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CXT_A: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television,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CXT_A: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season,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POS: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NN,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 err="1">
                <a:solidFill>
                  <a:prstClr val="black"/>
                </a:solidFill>
                <a:latin typeface="Calibri Light" panose="020F0302020204030204"/>
              </a:rPr>
              <a:t>TKN_trump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,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SHAPE:</a:t>
            </a:r>
            <a:r>
              <a:rPr lang="zh-CN" altLang="en-US" sz="1600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Calibri Light" panose="020F0302020204030204"/>
              </a:rPr>
              <a:t>AA</a:t>
            </a:r>
            <a:endParaRPr lang="en-US" sz="16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8228"/>
              </p:ext>
            </p:extLst>
          </p:nvPr>
        </p:nvGraphicFramePr>
        <p:xfrm>
          <a:off x="5103301" y="3898047"/>
          <a:ext cx="3760243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0243"/>
              </a:tblGrid>
              <a:tr h="1432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+mj-lt"/>
                        </a:rPr>
                        <a:t>S4:</a:t>
                      </a:r>
                      <a:r>
                        <a:rPr lang="zh-CN" altLang="en-US" sz="1600" b="1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i="1" dirty="0" smtClean="0">
                          <a:latin typeface="+mj-lt"/>
                        </a:rPr>
                        <a:t>Ted</a:t>
                      </a:r>
                      <a:r>
                        <a:rPr lang="zh-CN" altLang="en-US" sz="1600" b="1" i="1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i="1" dirty="0" smtClean="0">
                          <a:latin typeface="+mj-lt"/>
                        </a:rPr>
                        <a:t>Cruz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474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Entity</a:t>
                      </a:r>
                      <a:r>
                        <a:rPr lang="zh-CN" altLang="en-US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Types</a:t>
                      </a:r>
                      <a:r>
                        <a:rPr lang="en-US" altLang="zh-CN" sz="1600" dirty="0" smtClean="0">
                          <a:latin typeface="+mj-lt"/>
                        </a:rPr>
                        <a:t>: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0" u="none" dirty="0" smtClean="0">
                          <a:latin typeface="+mj-lt"/>
                        </a:rPr>
                        <a:t>person</a:t>
                      </a:r>
                      <a:r>
                        <a:rPr lang="en-US" altLang="zh-CN" sz="1600" b="0" dirty="0" smtClean="0">
                          <a:latin typeface="+mj-lt"/>
                        </a:rPr>
                        <a:t>,</a:t>
                      </a:r>
                      <a:r>
                        <a:rPr lang="zh-CN" altLang="en-US" sz="1600" b="0" dirty="0" smtClean="0">
                          <a:latin typeface="+mj-lt"/>
                        </a:rPr>
                        <a:t> </a:t>
                      </a:r>
                      <a:r>
                        <a:rPr lang="en-US" altLang="zh-CN" sz="1600" strike="noStrike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politician</a:t>
                      </a:r>
                      <a:endParaRPr lang="en-US" sz="16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7497626" y="4540507"/>
            <a:ext cx="346081" cy="387299"/>
            <a:chOff x="1439566" y="746606"/>
            <a:chExt cx="346081" cy="430775"/>
          </a:xfrm>
        </p:grpSpPr>
        <p:sp>
          <p:nvSpPr>
            <p:cNvPr id="21" name="Right Arrow 20"/>
            <p:cNvSpPr/>
            <p:nvPr/>
          </p:nvSpPr>
          <p:spPr>
            <a:xfrm rot="5400000">
              <a:off x="1397219" y="788953"/>
              <a:ext cx="430775" cy="34608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ight Arrow 4"/>
            <p:cNvSpPr/>
            <p:nvPr/>
          </p:nvSpPr>
          <p:spPr>
            <a:xfrm>
              <a:off x="1508782" y="746606"/>
              <a:ext cx="207649" cy="3269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>
                <a:solidFill>
                  <a:prstClr val="white"/>
                </a:solidFill>
              </a:endParaRPr>
            </a:p>
          </p:txBody>
        </p:sp>
      </p:grpSp>
      <p:sp>
        <p:nvSpPr>
          <p:cNvPr id="23" name="Right Brace 22"/>
          <p:cNvSpPr/>
          <p:nvPr/>
        </p:nvSpPr>
        <p:spPr>
          <a:xfrm rot="10800000">
            <a:off x="4765140" y="2703267"/>
            <a:ext cx="336885" cy="2017503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6652" y="6037254"/>
            <a:ext cx="5307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2000" dirty="0" smtClean="0">
                <a:solidFill>
                  <a:prstClr val="black"/>
                </a:solidFill>
              </a:rPr>
              <a:t>X. Ren</a:t>
            </a:r>
            <a:r>
              <a:rPr lang="zh-CN" altLang="en-US" sz="2000" dirty="0" smtClean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et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al.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sz="2000" i="1" dirty="0">
                <a:solidFill>
                  <a:prstClr val="black"/>
                </a:solidFill>
              </a:rPr>
              <a:t>AFET: Automatic Fine-Grained Entity Typing by Hierarchical Partial-Label</a:t>
            </a:r>
            <a:r>
              <a:rPr lang="en-US" sz="2000" dirty="0">
                <a:solidFill>
                  <a:prstClr val="black"/>
                </a:solidFill>
              </a:rPr>
              <a:t>.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EMNLP,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2016.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 smtClean="0"/>
              <a:t>Type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Inference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AFET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149284"/>
            <a:ext cx="8457895" cy="552767"/>
          </a:xfrm>
        </p:spPr>
        <p:txBody>
          <a:bodyPr/>
          <a:lstStyle/>
          <a:p>
            <a:r>
              <a:rPr lang="en-US" altLang="zh-CN" sz="2400" dirty="0" smtClean="0"/>
              <a:t>T</a:t>
            </a:r>
            <a:r>
              <a:rPr lang="en-US" sz="2400" dirty="0" smtClean="0"/>
              <a:t>op-down </a:t>
            </a:r>
            <a:r>
              <a:rPr lang="en-US" altLang="zh-CN" sz="2400" dirty="0"/>
              <a:t>nearest</a:t>
            </a:r>
            <a:r>
              <a:rPr lang="zh-CN" altLang="en-US" sz="2400" dirty="0"/>
              <a:t> </a:t>
            </a:r>
            <a:r>
              <a:rPr lang="en-US" altLang="zh-CN" sz="2400" dirty="0"/>
              <a:t>neighbor</a:t>
            </a:r>
            <a:r>
              <a:rPr lang="zh-CN" altLang="en-US" sz="2400" dirty="0"/>
              <a:t> </a:t>
            </a:r>
            <a:r>
              <a:rPr lang="en-US" sz="2400" dirty="0"/>
              <a:t>search in the </a:t>
            </a:r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hierarchy</a:t>
            </a:r>
            <a:endParaRPr lang="zh-CN" alt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6292033" y="1580477"/>
            <a:ext cx="3586939" cy="4912398"/>
            <a:chOff x="8134009" y="1454932"/>
            <a:chExt cx="3586939" cy="49123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978" t="4822"/>
            <a:stretch/>
          </p:blipFill>
          <p:spPr>
            <a:xfrm>
              <a:off x="8156684" y="1466850"/>
              <a:ext cx="3564264" cy="48885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156684" y="1454932"/>
              <a:ext cx="373706" cy="215791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134009" y="3299693"/>
              <a:ext cx="119654" cy="306763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229600" y="1865565"/>
              <a:ext cx="373706" cy="4663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8266422" y="3003695"/>
              <a:ext cx="373706" cy="466300"/>
            </a:xfrm>
            <a:prstGeom prst="rect">
              <a:avLst/>
            </a:prstGeom>
            <a:solidFill>
              <a:schemeClr val="bg1"/>
            </a:solidFill>
          </p:spPr>
        </p:pic>
      </p:grp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121999"/>
              </p:ext>
            </p:extLst>
          </p:nvPr>
        </p:nvGraphicFramePr>
        <p:xfrm>
          <a:off x="1395432" y="2657975"/>
          <a:ext cx="4702193" cy="1341120"/>
        </p:xfrm>
        <a:graphic>
          <a:graphicData uri="http://schemas.openxmlformats.org/drawingml/2006/table">
            <a:tbl>
              <a:tblPr firstRow="1" bandRow="1"/>
              <a:tblGrid>
                <a:gridCol w="592888"/>
                <a:gridCol w="41093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ID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Sentence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 smtClean="0">
                          <a:solidFill>
                            <a:srgbClr val="0070C0"/>
                          </a:solidFill>
                        </a:rPr>
                        <a:t>Governor</a:t>
                      </a:r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b="1" i="1" dirty="0" smtClean="0"/>
                        <a:t>Arnold Schwarzenegger</a:t>
                      </a:r>
                      <a:r>
                        <a:rPr lang="en-US" dirty="0" smtClean="0"/>
                        <a:t> </a:t>
                      </a:r>
                      <a:r>
                        <a:rPr lang="en-US" u="sng" dirty="0" smtClean="0">
                          <a:solidFill>
                            <a:srgbClr val="0070C0"/>
                          </a:solidFill>
                        </a:rPr>
                        <a:t>gives</a:t>
                      </a:r>
                      <a:r>
                        <a:rPr lang="en-US" dirty="0" smtClean="0"/>
                        <a:t> a </a:t>
                      </a:r>
                      <a:r>
                        <a:rPr lang="en-US" u="sng" dirty="0" smtClean="0">
                          <a:solidFill>
                            <a:srgbClr val="0070C0"/>
                          </a:solidFill>
                        </a:rPr>
                        <a:t>speech</a:t>
                      </a:r>
                      <a:r>
                        <a:rPr lang="en-US" dirty="0" smtClean="0"/>
                        <a:t> at Mission Serve's service project on Veterans Day 2010.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15614"/>
              </p:ext>
            </p:extLst>
          </p:nvPr>
        </p:nvGraphicFramePr>
        <p:xfrm>
          <a:off x="1996072" y="4957595"/>
          <a:ext cx="21145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455"/>
              </a:tblGrid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122764" y="4158777"/>
            <a:ext cx="161887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C00000"/>
                </a:solidFill>
              </a:rPr>
              <a:t>Test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</a:rPr>
              <a:t>mention:</a:t>
            </a:r>
            <a:endParaRPr lang="zh-CN" altLang="en-US" sz="1600" b="1" dirty="0">
              <a:solidFill>
                <a:srgbClr val="C00000"/>
              </a:solidFill>
            </a:endParaRPr>
          </a:p>
          <a:p>
            <a:pPr algn="ctr" defTabSz="914400"/>
            <a:r>
              <a:rPr lang="en-US" altLang="zh-CN" sz="1600" b="1" i="1" dirty="0">
                <a:solidFill>
                  <a:prstClr val="black"/>
                </a:solidFill>
              </a:rPr>
              <a:t>S1_</a:t>
            </a:r>
            <a:r>
              <a:rPr lang="en-US" sz="1600" b="1" i="1" dirty="0">
                <a:solidFill>
                  <a:prstClr val="black"/>
                </a:solidFill>
              </a:rPr>
              <a:t>Arnold Schwarzenegger</a:t>
            </a:r>
            <a:r>
              <a:rPr lang="en-US" sz="16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9947" y="5076128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</a:rPr>
              <a:t>=</a:t>
            </a:r>
            <a:endParaRPr lang="en-US" sz="3200" b="1" dirty="0">
              <a:solidFill>
                <a:prstClr val="black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18122"/>
              </p:ext>
            </p:extLst>
          </p:nvPr>
        </p:nvGraphicFramePr>
        <p:xfrm>
          <a:off x="3177369" y="4957595"/>
          <a:ext cx="21145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455"/>
              </a:tblGrid>
              <a:tr h="229778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37309"/>
              </p:ext>
            </p:extLst>
          </p:nvPr>
        </p:nvGraphicFramePr>
        <p:xfrm>
          <a:off x="4065560" y="4957595"/>
          <a:ext cx="21145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455"/>
              </a:tblGrid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528400"/>
              </p:ext>
            </p:extLst>
          </p:nvPr>
        </p:nvGraphicFramePr>
        <p:xfrm>
          <a:off x="5687125" y="4957595"/>
          <a:ext cx="21145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455"/>
              </a:tblGrid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977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825177" y="513235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is-IS" altLang="zh-CN" sz="1800" b="1" dirty="0">
                <a:solidFill>
                  <a:prstClr val="black"/>
                </a:solidFill>
              </a:rPr>
              <a:t>…</a:t>
            </a:r>
            <a:endParaRPr lang="en-US" sz="1800" b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22882" y="509306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b="1" dirty="0">
                <a:solidFill>
                  <a:prstClr val="black"/>
                </a:solidFill>
              </a:rPr>
              <a:t>+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86478" y="509306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b="1">
                <a:solidFill>
                  <a:prstClr val="black"/>
                </a:solidFill>
              </a:rPr>
              <a:t>+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4330" y="509306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3200" b="1">
                <a:solidFill>
                  <a:prstClr val="black"/>
                </a:solidFill>
              </a:rPr>
              <a:t>+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41640" y="4615927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b="1">
                <a:solidFill>
                  <a:srgbClr val="0070C0"/>
                </a:solidFill>
              </a:rPr>
              <a:t>Governor</a:t>
            </a:r>
            <a:endParaRPr lang="en-US" sz="1800" b="1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0526" y="4615927"/>
            <a:ext cx="663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b="1" dirty="0">
                <a:solidFill>
                  <a:srgbClr val="0070C0"/>
                </a:solidFill>
              </a:rPr>
              <a:t>gives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6512" y="4587403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800" b="1">
                <a:solidFill>
                  <a:srgbClr val="0070C0"/>
                </a:solidFill>
              </a:rPr>
              <a:t>speech</a:t>
            </a: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24" name="Shape 62"/>
          <p:cNvSpPr/>
          <p:nvPr/>
        </p:nvSpPr>
        <p:spPr>
          <a:xfrm rot="5400000">
            <a:off x="3521679" y="4009258"/>
            <a:ext cx="481200" cy="487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dk1"/>
              </a:gs>
              <a:gs pos="34000">
                <a:schemeClr val="dk1"/>
              </a:gs>
              <a:gs pos="70000">
                <a:schemeClr val="dk1"/>
              </a:gs>
              <a:gs pos="100000">
                <a:schemeClr val="dk1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lIns="68575" tIns="34275" rIns="68575" bIns="34275" anchor="ctr" anchorCtr="0">
            <a:noAutofit/>
          </a:bodyPr>
          <a:lstStyle/>
          <a:p>
            <a:pPr algn="ctr" defTabSz="914400"/>
            <a:endParaRPr sz="1400">
              <a:solidFill>
                <a:prstClr val="white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4872" y="6265994"/>
            <a:ext cx="3382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prstClr val="black"/>
                </a:solidFill>
              </a:rPr>
              <a:t>Learned</a:t>
            </a:r>
            <a:r>
              <a:rPr lang="zh-CN" altLang="en-US" sz="1600" b="1" dirty="0">
                <a:solidFill>
                  <a:prstClr val="black"/>
                </a:solidFill>
              </a:rPr>
              <a:t> </a:t>
            </a:r>
            <a:r>
              <a:rPr lang="en-US" altLang="zh-CN" sz="1600" b="1" dirty="0" err="1">
                <a:solidFill>
                  <a:prstClr val="black"/>
                </a:solidFill>
              </a:rPr>
              <a:t>embeddings</a:t>
            </a:r>
            <a:r>
              <a:rPr lang="zh-CN" altLang="en-US" sz="1600" b="1" dirty="0">
                <a:solidFill>
                  <a:prstClr val="black"/>
                </a:solidFill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</a:rPr>
              <a:t>for</a:t>
            </a:r>
            <a:r>
              <a:rPr lang="zh-CN" altLang="en-US" sz="1600" b="1" dirty="0">
                <a:solidFill>
                  <a:prstClr val="black"/>
                </a:solidFill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</a:rPr>
              <a:t>text</a:t>
            </a:r>
            <a:r>
              <a:rPr lang="zh-CN" altLang="en-US" sz="1600" b="1" dirty="0">
                <a:solidFill>
                  <a:prstClr val="black"/>
                </a:solidFill>
              </a:rPr>
              <a:t> </a:t>
            </a:r>
            <a:r>
              <a:rPr lang="en-US" altLang="zh-CN" sz="1600" b="1" dirty="0">
                <a:solidFill>
                  <a:prstClr val="black"/>
                </a:solidFill>
              </a:rPr>
              <a:t>features</a:t>
            </a:r>
            <a:endParaRPr lang="en-US" sz="1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2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 smtClean="0"/>
              <a:t>AFET</a:t>
            </a:r>
            <a:r>
              <a:rPr lang="en-US" altLang="zh-CN" sz="4000" dirty="0"/>
              <a:t>:</a:t>
            </a:r>
            <a:r>
              <a:rPr lang="zh-CN" altLang="en-US" sz="4000" dirty="0"/>
              <a:t> </a:t>
            </a:r>
            <a:r>
              <a:rPr lang="en-US" altLang="zh-CN" sz="4000" dirty="0"/>
              <a:t>Performance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Fine-Grained</a:t>
            </a:r>
            <a:r>
              <a:rPr lang="zh-CN" altLang="en-US" sz="4000" dirty="0"/>
              <a:t> </a:t>
            </a:r>
            <a:r>
              <a:rPr lang="en-US" altLang="zh-CN" sz="4000" dirty="0"/>
              <a:t>Entity</a:t>
            </a:r>
            <a:r>
              <a:rPr lang="zh-CN" altLang="en-US" sz="4000" dirty="0"/>
              <a:t> </a:t>
            </a:r>
            <a:r>
              <a:rPr lang="en-US" altLang="zh-CN" sz="4000" dirty="0"/>
              <a:t>Typing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300" y="5622202"/>
            <a:ext cx="11006273" cy="1131683"/>
          </a:xfrm>
        </p:spPr>
        <p:txBody>
          <a:bodyPr/>
          <a:lstStyle/>
          <a:p>
            <a:pPr marL="285750" indent="-285750" defTabSz="914400">
              <a:buFont typeface="Arial" charset="0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</a:rPr>
              <a:t>Wikipedia</a:t>
            </a:r>
            <a:r>
              <a:rPr lang="zh-CN" altLang="en-US" sz="2000" dirty="0" smtClean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dataset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(Ling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&amp;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Weld,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2012):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1.5M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sentences,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113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types</a:t>
            </a:r>
          </a:p>
          <a:p>
            <a:pPr marL="285750" indent="-285750" defTabSz="914400" fontAlgn="b">
              <a:buFont typeface="Arial" charset="0"/>
              <a:buChar char="•"/>
            </a:pPr>
            <a:r>
              <a:rPr lang="en-US" altLang="zh-CN" sz="2000" dirty="0" err="1">
                <a:solidFill>
                  <a:prstClr val="black"/>
                </a:solidFill>
              </a:rPr>
              <a:t>OntoNotes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dataset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 err="1">
                <a:solidFill>
                  <a:prstClr val="black"/>
                </a:solidFill>
              </a:rPr>
              <a:t>Weischedel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et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al.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2011,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 err="1">
                <a:solidFill>
                  <a:prstClr val="black"/>
                </a:solidFill>
              </a:rPr>
              <a:t>Gillick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et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al.,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2014):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13,109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news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articles,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89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types</a:t>
            </a:r>
          </a:p>
          <a:p>
            <a:pPr marL="285750" indent="-285750" defTabSz="914400">
              <a:buFont typeface="Arial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</a:rPr>
              <a:t>BBN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dataset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 err="1">
                <a:solidFill>
                  <a:prstClr val="black"/>
                </a:solidFill>
              </a:rPr>
              <a:t>Weischedel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&amp;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 err="1">
                <a:solidFill>
                  <a:prstClr val="black"/>
                </a:solidFill>
              </a:rPr>
              <a:t>Brunstein</a:t>
            </a:r>
            <a:r>
              <a:rPr lang="en-US" altLang="zh-CN" sz="2000" dirty="0">
                <a:solidFill>
                  <a:prstClr val="black"/>
                </a:solidFill>
              </a:rPr>
              <a:t>,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2005):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2,311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news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articles,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93</a:t>
            </a:r>
            <a:r>
              <a:rPr lang="zh-CN" altLang="en-US" sz="2000" dirty="0">
                <a:solidFill>
                  <a:prstClr val="black"/>
                </a:solidFill>
              </a:rPr>
              <a:t> </a:t>
            </a:r>
            <a:r>
              <a:rPr lang="en-US" altLang="zh-CN" sz="2000" dirty="0">
                <a:solidFill>
                  <a:prstClr val="black"/>
                </a:solidFill>
              </a:rPr>
              <a:t>types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1299" y="4719379"/>
            <a:ext cx="11006273" cy="780613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smtClean="0">
                <a:solidFill>
                  <a:srgbClr val="002060"/>
                </a:solidFill>
              </a:rPr>
              <a:t>Partial-label</a:t>
            </a:r>
            <a:r>
              <a:rPr lang="zh-CN" altLang="en-US" sz="2000" b="1" dirty="0" smtClean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loss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for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modeling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noisy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labels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(vs.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fine-grained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classifier,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embedding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methods)</a:t>
            </a:r>
          </a:p>
          <a:p>
            <a:r>
              <a:rPr lang="en-US" altLang="zh-CN" sz="2000" b="1" dirty="0">
                <a:solidFill>
                  <a:srgbClr val="002060"/>
                </a:solidFill>
              </a:rPr>
              <a:t>Adaptive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margins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for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capturing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type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correlation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(vs.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PL-SVM,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all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83073"/>
              </p:ext>
            </p:extLst>
          </p:nvPr>
        </p:nvGraphicFramePr>
        <p:xfrm>
          <a:off x="2909308" y="1931412"/>
          <a:ext cx="6454465" cy="2632679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3020866"/>
                <a:gridCol w="1215342"/>
                <a:gridCol w="1169043"/>
                <a:gridCol w="1049214"/>
              </a:tblGrid>
              <a:tr h="38690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Methods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Wikipedia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err="1" smtClean="0">
                          <a:effectLst/>
                          <a:latin typeface="+mj-lt"/>
                        </a:rPr>
                        <a:t>OntoNotes</a:t>
                      </a:r>
                      <a:r>
                        <a:rPr lang="zh-CN" altLang="en-US" sz="1800" u="none" strike="noStrike" baseline="0" dirty="0" smtClean="0">
                          <a:effectLst/>
                          <a:latin typeface="+mj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BBN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08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FIGER</a:t>
                      </a:r>
                      <a:r>
                        <a:rPr lang="zh-CN" altLang="en-US" sz="1800" u="none" strike="noStrike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u="none" strike="noStrike" dirty="0" smtClean="0">
                          <a:effectLst/>
                          <a:latin typeface="+mj-lt"/>
                        </a:rPr>
                        <a:t>(UW,</a:t>
                      </a:r>
                      <a:r>
                        <a:rPr lang="zh-CN" altLang="en-US" sz="1800" b="0" u="none" strike="noStrike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u="none" strike="noStrike" dirty="0" smtClean="0">
                          <a:effectLst/>
                          <a:latin typeface="+mj-lt"/>
                        </a:rPr>
                        <a:t>AAAI’12)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0.369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0.467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08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HYENA</a:t>
                      </a:r>
                      <a:r>
                        <a:rPr lang="zh-CN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(Max-Planck,</a:t>
                      </a:r>
                      <a:r>
                        <a:rPr lang="zh-CN" alt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COLING’12)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0.288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0.249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0.523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08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WASABIE</a:t>
                      </a:r>
                      <a:r>
                        <a:rPr lang="zh-CN" altLang="en-US" sz="1800" u="none" strike="noStrike" baseline="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u="none" strike="noStrike" baseline="0" dirty="0" smtClean="0">
                          <a:effectLst/>
                          <a:latin typeface="+mj-lt"/>
                        </a:rPr>
                        <a:t>(</a:t>
                      </a:r>
                      <a:r>
                        <a:rPr lang="en-US" altLang="zh-CN" sz="1800" b="0" u="none" strike="noStrike" dirty="0" smtClean="0">
                          <a:effectLst/>
                          <a:latin typeface="+mj-lt"/>
                        </a:rPr>
                        <a:t>Google,</a:t>
                      </a:r>
                      <a:r>
                        <a:rPr lang="zh-CN" altLang="en-US" sz="1800" b="0" u="none" strike="noStrike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u="none" strike="noStrike" dirty="0" smtClean="0">
                          <a:effectLst/>
                          <a:latin typeface="+mj-lt"/>
                        </a:rPr>
                        <a:t>ACL’14)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0.480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0.404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0.619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08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HNM</a:t>
                      </a:r>
                      <a:r>
                        <a:rPr lang="zh-CN" altLang="en-US" sz="1800" u="none" strike="noStrike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u="none" strike="noStrike" baseline="0" dirty="0" smtClean="0">
                          <a:effectLst/>
                          <a:latin typeface="+mj-lt"/>
                        </a:rPr>
                        <a:t>(IBM,</a:t>
                      </a:r>
                      <a:r>
                        <a:rPr lang="zh-CN" altLang="en-US" sz="1800" b="0" u="none" strike="noStrike" baseline="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u="none" strike="noStrike" baseline="0" dirty="0" smtClean="0">
                          <a:effectLst/>
                          <a:latin typeface="+mj-lt"/>
                        </a:rPr>
                        <a:t>EMNLP’15)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0.122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0.551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08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PTE</a:t>
                      </a:r>
                      <a:r>
                        <a:rPr lang="zh-CN" altLang="en-US" sz="1800" u="none" strike="noStrike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u="none" strike="noStrike" baseline="0" dirty="0" smtClean="0">
                          <a:effectLst/>
                          <a:latin typeface="+mj-lt"/>
                        </a:rPr>
                        <a:t>(MSR,</a:t>
                      </a:r>
                      <a:r>
                        <a:rPr lang="zh-CN" altLang="en-US" sz="1800" b="0" u="none" strike="noStrike" baseline="0" dirty="0" smtClean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u="none" strike="noStrike" baseline="0" dirty="0" smtClean="0">
                          <a:effectLst/>
                          <a:latin typeface="+mj-lt"/>
                        </a:rPr>
                        <a:t>WWW’15)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0.436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 smtClean="0">
                          <a:effectLst/>
                          <a:latin typeface="+mj-lt"/>
                        </a:rPr>
                        <a:t>0.604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0825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PL-SVM</a:t>
                      </a:r>
                      <a:r>
                        <a:rPr lang="zh-CN" altLang="en-US" sz="18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(Cornell,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KDD’08)</a:t>
                      </a:r>
                      <a:endParaRPr lang="en-US" sz="1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0.465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08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AFET</a:t>
                      </a:r>
                      <a:r>
                        <a:rPr lang="zh-CN" altLang="en-US" sz="18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(EMNLP’16)</a:t>
                      </a:r>
                      <a:endParaRPr lang="en-US" sz="1800" b="0" i="0" u="none" strike="noStrike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sng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0.533</a:t>
                      </a:r>
                      <a:endParaRPr lang="en-US" sz="1800" b="1" i="0" u="sng" strike="noStrike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sng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0.551</a:t>
                      </a:r>
                      <a:endParaRPr lang="en-US" sz="1800" b="1" i="0" u="sng" strike="noStrike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sng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0.670</a:t>
                      </a:r>
                      <a:endParaRPr lang="en-US" sz="1800" b="1" i="0" u="sng" strike="noStrike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09307" y="1227614"/>
                <a:ext cx="4559801" cy="47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Accuracy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𝑚𝑒𝑛𝑡𝑖𝑜𝑛𝑠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𝑤𝑖𝑡h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𝑎𝑙𝑙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𝑡𝑦𝑝𝑒𝑠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𝑐𝑜𝑟𝑟𝑒𝑐𝑡𝑙𝑦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𝑝𝑟𝑒𝑑𝑖𝑐𝑡𝑒𝑑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𝑢𝑛𝑠𝑒𝑒𝑛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𝑒𝑛𝑡𝑖𝑡𝑦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𝑚𝑒𝑛𝑡𝑖𝑜𝑛𝑠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𝑖𝑛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𝑡h𝑒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𝑡𝑒𝑠𝑡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𝑠𝑒𝑡</m:t>
                        </m:r>
                      </m:den>
                    </m:f>
                  </m:oMath>
                </a14:m>
                <a:endParaRPr 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307" y="1227614"/>
                <a:ext cx="4559801" cy="478016"/>
              </a:xfrm>
              <a:prstGeom prst="rect">
                <a:avLst/>
              </a:prstGeom>
              <a:blipFill rotWithShape="0">
                <a:blip r:embed="rId2"/>
                <a:stretch>
                  <a:fillRect l="-668"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10800000">
            <a:off x="2581269" y="2353477"/>
            <a:ext cx="271404" cy="543165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ED7D3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5505" y="2334138"/>
            <a:ext cx="1319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1800" b="1" dirty="0">
                <a:solidFill>
                  <a:srgbClr val="5B9BD5"/>
                </a:solidFill>
                <a:latin typeface="Calibri Light" panose="020F0302020204030204"/>
              </a:rPr>
              <a:t>Fine-grained</a:t>
            </a:r>
          </a:p>
          <a:p>
            <a:pPr algn="ctr" defTabSz="914400"/>
            <a:r>
              <a:rPr lang="en-US" altLang="zh-CN" sz="1800" b="1" dirty="0">
                <a:solidFill>
                  <a:srgbClr val="5B9BD5"/>
                </a:solidFill>
                <a:latin typeface="Calibri Light" panose="020F0302020204030204"/>
              </a:rPr>
              <a:t>classifiers</a:t>
            </a:r>
            <a:endParaRPr lang="en-US" sz="1800" b="1" dirty="0">
              <a:solidFill>
                <a:srgbClr val="5B9BD5"/>
              </a:solidFill>
              <a:latin typeface="Calibri Light" panose="020F0302020204030204"/>
            </a:endParaRPr>
          </a:p>
        </p:txBody>
      </p:sp>
      <p:sp>
        <p:nvSpPr>
          <p:cNvPr id="9" name="Right Brace 8"/>
          <p:cNvSpPr/>
          <p:nvPr/>
        </p:nvSpPr>
        <p:spPr>
          <a:xfrm rot="10800000">
            <a:off x="2566047" y="3040078"/>
            <a:ext cx="286627" cy="838199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9747" y="3141117"/>
            <a:ext cx="161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1800" b="1" dirty="0">
                <a:solidFill>
                  <a:srgbClr val="0070C0"/>
                </a:solidFill>
                <a:latin typeface="Calibri Light" panose="020F0302020204030204"/>
              </a:rPr>
              <a:t>Embedding-</a:t>
            </a:r>
            <a:r>
              <a:rPr lang="zh-CN" altLang="en-US" sz="1800" b="1" dirty="0">
                <a:solidFill>
                  <a:srgbClr val="0070C0"/>
                </a:solidFill>
                <a:latin typeface="Calibri Light" panose="020F0302020204030204"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latin typeface="Calibri Light" panose="020F0302020204030204"/>
              </a:rPr>
              <a:t>based</a:t>
            </a:r>
            <a:r>
              <a:rPr lang="zh-CN" altLang="en-US" sz="1800" b="1" dirty="0">
                <a:solidFill>
                  <a:srgbClr val="0070C0"/>
                </a:solidFill>
                <a:latin typeface="Calibri Light" panose="020F0302020204030204"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latin typeface="Calibri Light" panose="020F0302020204030204"/>
              </a:rPr>
              <a:t>Methods</a:t>
            </a:r>
            <a:endParaRPr lang="en-US" sz="1800" b="1" dirty="0">
              <a:solidFill>
                <a:srgbClr val="0070C0"/>
              </a:solidFill>
              <a:latin typeface="Calibri Light" panose="020F03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8886" y="3806019"/>
            <a:ext cx="126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1800" b="1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</a:rPr>
              <a:t>Partial-label</a:t>
            </a:r>
          </a:p>
          <a:p>
            <a:pPr algn="ctr" defTabSz="914400"/>
            <a:r>
              <a:rPr lang="en-US" altLang="zh-CN" sz="1800" b="1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</a:rPr>
              <a:t>Learning</a:t>
            </a:r>
            <a:endParaRPr lang="en-US" sz="1800" b="1" dirty="0">
              <a:solidFill>
                <a:srgbClr val="4472C4">
                  <a:lumMod val="50000"/>
                </a:srgbClr>
              </a:solidFill>
              <a:latin typeface="Calibri Light" panose="020F0302020204030204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635059" y="4057374"/>
            <a:ext cx="551914" cy="3643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9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2816"/>
            <a:ext cx="12816397" cy="961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 smtClean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164" y="1123945"/>
            <a:ext cx="10368391" cy="5667471"/>
          </a:xfrm>
        </p:spPr>
        <p:txBody>
          <a:bodyPr/>
          <a:lstStyle/>
          <a:p>
            <a:pPr defTabSz="1219110"/>
            <a:r>
              <a:rPr lang="en-US" dirty="0" smtClean="0">
                <a:solidFill>
                  <a:prstClr val="black"/>
                </a:solidFill>
              </a:rPr>
              <a:t>Why Text to </a:t>
            </a:r>
            <a:r>
              <a:rPr lang="en-US" altLang="zh-CN" dirty="0" smtClean="0">
                <a:solidFill>
                  <a:prstClr val="black"/>
                </a:solidFill>
              </a:rPr>
              <a:t>Networks?</a:t>
            </a:r>
          </a:p>
          <a:p>
            <a:r>
              <a:rPr lang="en-US" altLang="en-US" kern="0" dirty="0" smtClean="0"/>
              <a:t>Phrase </a:t>
            </a:r>
            <a:r>
              <a:rPr lang="en-US" altLang="en-US" kern="0" dirty="0"/>
              <a:t>Mining and Topic Modeling from Large </a:t>
            </a:r>
            <a:r>
              <a:rPr lang="en-US" altLang="en-US" kern="0" dirty="0" smtClean="0"/>
              <a:t>Text Corpora</a:t>
            </a:r>
          </a:p>
          <a:p>
            <a:pPr lvl="1"/>
            <a:r>
              <a:rPr lang="en-US" kern="0" dirty="0" smtClean="0"/>
              <a:t>Why Phrase Mining</a:t>
            </a:r>
          </a:p>
          <a:p>
            <a:pPr lvl="1"/>
            <a:r>
              <a:rPr lang="en-US" kern="0" dirty="0" smtClean="0"/>
              <a:t>Previous Approaches</a:t>
            </a:r>
          </a:p>
          <a:p>
            <a:pPr lvl="1"/>
            <a:r>
              <a:rPr lang="en-US" kern="0" dirty="0" err="1" smtClean="0"/>
              <a:t>TopMine</a:t>
            </a:r>
            <a:endParaRPr lang="en-US" kern="0" dirty="0" smtClean="0"/>
          </a:p>
          <a:p>
            <a:pPr lvl="1"/>
            <a:r>
              <a:rPr lang="en-US" kern="0" dirty="0" err="1" smtClean="0"/>
              <a:t>SegPhrase</a:t>
            </a:r>
            <a:r>
              <a:rPr lang="en-US" kern="0" dirty="0" smtClean="0"/>
              <a:t> and </a:t>
            </a:r>
            <a:r>
              <a:rPr lang="en-US" kern="0" dirty="0" err="1" smtClean="0"/>
              <a:t>AutoPhrase</a:t>
            </a:r>
            <a:endParaRPr lang="en-US" dirty="0" smtClean="0"/>
          </a:p>
          <a:p>
            <a:r>
              <a:rPr lang="en-US" dirty="0" smtClean="0"/>
              <a:t>Entity Recognition </a:t>
            </a:r>
            <a:r>
              <a:rPr lang="en-US" dirty="0"/>
              <a:t>and </a:t>
            </a:r>
            <a:r>
              <a:rPr lang="en-US" dirty="0" smtClean="0"/>
              <a:t>Typing </a:t>
            </a:r>
            <a:r>
              <a:rPr lang="en-US" dirty="0"/>
              <a:t>for </a:t>
            </a:r>
            <a:r>
              <a:rPr lang="en-US" dirty="0" smtClean="0"/>
              <a:t>Massive Text Data</a:t>
            </a:r>
          </a:p>
          <a:p>
            <a:pPr lvl="1"/>
            <a:r>
              <a:rPr lang="en-US" dirty="0" err="1" smtClean="0">
                <a:cs typeface="Abadi MT Condensed Extra Bold"/>
              </a:rPr>
              <a:t>ClusType</a:t>
            </a:r>
            <a:r>
              <a:rPr lang="en-US" dirty="0">
                <a:cs typeface="Abadi MT Condensed Extra Bold"/>
              </a:rPr>
              <a:t>: Entity</a:t>
            </a:r>
            <a:r>
              <a:rPr lang="zh-CN" altLang="en-US" dirty="0">
                <a:cs typeface="Abadi MT Condensed Extra Bold"/>
              </a:rPr>
              <a:t> </a:t>
            </a:r>
            <a:r>
              <a:rPr lang="en-US" altLang="zh-CN" dirty="0">
                <a:cs typeface="Abadi MT Condensed Extra Bold"/>
              </a:rPr>
              <a:t>Extraction and Typing by</a:t>
            </a:r>
            <a:r>
              <a:rPr lang="en-US" dirty="0">
                <a:cs typeface="Abadi MT Condensed Extra Bold"/>
              </a:rPr>
              <a:t> Relational Graph Construction and </a:t>
            </a:r>
            <a:r>
              <a:rPr lang="en-US" dirty="0" smtClean="0">
                <a:cs typeface="Abadi MT Condensed Extra Bold"/>
              </a:rPr>
              <a:t>Propagation</a:t>
            </a:r>
          </a:p>
          <a:p>
            <a:pPr lvl="1"/>
            <a:r>
              <a:rPr lang="en-US" dirty="0" smtClean="0"/>
              <a:t>Refined Entity Typing: PLE and AFET</a:t>
            </a:r>
          </a:p>
          <a:p>
            <a:pPr lvl="1"/>
            <a:r>
              <a:rPr lang="en-US" dirty="0" err="1" smtClean="0"/>
              <a:t>CoType</a:t>
            </a:r>
            <a:r>
              <a:rPr lang="en-US" dirty="0" smtClean="0"/>
              <a:t>: Joint Typing of Entities and Relations</a:t>
            </a:r>
            <a:endParaRPr 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8866108" y="4024605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129169">
            <a:off x="8206740" y="6053112"/>
            <a:ext cx="289212" cy="287149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86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9" name="Straight Arrow Connector 988"/>
          <p:cNvCxnSpPr>
            <a:stCxn id="152" idx="1"/>
            <a:endCxn id="137" idx="3"/>
          </p:cNvCxnSpPr>
          <p:nvPr/>
        </p:nvCxnSpPr>
        <p:spPr>
          <a:xfrm flipH="1" flipV="1">
            <a:off x="8092945" y="1778677"/>
            <a:ext cx="1442612" cy="195249"/>
          </a:xfrm>
          <a:prstGeom prst="straightConnector1">
            <a:avLst/>
          </a:prstGeom>
          <a:ln w="85725">
            <a:solidFill>
              <a:schemeClr val="accent2">
                <a:lumMod val="20000"/>
                <a:lumOff val="8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Joint Extraction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Typed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Entities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Relations</a:t>
            </a:r>
            <a:endParaRPr lang="en-US" sz="4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7566934" y="2778870"/>
            <a:ext cx="95504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Donald</a:t>
            </a:r>
          </a:p>
          <a:p>
            <a:pPr algn="ctr"/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Trump</a:t>
            </a:r>
            <a:endParaRPr lang="en-US" sz="1890" b="1" i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5" name="Straight Arrow Connector 134"/>
          <p:cNvCxnSpPr>
            <a:stCxn id="159" idx="0"/>
          </p:cNvCxnSpPr>
          <p:nvPr/>
        </p:nvCxnSpPr>
        <p:spPr>
          <a:xfrm flipH="1" flipV="1">
            <a:off x="8946457" y="3332309"/>
            <a:ext cx="223770" cy="912773"/>
          </a:xfrm>
          <a:prstGeom prst="straightConnector1">
            <a:avLst/>
          </a:prstGeom>
          <a:ln w="85725">
            <a:solidFill>
              <a:schemeClr val="accent2">
                <a:lumMod val="20000"/>
                <a:lumOff val="8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8946455" y="1947035"/>
            <a:ext cx="589104" cy="1131275"/>
          </a:xfrm>
          <a:prstGeom prst="straightConnector1">
            <a:avLst/>
          </a:prstGeom>
          <a:ln w="85725">
            <a:solidFill>
              <a:schemeClr val="accent2">
                <a:lumMod val="20000"/>
                <a:lumOff val="8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/>
          <p:cNvSpPr/>
          <p:nvPr/>
        </p:nvSpPr>
        <p:spPr>
          <a:xfrm>
            <a:off x="7838945" y="1651676"/>
            <a:ext cx="254000" cy="254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45" b="1" dirty="0">
              <a:solidFill>
                <a:schemeClr val="tx1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8708393" y="2321976"/>
            <a:ext cx="106522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located at</a:t>
            </a:r>
            <a:endParaRPr 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296452" y="1261101"/>
            <a:ext cx="1314149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protest</a:t>
            </a:r>
            <a:endParaRPr lang="en-US" sz="1890" b="1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9042456" y="2863855"/>
            <a:ext cx="1114216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Women’s</a:t>
            </a:r>
          </a:p>
          <a:p>
            <a:pPr algn="ctr"/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March</a:t>
            </a:r>
            <a:endParaRPr lang="en-US" sz="1890" b="1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8877037" y="1191000"/>
            <a:ext cx="1706398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Washington</a:t>
            </a:r>
            <a:r>
              <a:rPr lang="zh-CN" altLang="en-US" sz="1890" b="1" i="1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zh-CN" sz="1890" b="1" i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D.C.</a:t>
            </a:r>
            <a:endParaRPr lang="en-US" sz="1890" b="1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457692" y="4519887"/>
            <a:ext cx="1492834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Washington</a:t>
            </a:r>
            <a:endParaRPr lang="en-US" sz="1890" b="1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8819454" y="3105200"/>
            <a:ext cx="254000" cy="254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7" b="1" dirty="0">
              <a:solidFill>
                <a:schemeClr val="tx1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043224" y="4271973"/>
            <a:ext cx="254000" cy="25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9" b="1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9535557" y="1846925"/>
            <a:ext cx="254000" cy="25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9" b="1" dirty="0">
              <a:solidFill>
                <a:schemeClr val="tx1"/>
              </a:solidFill>
            </a:endParaRPr>
          </a:p>
        </p:txBody>
      </p:sp>
      <p:sp>
        <p:nvSpPr>
          <p:cNvPr id="155" name="Triangle 154"/>
          <p:cNvSpPr/>
          <p:nvPr/>
        </p:nvSpPr>
        <p:spPr>
          <a:xfrm>
            <a:off x="7396884" y="4310943"/>
            <a:ext cx="309219" cy="254000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25400" rIns="50800" bIns="25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2"/>
          </a:p>
        </p:txBody>
      </p:sp>
      <p:sp>
        <p:nvSpPr>
          <p:cNvPr id="156" name="TextBox 155"/>
          <p:cNvSpPr txBox="1"/>
          <p:nvPr/>
        </p:nvSpPr>
        <p:spPr>
          <a:xfrm>
            <a:off x="7132379" y="4525974"/>
            <a:ext cx="1478222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United</a:t>
            </a:r>
            <a:r>
              <a:rPr lang="zh-CN" altLang="en-US" sz="1890" b="1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890" b="1" i="1" dirty="0">
                <a:latin typeface="Calibri" charset="0"/>
                <a:ea typeface="Calibri" charset="0"/>
                <a:cs typeface="Calibri" charset="0"/>
              </a:rPr>
              <a:t>States</a:t>
            </a:r>
            <a:endParaRPr lang="en-US" sz="1890" b="1" i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57" name="Straight Arrow Connector 156"/>
          <p:cNvCxnSpPr/>
          <p:nvPr/>
        </p:nvCxnSpPr>
        <p:spPr>
          <a:xfrm>
            <a:off x="7523884" y="3205310"/>
            <a:ext cx="27610" cy="1078743"/>
          </a:xfrm>
          <a:prstGeom prst="straightConnector1">
            <a:avLst/>
          </a:prstGeom>
          <a:ln w="85725">
            <a:solidFill>
              <a:schemeClr val="accent5">
                <a:lumMod val="20000"/>
                <a:lumOff val="80000"/>
              </a:schemeClr>
            </a:solidFill>
            <a:headEnd type="non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/>
          <p:nvPr/>
        </p:nvSpPr>
        <p:spPr>
          <a:xfrm>
            <a:off x="7396882" y="2978200"/>
            <a:ext cx="254000" cy="254000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9" b="1" dirty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024840" y="3573626"/>
            <a:ext cx="1259191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president</a:t>
            </a:r>
            <a:r>
              <a:rPr lang="zh-CN" altLang="en-US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endParaRPr 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8296964" y="1645206"/>
            <a:ext cx="106522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located at</a:t>
            </a:r>
            <a:endParaRPr 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611198" y="3580218"/>
            <a:ext cx="106522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located at</a:t>
            </a:r>
            <a:endParaRPr 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62" name="Straight Arrow Connector 161"/>
          <p:cNvCxnSpPr>
            <a:endCxn id="137" idx="2"/>
          </p:cNvCxnSpPr>
          <p:nvPr/>
        </p:nvCxnSpPr>
        <p:spPr>
          <a:xfrm flipV="1">
            <a:off x="7523887" y="1905676"/>
            <a:ext cx="442059" cy="1045634"/>
          </a:xfrm>
          <a:prstGeom prst="straightConnector1">
            <a:avLst/>
          </a:prstGeom>
          <a:ln w="85725">
            <a:solidFill>
              <a:schemeClr val="accent4">
                <a:lumMod val="20000"/>
                <a:lumOff val="80000"/>
              </a:schemeClr>
            </a:solidFill>
            <a:headEnd type="triangl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7378641" y="2172310"/>
            <a:ext cx="742191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7" b="1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aim</a:t>
            </a:r>
            <a:r>
              <a:rPr lang="zh-CN" altLang="en-US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at</a:t>
            </a:r>
            <a:endParaRPr lang="en-US" sz="1667" b="1" dirty="0">
              <a:solidFill>
                <a:schemeClr val="tx1">
                  <a:lumMod val="75000"/>
                  <a:lumOff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6777170" y="5285807"/>
            <a:ext cx="3262180" cy="9801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90"/>
          </a:p>
        </p:txBody>
      </p:sp>
      <p:sp>
        <p:nvSpPr>
          <p:cNvPr id="165" name="Rectangle 164"/>
          <p:cNvSpPr/>
          <p:nvPr/>
        </p:nvSpPr>
        <p:spPr>
          <a:xfrm>
            <a:off x="8742122" y="5452957"/>
            <a:ext cx="254000" cy="254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7" b="1" dirty="0">
              <a:solidFill>
                <a:schemeClr val="tx1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6929564" y="5441510"/>
            <a:ext cx="254000" cy="254000"/>
          </a:xfrm>
          <a:prstGeom prst="ellipse">
            <a:avLst/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57" b="1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7232361" y="5371389"/>
            <a:ext cx="95039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alibri" charset="0"/>
                <a:ea typeface="Calibri" charset="0"/>
                <a:cs typeface="Calibri" charset="0"/>
              </a:rPr>
              <a:t>Person</a:t>
            </a:r>
            <a:endParaRPr lang="en-US" sz="1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9002232" y="5400106"/>
            <a:ext cx="131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alibri" charset="0"/>
                <a:ea typeface="Calibri" charset="0"/>
                <a:cs typeface="Calibri" charset="0"/>
              </a:rPr>
              <a:t>Location</a:t>
            </a:r>
            <a:endParaRPr lang="en-US" sz="18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9" name="Rounded Rectangle 168"/>
          <p:cNvSpPr/>
          <p:nvPr/>
        </p:nvSpPr>
        <p:spPr>
          <a:xfrm>
            <a:off x="8738375" y="5842840"/>
            <a:ext cx="254000" cy="254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33" b="1" dirty="0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248805" y="5776241"/>
            <a:ext cx="14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latin typeface="Calibri" charset="0"/>
                <a:ea typeface="Calibri" charset="0"/>
                <a:cs typeface="Calibri" charset="0"/>
              </a:rPr>
              <a:t>Organization</a:t>
            </a:r>
            <a:endParaRPr lang="en-US" altLang="zh-CN" sz="1557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1" name="Triangle 170"/>
          <p:cNvSpPr/>
          <p:nvPr/>
        </p:nvSpPr>
        <p:spPr>
          <a:xfrm>
            <a:off x="6901955" y="5833907"/>
            <a:ext cx="309218" cy="254000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800" tIns="25400" rIns="50800" bIns="25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02"/>
          </a:p>
        </p:txBody>
      </p:sp>
      <p:sp>
        <p:nvSpPr>
          <p:cNvPr id="172" name="TextBox 171"/>
          <p:cNvSpPr txBox="1"/>
          <p:nvPr/>
        </p:nvSpPr>
        <p:spPr>
          <a:xfrm>
            <a:off x="8992375" y="5778249"/>
            <a:ext cx="859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>
                <a:latin typeface="Calibri" charset="0"/>
                <a:ea typeface="Calibri" charset="0"/>
                <a:cs typeface="Calibri" charset="0"/>
              </a:rPr>
              <a:t>Event</a:t>
            </a:r>
            <a:endParaRPr lang="en-US" sz="1557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3" name="Striped Right Arrow 172"/>
          <p:cNvSpPr/>
          <p:nvPr/>
        </p:nvSpPr>
        <p:spPr>
          <a:xfrm>
            <a:off x="6001919" y="3254336"/>
            <a:ext cx="755942" cy="692430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5" name="Picture 994" descr="http://www.addictinginfo.org/wp-content/uploads/2011/07/news.jp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0860" y="5371389"/>
            <a:ext cx="2132549" cy="10114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697462" y="2055825"/>
            <a:ext cx="4037478" cy="3144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+mj-lt"/>
              </a:rPr>
              <a:t>The 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Women</a:t>
            </a:r>
            <a:r>
              <a:rPr lang="en-US" altLang="zh-CN" sz="2200" b="1" dirty="0">
                <a:solidFill>
                  <a:schemeClr val="tx1"/>
                </a:solidFill>
                <a:latin typeface="+mj-lt"/>
              </a:rPr>
              <a:t>’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s March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 was a worldwide 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protest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on January 21, 2017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.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en-US" altLang="zh-CN" sz="2200" b="1" dirty="0">
                <a:solidFill>
                  <a:schemeClr val="tx1"/>
                </a:solidFill>
                <a:latin typeface="+mj-lt"/>
              </a:rPr>
              <a:t>protest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was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aimed at 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Donald Trump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, the recently inaugurated 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p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resident of the 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United States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. The first 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protest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was planned in 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Washington, D.C.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, and was known as the 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Women‘s March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on 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Washington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.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 </a:t>
            </a:r>
            <a:endParaRPr lang="en-US" sz="2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67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" y="321155"/>
            <a:ext cx="11678971" cy="568981"/>
          </a:xfrm>
        </p:spPr>
        <p:txBody>
          <a:bodyPr anchor="t">
            <a:noAutofit/>
          </a:bodyPr>
          <a:lstStyle/>
          <a:p>
            <a:r>
              <a:rPr lang="en-US" altLang="zh-CN" sz="4000" dirty="0"/>
              <a:t>Prior</a:t>
            </a:r>
            <a:r>
              <a:rPr lang="zh-CN" altLang="en-US" sz="4000" dirty="0"/>
              <a:t> </a:t>
            </a:r>
            <a:r>
              <a:rPr lang="en-US" altLang="zh-CN" sz="4000" dirty="0"/>
              <a:t>Work:</a:t>
            </a:r>
            <a:r>
              <a:rPr lang="zh-CN" altLang="en-US" sz="4000" dirty="0"/>
              <a:t> </a:t>
            </a:r>
            <a:r>
              <a:rPr lang="en-US" altLang="zh-CN" sz="4000" dirty="0"/>
              <a:t>An</a:t>
            </a:r>
            <a:r>
              <a:rPr lang="zh-CN" altLang="en-US" sz="4000" dirty="0"/>
              <a:t> </a:t>
            </a:r>
            <a:r>
              <a:rPr lang="en-US" altLang="zh-CN" sz="4000" dirty="0"/>
              <a:t>“Incremental”</a:t>
            </a:r>
            <a:r>
              <a:rPr lang="zh-CN" altLang="en-US" sz="4000" dirty="0"/>
              <a:t> </a:t>
            </a:r>
            <a:r>
              <a:rPr lang="en-US" altLang="zh-CN" sz="4000" dirty="0"/>
              <a:t>System</a:t>
            </a:r>
            <a:r>
              <a:rPr lang="zh-CN" altLang="en-US" sz="4000" dirty="0"/>
              <a:t> </a:t>
            </a:r>
            <a:r>
              <a:rPr lang="en-US" altLang="zh-CN" sz="4000" dirty="0"/>
              <a:t>Pipeline</a:t>
            </a:r>
            <a:endParaRPr lang="en-US" sz="40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765959"/>
              </p:ext>
            </p:extLst>
          </p:nvPr>
        </p:nvGraphicFramePr>
        <p:xfrm>
          <a:off x="1640135" y="1629625"/>
          <a:ext cx="3225214" cy="477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74418" y="5919495"/>
            <a:ext cx="3436378" cy="707886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altLang="zh-CN" sz="2000" b="1" i="1" dirty="0">
                <a:solidFill>
                  <a:schemeClr val="tx1"/>
                </a:solidFill>
              </a:rPr>
              <a:t>women</a:t>
            </a:r>
            <a:r>
              <a:rPr lang="en-US" altLang="zh-CN" sz="2000" b="1" dirty="0">
                <a:solidFill>
                  <a:schemeClr val="tx1"/>
                </a:solidFill>
              </a:rPr>
              <a:t>,</a:t>
            </a:r>
            <a:r>
              <a:rPr lang="zh-CN" altLang="en-US" sz="2000" b="1" dirty="0">
                <a:solidFill>
                  <a:schemeClr val="tx1"/>
                </a:solidFill>
              </a:rPr>
              <a:t>  </a:t>
            </a:r>
            <a:r>
              <a:rPr lang="en-US" altLang="zh-CN" sz="2000" b="1" i="1" dirty="0">
                <a:solidFill>
                  <a:schemeClr val="tx1"/>
                </a:solidFill>
              </a:rPr>
              <a:t>protest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  <a:r>
              <a:rPr lang="zh-CN" altLang="en-US" sz="2000" b="1" dirty="0">
                <a:solidFill>
                  <a:schemeClr val="tx1"/>
                </a:solidFill>
              </a:rPr>
              <a:t>   </a:t>
            </a:r>
            <a:r>
              <a:rPr lang="zh-CN" altLang="en-US" sz="2000" b="1" dirty="0">
                <a:solidFill>
                  <a:schemeClr val="tx1"/>
                </a:solidFill>
                <a:sym typeface="Wingdings"/>
              </a:rPr>
              <a:t>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r>
              <a:rPr lang="en-US" altLang="zh-CN" sz="2000" b="1" dirty="0">
                <a:solidFill>
                  <a:schemeClr val="tx1"/>
                </a:solidFill>
              </a:rPr>
              <a:t>(protest,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/>
              <a:t>January 21, 2017</a:t>
            </a:r>
            <a:r>
              <a:rPr lang="en-US" altLang="zh-CN" sz="2000" b="1" dirty="0">
                <a:solidFill>
                  <a:schemeClr val="tx1"/>
                </a:solidFill>
              </a:rPr>
              <a:t>)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660050" y="1540341"/>
            <a:ext cx="4429727" cy="1044820"/>
            <a:chOff x="4136049" y="1540341"/>
            <a:chExt cx="4429727" cy="1044820"/>
          </a:xfrm>
        </p:grpSpPr>
        <p:sp>
          <p:nvSpPr>
            <p:cNvPr id="6" name="TextBox 5"/>
            <p:cNvSpPr txBox="1"/>
            <p:nvPr/>
          </p:nvSpPr>
          <p:spPr>
            <a:xfrm>
              <a:off x="4144992" y="1877275"/>
              <a:ext cx="4420784" cy="707886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 </a:t>
              </a:r>
              <a:r>
                <a:rPr lang="en-US" sz="2000" b="1" i="1" dirty="0" smtClean="0">
                  <a:solidFill>
                    <a:srgbClr val="C00000"/>
                  </a:solidFill>
                </a:rPr>
                <a:t>Women</a:t>
              </a:r>
              <a:r>
                <a:rPr lang="en-US" altLang="zh-CN" sz="2000" dirty="0" smtClean="0"/>
                <a:t>’</a:t>
              </a:r>
              <a:r>
                <a:rPr lang="en-US" sz="2000" dirty="0" smtClean="0"/>
                <a:t>s </a:t>
              </a:r>
              <a:r>
                <a:rPr lang="en-US" sz="2000" dirty="0"/>
                <a:t>March was a worldwide </a:t>
              </a:r>
              <a:r>
                <a:rPr lang="en-US" sz="2000" b="1" i="1" dirty="0"/>
                <a:t>protest</a:t>
              </a:r>
              <a:r>
                <a:rPr lang="en-US" sz="2000" dirty="0"/>
                <a:t> on </a:t>
              </a:r>
              <a:r>
                <a:rPr lang="en-US" sz="2000" b="1" i="1" dirty="0"/>
                <a:t>January 21, </a:t>
              </a:r>
              <a:r>
                <a:rPr lang="en-US" sz="2000" b="1" i="1" dirty="0" smtClean="0"/>
                <a:t>2017</a:t>
              </a:r>
              <a:r>
                <a:rPr lang="en-US" sz="2000" dirty="0"/>
                <a:t>.</a:t>
              </a:r>
              <a:endParaRPr lang="en" sz="2000" dirty="0"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6049" y="1540341"/>
              <a:ext cx="4429727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Entity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boundary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errors</a:t>
              </a:r>
              <a:r>
                <a:rPr lang="en-US" altLang="zh-CN" sz="2000" dirty="0">
                  <a:solidFill>
                    <a:schemeClr val="bg1"/>
                  </a:solidFill>
                </a:rPr>
                <a:t>: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660969" y="4268581"/>
            <a:ext cx="3436380" cy="1024803"/>
            <a:chOff x="4136969" y="4268580"/>
            <a:chExt cx="3436380" cy="1024803"/>
          </a:xfrm>
        </p:grpSpPr>
        <p:sp>
          <p:nvSpPr>
            <p:cNvPr id="8" name="TextBox 7"/>
            <p:cNvSpPr txBox="1"/>
            <p:nvPr/>
          </p:nvSpPr>
          <p:spPr>
            <a:xfrm>
              <a:off x="4144992" y="4585497"/>
              <a:ext cx="3428357" cy="707886"/>
            </a:xfrm>
            <a:prstGeom prst="rect">
              <a:avLst/>
            </a:prstGeom>
            <a:ln>
              <a:solidFill>
                <a:schemeClr val="dk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tx1"/>
                  </a:solidFill>
                </a:rPr>
                <a:t>(</a:t>
              </a:r>
              <a:r>
                <a:rPr lang="en-US" altLang="zh-CN" sz="2000" b="1" i="1" dirty="0">
                  <a:solidFill>
                    <a:schemeClr val="tx1"/>
                  </a:solidFill>
                </a:rPr>
                <a:t>women</a:t>
              </a:r>
              <a:r>
                <a:rPr lang="en-US" altLang="zh-CN" sz="2000" dirty="0">
                  <a:solidFill>
                    <a:schemeClr val="tx1"/>
                  </a:solidFill>
                </a:rPr>
                <a:t>,</a:t>
              </a:r>
              <a:r>
                <a:rPr lang="zh-CN" altLang="en-US" sz="2000" dirty="0">
                  <a:solidFill>
                    <a:schemeClr val="tx1"/>
                  </a:solidFill>
                </a:rPr>
                <a:t>  </a:t>
              </a:r>
              <a:r>
                <a:rPr lang="en-US" altLang="zh-CN" sz="2000" b="1" i="1" dirty="0">
                  <a:solidFill>
                    <a:schemeClr val="tx1"/>
                  </a:solidFill>
                </a:rPr>
                <a:t>protest</a:t>
              </a:r>
              <a:r>
                <a:rPr lang="en-US" altLang="zh-CN" sz="2000" dirty="0">
                  <a:solidFill>
                    <a:schemeClr val="tx1"/>
                  </a:solidFill>
                </a:rPr>
                <a:t>)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zh-CN" altLang="en-US" sz="2000" dirty="0"/>
                <a:t>✗</a:t>
              </a:r>
              <a:endParaRPr lang="en-US" altLang="zh-CN" sz="2000" dirty="0">
                <a:solidFill>
                  <a:schemeClr val="tx1"/>
                </a:solidFill>
              </a:endParaRPr>
            </a:p>
            <a:p>
              <a:r>
                <a:rPr lang="en-US" altLang="zh-CN" sz="2000" dirty="0">
                  <a:solidFill>
                    <a:schemeClr val="tx1"/>
                  </a:solidFill>
                </a:rPr>
                <a:t>(</a:t>
              </a:r>
              <a:r>
                <a:rPr lang="en-US" altLang="zh-CN" sz="2000" b="1" i="1" dirty="0">
                  <a:solidFill>
                    <a:schemeClr val="tx1"/>
                  </a:solidFill>
                </a:rPr>
                <a:t>protest</a:t>
              </a:r>
              <a:r>
                <a:rPr lang="en-US" altLang="zh-CN" sz="2000" dirty="0">
                  <a:solidFill>
                    <a:schemeClr val="tx1"/>
                  </a:solidFill>
                </a:rPr>
                <a:t>,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b="1" i="1" dirty="0"/>
                <a:t>January 21, 2017</a:t>
              </a:r>
              <a:r>
                <a:rPr lang="en-US" altLang="zh-CN" sz="2000" dirty="0">
                  <a:solidFill>
                    <a:schemeClr val="tx1"/>
                  </a:solidFill>
                </a:rPr>
                <a:t>)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36969" y="4268580"/>
              <a:ext cx="3436380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Relation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mention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errors: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674417" y="5589675"/>
            <a:ext cx="3422932" cy="38472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Relation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type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errors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05993" y="5879154"/>
            <a:ext cx="652523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is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a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685603" y="5838814"/>
            <a:ext cx="436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✗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5647522" y="2888569"/>
            <a:ext cx="4285853" cy="1466784"/>
            <a:chOff x="4123522" y="2888569"/>
            <a:chExt cx="4285853" cy="1466784"/>
          </a:xfrm>
        </p:grpSpPr>
        <p:sp>
          <p:nvSpPr>
            <p:cNvPr id="7" name="TextBox 6"/>
            <p:cNvSpPr txBox="1"/>
            <p:nvPr/>
          </p:nvSpPr>
          <p:spPr>
            <a:xfrm>
              <a:off x="4136972" y="3217560"/>
              <a:ext cx="4267440" cy="707886"/>
            </a:xfrm>
            <a:prstGeom prst="rect">
              <a:avLst/>
            </a:prstGeom>
            <a:noFill/>
            <a:ln>
              <a:solidFill>
                <a:schemeClr val="dk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 </a:t>
              </a:r>
              <a:r>
                <a:rPr lang="en-US" sz="2000" b="1" i="1" dirty="0" smtClean="0">
                  <a:solidFill>
                    <a:srgbClr val="C00000"/>
                  </a:solidFill>
                </a:rPr>
                <a:t>Women</a:t>
              </a:r>
              <a:r>
                <a:rPr lang="en-US" altLang="zh-CN" sz="2000" dirty="0" smtClean="0"/>
                <a:t>’</a:t>
              </a:r>
              <a:r>
                <a:rPr lang="en-US" sz="2000" dirty="0" smtClean="0"/>
                <a:t>s </a:t>
              </a:r>
              <a:r>
                <a:rPr lang="en-US" sz="2000" dirty="0"/>
                <a:t>March was a worldwide </a:t>
              </a:r>
              <a:r>
                <a:rPr lang="en-US" altLang="zh-CN" sz="2000" b="1" i="1" dirty="0"/>
                <a:t>protest</a:t>
              </a:r>
              <a:r>
                <a:rPr lang="zh-CN" altLang="en-US" sz="2000" i="1" dirty="0"/>
                <a:t> </a:t>
              </a:r>
              <a:r>
                <a:rPr lang="en-US" sz="2000" dirty="0"/>
                <a:t>on </a:t>
              </a:r>
              <a:r>
                <a:rPr lang="en-US" sz="2000" b="1" i="1" dirty="0"/>
                <a:t>January 21, 2017</a:t>
              </a:r>
              <a:r>
                <a:rPr lang="en-US" altLang="zh-CN" sz="2000" dirty="0"/>
                <a:t>.</a:t>
              </a:r>
              <a:r>
                <a:rPr lang="zh-CN" altLang="en-US" sz="2000" dirty="0"/>
                <a:t> </a:t>
              </a:r>
              <a:r>
                <a:rPr lang="zh-CN" altLang="en-US" sz="2000" dirty="0">
                  <a:sym typeface="Wingdings"/>
                </a:rPr>
                <a:t></a:t>
              </a:r>
              <a:r>
                <a:rPr lang="zh-CN" altLang="en-US" sz="2000" dirty="0"/>
                <a:t>                  </a:t>
              </a:r>
              <a:endParaRPr lang="en" sz="2000" dirty="0"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23522" y="2888569"/>
              <a:ext cx="4280890" cy="3847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Entity</a:t>
              </a:r>
              <a:r>
                <a:rPr lang="zh-CN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</a:rPr>
                <a:t>type</a:t>
              </a:r>
              <a:r>
                <a:rPr lang="zh-CN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</a:rPr>
                <a:t>errors: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06114" y="3525129"/>
              <a:ext cx="903261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</a:rPr>
                <a:t>person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98725" y="3893688"/>
              <a:ext cx="5052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✗ </a:t>
              </a:r>
              <a:endParaRPr lang="en" sz="2400" dirty="0"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673495" y="5600323"/>
            <a:ext cx="3447525" cy="710803"/>
            <a:chOff x="4136048" y="5600323"/>
            <a:chExt cx="3447525" cy="710803"/>
          </a:xfrm>
        </p:grpSpPr>
        <p:sp>
          <p:nvSpPr>
            <p:cNvPr id="34" name="Rectangle 33"/>
            <p:cNvSpPr/>
            <p:nvPr/>
          </p:nvSpPr>
          <p:spPr>
            <a:xfrm>
              <a:off x="4136048" y="5600323"/>
              <a:ext cx="3423853" cy="4001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Relation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type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errors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67624" y="5889802"/>
              <a:ext cx="652523" cy="400110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is</a:t>
              </a:r>
              <a:r>
                <a:rPr lang="zh-CN" altLang="en-US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a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47235" y="5849461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✗</a:t>
              </a:r>
              <a:endParaRPr lang="en-US" dirty="0"/>
            </a:p>
          </p:txBody>
        </p:sp>
      </p:grpSp>
      <p:sp>
        <p:nvSpPr>
          <p:cNvPr id="17" name="Right Arrow 16"/>
          <p:cNvSpPr/>
          <p:nvPr/>
        </p:nvSpPr>
        <p:spPr>
          <a:xfrm rot="5400000">
            <a:off x="6723165" y="5237807"/>
            <a:ext cx="361491" cy="346081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Right Arrow 37"/>
          <p:cNvSpPr/>
          <p:nvPr/>
        </p:nvSpPr>
        <p:spPr>
          <a:xfrm rot="5400000">
            <a:off x="6723165" y="3911924"/>
            <a:ext cx="361491" cy="346081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Right Arrow 38"/>
          <p:cNvSpPr/>
          <p:nvPr/>
        </p:nvSpPr>
        <p:spPr>
          <a:xfrm rot="5400000">
            <a:off x="6760056" y="2524878"/>
            <a:ext cx="361491" cy="346081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519052" y="1103253"/>
            <a:ext cx="60123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Error</a:t>
            </a:r>
            <a:r>
              <a:rPr lang="zh-CN" altLang="en-US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propagation</a:t>
            </a:r>
            <a:r>
              <a:rPr lang="zh-CN" altLang="en-US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cascading</a:t>
            </a:r>
            <a:r>
              <a:rPr lang="zh-CN" altLang="en-US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down</a:t>
            </a:r>
            <a:r>
              <a:rPr lang="zh-CN" altLang="en-US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the</a:t>
            </a:r>
            <a:r>
              <a:rPr lang="zh-CN" altLang="en-US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ea typeface="Helvetica" charset="0"/>
                <a:cs typeface="Helvetica" charset="0"/>
              </a:rPr>
              <a:t>pipeline</a:t>
            </a:r>
            <a:endParaRPr lang="en-US" sz="2200" dirty="0">
              <a:solidFill>
                <a:srgbClr val="C00000"/>
              </a:solidFill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92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735229" y="5005545"/>
            <a:ext cx="4156918" cy="10156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b="1" dirty="0"/>
              <a:t>Noise-robust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modeling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/>
              <a:t>Object</a:t>
            </a:r>
            <a:r>
              <a:rPr lang="zh-CN" altLang="en-US" sz="2000" dirty="0"/>
              <a:t> </a:t>
            </a:r>
            <a:r>
              <a:rPr lang="en-US" altLang="zh-CN" sz="2000" dirty="0"/>
              <a:t>“translating”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b="1" dirty="0"/>
              <a:t>entity-relation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interactions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74" y="-28404"/>
            <a:ext cx="11896254" cy="1171286"/>
          </a:xfrm>
        </p:spPr>
        <p:txBody>
          <a:bodyPr>
            <a:noAutofit/>
          </a:bodyPr>
          <a:lstStyle/>
          <a:p>
            <a:r>
              <a:rPr lang="en-US" altLang="zh-CN" sz="4000" dirty="0" err="1" smtClean="0"/>
              <a:t>CoType</a:t>
            </a:r>
            <a:r>
              <a:rPr lang="en-US" altLang="zh-CN" sz="4000" dirty="0" smtClean="0"/>
              <a:t>: </a:t>
            </a:r>
            <a:r>
              <a:rPr lang="en-US" sz="4000" dirty="0"/>
              <a:t>Joint Extraction of Typed Entities and Relations with Knowledge Bases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(WWW’17)</a:t>
            </a:r>
            <a:endParaRPr 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709193" y="2547651"/>
            <a:ext cx="2643872" cy="783586"/>
            <a:chOff x="359115" y="2799848"/>
            <a:chExt cx="2506983" cy="932447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ounded Rectangle 5"/>
            <p:cNvSpPr/>
            <p:nvPr/>
          </p:nvSpPr>
          <p:spPr>
            <a:xfrm>
              <a:off x="359115" y="2799848"/>
              <a:ext cx="2506983" cy="93244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386425" y="2827158"/>
              <a:ext cx="2452363" cy="87782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schemeClr val="tx1"/>
                  </a:solidFill>
                </a:rPr>
                <a:t>Relation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instance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detection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45025" y="5034176"/>
            <a:ext cx="2708040" cy="829230"/>
            <a:chOff x="0" y="3850105"/>
            <a:chExt cx="3225214" cy="1283368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ounded Rectangle 8"/>
            <p:cNvSpPr/>
            <p:nvPr/>
          </p:nvSpPr>
          <p:spPr>
            <a:xfrm>
              <a:off x="0" y="3850105"/>
              <a:ext cx="3225214" cy="128336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37589" y="3887694"/>
              <a:ext cx="3150036" cy="120819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schemeClr val="tx1"/>
                  </a:solidFill>
                </a:rPr>
                <a:t>Context-aware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schemeClr val="tx1"/>
                  </a:solidFill>
                </a:rPr>
                <a:t>relation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typing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69315" y="3905322"/>
            <a:ext cx="2683750" cy="837614"/>
            <a:chOff x="0" y="3079959"/>
            <a:chExt cx="3225214" cy="2052888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ounded Rectangle 11"/>
            <p:cNvSpPr/>
            <p:nvPr/>
          </p:nvSpPr>
          <p:spPr>
            <a:xfrm>
              <a:off x="0" y="3079959"/>
              <a:ext cx="3225214" cy="2052888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60127" y="3140086"/>
              <a:ext cx="3104960" cy="193263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590" tIns="148590" rIns="148590" bIns="148590" numCol="1" spcCol="1270" anchor="ctr" anchorCtr="0">
              <a:noAutofit/>
            </a:bodyPr>
            <a:lstStyle/>
            <a:p>
              <a:pPr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schemeClr val="tx1"/>
                  </a:solidFill>
                </a:rPr>
                <a:t>Context-aware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</a:p>
            <a:p>
              <a:pPr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schemeClr val="tx1"/>
                  </a:solidFill>
                </a:rPr>
                <a:t>entity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typing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09192" y="1498836"/>
            <a:ext cx="2643872" cy="810840"/>
            <a:chOff x="0" y="2506"/>
            <a:chExt cx="3225214" cy="5128460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0" y="2506"/>
              <a:ext cx="3225214" cy="512846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94463" y="96969"/>
              <a:ext cx="3036288" cy="493953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1930" tIns="201930" rIns="201930" bIns="201930" numCol="1" spcCol="1270" anchor="ctr" anchorCtr="0">
              <a:noAutofit/>
            </a:bodyPr>
            <a:lstStyle/>
            <a:p>
              <a:pPr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dirty="0">
                  <a:solidFill>
                    <a:schemeClr val="tx1"/>
                  </a:solidFill>
                </a:rPr>
                <a:t>Entity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mention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detection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7" name="image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004" y="2685227"/>
            <a:ext cx="1162880" cy="140790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ight Brace 17"/>
          <p:cNvSpPr/>
          <p:nvPr/>
        </p:nvSpPr>
        <p:spPr>
          <a:xfrm>
            <a:off x="5414159" y="1529813"/>
            <a:ext cx="336885" cy="1817466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ight Brace 18"/>
          <p:cNvSpPr/>
          <p:nvPr/>
        </p:nvSpPr>
        <p:spPr>
          <a:xfrm>
            <a:off x="5414159" y="3929855"/>
            <a:ext cx="336885" cy="1933551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24" name="Group 23"/>
          <p:cNvGrpSpPr/>
          <p:nvPr/>
        </p:nvGrpSpPr>
        <p:grpSpPr>
          <a:xfrm>
            <a:off x="7349703" y="3369587"/>
            <a:ext cx="574005" cy="522288"/>
            <a:chOff x="1402805" y="906922"/>
            <a:chExt cx="419601" cy="522288"/>
          </a:xfrm>
        </p:grpSpPr>
        <p:sp>
          <p:nvSpPr>
            <p:cNvPr id="25" name="Right Arrow 24"/>
            <p:cNvSpPr/>
            <p:nvPr/>
          </p:nvSpPr>
          <p:spPr>
            <a:xfrm rot="5400000">
              <a:off x="1351462" y="958265"/>
              <a:ext cx="522288" cy="41960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ight Arrow 4"/>
            <p:cNvSpPr/>
            <p:nvPr/>
          </p:nvSpPr>
          <p:spPr>
            <a:xfrm>
              <a:off x="1486725" y="906922"/>
              <a:ext cx="251761" cy="3964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/>
            </a:p>
          </p:txBody>
        </p:sp>
      </p:grpSp>
      <p:cxnSp>
        <p:nvCxnSpPr>
          <p:cNvPr id="27" name="Curved Connector 26"/>
          <p:cNvCxnSpPr>
            <a:stCxn id="17" idx="3"/>
            <a:endCxn id="12" idx="1"/>
          </p:cNvCxnSpPr>
          <p:nvPr/>
        </p:nvCxnSpPr>
        <p:spPr>
          <a:xfrm>
            <a:off x="2257885" y="3389179"/>
            <a:ext cx="411431" cy="9349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7" idx="3"/>
            <a:endCxn id="16" idx="1"/>
          </p:cNvCxnSpPr>
          <p:nvPr/>
        </p:nvCxnSpPr>
        <p:spPr>
          <a:xfrm flipV="1">
            <a:off x="2257884" y="1904257"/>
            <a:ext cx="528744" cy="14849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7" idx="3"/>
            <a:endCxn id="9" idx="1"/>
          </p:cNvCxnSpPr>
          <p:nvPr/>
        </p:nvCxnSpPr>
        <p:spPr>
          <a:xfrm>
            <a:off x="2257885" y="3389179"/>
            <a:ext cx="387141" cy="20596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7" idx="3"/>
          </p:cNvCxnSpPr>
          <p:nvPr/>
        </p:nvCxnSpPr>
        <p:spPr>
          <a:xfrm flipV="1">
            <a:off x="2257885" y="2939447"/>
            <a:ext cx="422957" cy="4497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Shape 204"/>
          <p:cNvSpPr/>
          <p:nvPr/>
        </p:nvSpPr>
        <p:spPr>
          <a:xfrm>
            <a:off x="1034634" y="4182698"/>
            <a:ext cx="129249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 algn="ctr">
              <a:defRPr sz="1800" b="0"/>
            </a:pPr>
            <a:r>
              <a:rPr lang="en-US" altLang="zh-CN" sz="2000" dirty="0">
                <a:latin typeface="+mn-lt"/>
              </a:rPr>
              <a:t>Knowledge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Bases</a:t>
            </a:r>
            <a:endParaRPr sz="2000" dirty="0">
              <a:latin typeface="+mn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6781" y="6285339"/>
            <a:ext cx="11026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X. Ren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sz="2000" i="1" dirty="0" err="1"/>
              <a:t>CoType</a:t>
            </a:r>
            <a:r>
              <a:rPr lang="en-US" sz="2000" i="1" dirty="0"/>
              <a:t>: Joint Extraction of Typed Entities and Relations with Knowledge Bases</a:t>
            </a:r>
            <a:r>
              <a:rPr lang="en-US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2017.</a:t>
            </a:r>
            <a:endParaRPr lang="en-US" sz="2000" dirty="0"/>
          </a:p>
        </p:txBody>
      </p:sp>
      <p:sp>
        <p:nvSpPr>
          <p:cNvPr id="38" name="Rounded Rectangle 37"/>
          <p:cNvSpPr/>
          <p:nvPr/>
        </p:nvSpPr>
        <p:spPr>
          <a:xfrm>
            <a:off x="5804373" y="1545609"/>
            <a:ext cx="3618257" cy="993226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ea typeface="Helvetica" charset="0"/>
                <a:cs typeface="Helvetica" charset="0"/>
              </a:rPr>
              <a:t>1.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Data-driven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detection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of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entity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and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relation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mentions</a:t>
            </a:r>
            <a:endParaRPr lang="en-US" sz="2000" dirty="0"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27622" y="2551228"/>
            <a:ext cx="3813952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2000" dirty="0"/>
              <a:t>Data-driven</a:t>
            </a:r>
            <a:r>
              <a:rPr lang="zh-CN" altLang="en-US" sz="2000" dirty="0"/>
              <a:t> </a:t>
            </a:r>
            <a:r>
              <a:rPr lang="en-US" altLang="zh-CN" sz="2000" dirty="0"/>
              <a:t>text</a:t>
            </a:r>
            <a:r>
              <a:rPr lang="zh-CN" altLang="en-US" sz="2000" dirty="0"/>
              <a:t> </a:t>
            </a:r>
            <a:r>
              <a:rPr lang="en-US" altLang="zh-CN" sz="2000" dirty="0"/>
              <a:t>segmentation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/>
              <a:t>POS</a:t>
            </a:r>
            <a:r>
              <a:rPr lang="zh-CN" altLang="en-US" sz="2000" dirty="0"/>
              <a:t> </a:t>
            </a:r>
            <a:r>
              <a:rPr lang="en-US" altLang="zh-CN" sz="2000" dirty="0"/>
              <a:t>pattern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KBs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885635" y="4003211"/>
            <a:ext cx="3618257" cy="944218"/>
          </a:xfrm>
          <a:prstGeom prst="roundRect">
            <a:avLst/>
          </a:prstGeom>
          <a:ln w="571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ea typeface="Helvetica" charset="0"/>
                <a:cs typeface="Helvetica" charset="0"/>
              </a:rPr>
              <a:t>2.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Joint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typing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of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entity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and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relation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mentions</a:t>
            </a:r>
            <a:endParaRPr lang="en-US" sz="2000" dirty="0"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25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 smtClean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164" y="1123945"/>
            <a:ext cx="10368391" cy="5667471"/>
          </a:xfrm>
        </p:spPr>
        <p:txBody>
          <a:bodyPr/>
          <a:lstStyle/>
          <a:p>
            <a:pPr defTabSz="1219110"/>
            <a:r>
              <a:rPr lang="en-US" dirty="0" smtClean="0">
                <a:solidFill>
                  <a:prstClr val="black"/>
                </a:solidFill>
              </a:rPr>
              <a:t>Why Text to </a:t>
            </a:r>
            <a:r>
              <a:rPr lang="en-US" altLang="zh-CN" dirty="0" smtClean="0">
                <a:solidFill>
                  <a:prstClr val="black"/>
                </a:solidFill>
              </a:rPr>
              <a:t>Networks?</a:t>
            </a:r>
          </a:p>
          <a:p>
            <a:r>
              <a:rPr lang="en-US" altLang="en-US" kern="0" dirty="0" smtClean="0"/>
              <a:t>Phrase </a:t>
            </a:r>
            <a:r>
              <a:rPr lang="en-US" altLang="en-US" kern="0" dirty="0"/>
              <a:t>Mining and Topic Modeling from Large </a:t>
            </a:r>
            <a:r>
              <a:rPr lang="en-US" altLang="en-US" kern="0" dirty="0" smtClean="0"/>
              <a:t>Text Corpora</a:t>
            </a:r>
          </a:p>
          <a:p>
            <a:pPr lvl="1"/>
            <a:r>
              <a:rPr lang="en-US" kern="0" dirty="0" smtClean="0"/>
              <a:t>Why Phrase Mining</a:t>
            </a:r>
          </a:p>
          <a:p>
            <a:pPr lvl="1"/>
            <a:r>
              <a:rPr lang="en-US" kern="0" dirty="0" smtClean="0"/>
              <a:t>Previous Approaches</a:t>
            </a:r>
          </a:p>
          <a:p>
            <a:pPr lvl="1"/>
            <a:r>
              <a:rPr lang="en-US" kern="0" dirty="0" err="1" smtClean="0"/>
              <a:t>TopMine</a:t>
            </a:r>
            <a:endParaRPr lang="en-US" kern="0" dirty="0" smtClean="0"/>
          </a:p>
          <a:p>
            <a:pPr lvl="1"/>
            <a:r>
              <a:rPr lang="en-US" kern="0" dirty="0" err="1" smtClean="0"/>
              <a:t>SegPhrase</a:t>
            </a:r>
            <a:r>
              <a:rPr lang="en-US" kern="0" dirty="0" smtClean="0"/>
              <a:t> and </a:t>
            </a:r>
            <a:r>
              <a:rPr lang="en-US" kern="0" dirty="0" err="1" smtClean="0"/>
              <a:t>AutoPhrase</a:t>
            </a:r>
            <a:endParaRPr lang="en-US" dirty="0" smtClean="0"/>
          </a:p>
          <a:p>
            <a:r>
              <a:rPr lang="en-US" dirty="0" smtClean="0"/>
              <a:t>Entity Recognition </a:t>
            </a:r>
            <a:r>
              <a:rPr lang="en-US" dirty="0"/>
              <a:t>and </a:t>
            </a:r>
            <a:r>
              <a:rPr lang="en-US" dirty="0" smtClean="0"/>
              <a:t>Typing </a:t>
            </a:r>
            <a:r>
              <a:rPr lang="en-US" dirty="0"/>
              <a:t>for </a:t>
            </a:r>
            <a:r>
              <a:rPr lang="en-US" dirty="0" smtClean="0"/>
              <a:t>Massive Text Data</a:t>
            </a:r>
          </a:p>
          <a:p>
            <a:pPr lvl="1"/>
            <a:r>
              <a:rPr lang="en-US" dirty="0" err="1" smtClean="0">
                <a:cs typeface="Abadi MT Condensed Extra Bold"/>
              </a:rPr>
              <a:t>ClusType</a:t>
            </a:r>
            <a:r>
              <a:rPr lang="en-US" dirty="0">
                <a:cs typeface="Abadi MT Condensed Extra Bold"/>
              </a:rPr>
              <a:t>: Entity</a:t>
            </a:r>
            <a:r>
              <a:rPr lang="zh-CN" altLang="en-US" dirty="0">
                <a:cs typeface="Abadi MT Condensed Extra Bold"/>
              </a:rPr>
              <a:t> </a:t>
            </a:r>
            <a:r>
              <a:rPr lang="en-US" altLang="zh-CN" dirty="0">
                <a:cs typeface="Abadi MT Condensed Extra Bold"/>
              </a:rPr>
              <a:t>Extraction and Typing by</a:t>
            </a:r>
            <a:r>
              <a:rPr lang="en-US" dirty="0">
                <a:cs typeface="Abadi MT Condensed Extra Bold"/>
              </a:rPr>
              <a:t> Relational Graph Construction and </a:t>
            </a:r>
            <a:r>
              <a:rPr lang="en-US" dirty="0" smtClean="0">
                <a:cs typeface="Abadi MT Condensed Extra Bold"/>
              </a:rPr>
              <a:t>Propagation</a:t>
            </a:r>
          </a:p>
          <a:p>
            <a:pPr lvl="1"/>
            <a:r>
              <a:rPr lang="en-US" dirty="0" smtClean="0"/>
              <a:t>Refined Entity Typing: PLE and AFET</a:t>
            </a:r>
          </a:p>
          <a:p>
            <a:pPr lvl="1"/>
            <a:r>
              <a:rPr lang="en-US" dirty="0" err="1" smtClean="0"/>
              <a:t>CoType</a:t>
            </a:r>
            <a:r>
              <a:rPr lang="en-US" dirty="0" smtClean="0"/>
              <a:t>: Joint Typing of Entities and Relations</a:t>
            </a:r>
            <a:endParaRPr 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9971539" y="1587053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129169">
            <a:off x="4688229" y="2636900"/>
            <a:ext cx="289212" cy="287149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457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491" y="221676"/>
            <a:ext cx="12570691" cy="738909"/>
          </a:xfrm>
        </p:spPr>
        <p:txBody>
          <a:bodyPr anchor="t">
            <a:noAutofit/>
          </a:bodyPr>
          <a:lstStyle/>
          <a:p>
            <a:r>
              <a:rPr lang="en-US" altLang="zh-CN" sz="3900" dirty="0" err="1"/>
              <a:t>CoType</a:t>
            </a:r>
            <a:r>
              <a:rPr lang="en-US" altLang="zh-CN" sz="3900" dirty="0"/>
              <a:t>:</a:t>
            </a:r>
            <a:r>
              <a:rPr lang="zh-CN" altLang="en-US" sz="3900" dirty="0"/>
              <a:t> </a:t>
            </a:r>
            <a:r>
              <a:rPr lang="en-US" altLang="zh-CN" sz="3900" dirty="0"/>
              <a:t>Co-Embedding</a:t>
            </a:r>
            <a:r>
              <a:rPr lang="zh-CN" altLang="en-US" sz="3900" dirty="0"/>
              <a:t> </a:t>
            </a:r>
            <a:r>
              <a:rPr lang="en-US" altLang="zh-CN" sz="3900" dirty="0" smtClean="0"/>
              <a:t>for</a:t>
            </a:r>
            <a:r>
              <a:rPr lang="zh-CN" altLang="en-US" sz="3900" dirty="0" smtClean="0"/>
              <a:t> </a:t>
            </a:r>
            <a:r>
              <a:rPr lang="en-US" altLang="zh-CN" sz="3900" dirty="0"/>
              <a:t>Typing</a:t>
            </a:r>
            <a:r>
              <a:rPr lang="zh-CN" altLang="en-US" sz="3900" dirty="0"/>
              <a:t> </a:t>
            </a:r>
            <a:r>
              <a:rPr lang="en-US" altLang="zh-CN" sz="3900" dirty="0"/>
              <a:t>Entities</a:t>
            </a:r>
            <a:r>
              <a:rPr lang="zh-CN" altLang="en-US" sz="3900" dirty="0"/>
              <a:t> </a:t>
            </a:r>
            <a:r>
              <a:rPr lang="en-US" altLang="zh-CN" sz="3900" dirty="0"/>
              <a:t>and</a:t>
            </a:r>
            <a:r>
              <a:rPr lang="zh-CN" altLang="en-US" sz="3900" dirty="0"/>
              <a:t> </a:t>
            </a:r>
            <a:r>
              <a:rPr lang="en-US" altLang="zh-CN" sz="3900" dirty="0"/>
              <a:t>Relations</a:t>
            </a:r>
            <a:endParaRPr lang="en-US" sz="3900" dirty="0"/>
          </a:p>
        </p:txBody>
      </p:sp>
      <p:sp>
        <p:nvSpPr>
          <p:cNvPr id="6" name="TextBox 5"/>
          <p:cNvSpPr txBox="1"/>
          <p:nvPr/>
        </p:nvSpPr>
        <p:spPr>
          <a:xfrm>
            <a:off x="946483" y="3780902"/>
            <a:ext cx="469232" cy="384721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07053" y="3780902"/>
            <a:ext cx="469232" cy="384721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1118321"/>
            <a:ext cx="6505356" cy="5545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76" y="971385"/>
            <a:ext cx="4744017" cy="56924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87892" y="1472331"/>
            <a:ext cx="0" cy="511344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riped Right Arrow 10"/>
          <p:cNvSpPr/>
          <p:nvPr/>
        </p:nvSpPr>
        <p:spPr>
          <a:xfrm>
            <a:off x="6667339" y="3874904"/>
            <a:ext cx="819925" cy="619601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05658" y="1670619"/>
            <a:ext cx="4654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Object </a:t>
            </a:r>
            <a:r>
              <a:rPr lang="en-US" altLang="zh-CN" sz="16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nteractions in a </a:t>
            </a:r>
            <a:r>
              <a:rPr lang="en-US" altLang="zh-CN" sz="1600" dirty="0">
                <a:latin typeface="Helvetica" charset="0"/>
                <a:ea typeface="Helvetica" charset="0"/>
                <a:cs typeface="Helvetica" charset="0"/>
              </a:rPr>
              <a:t>h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eterogeneous </a:t>
            </a:r>
            <a:r>
              <a:rPr lang="en-US" altLang="zh-CN" sz="1600" dirty="0">
                <a:latin typeface="Helvetica" charset="0"/>
                <a:ea typeface="Helvetica" charset="0"/>
                <a:cs typeface="Helvetica" charset="0"/>
              </a:rPr>
              <a:t>g</a:t>
            </a:r>
            <a:r>
              <a:rPr lang="en-US" sz="1600" dirty="0">
                <a:latin typeface="Helvetica" charset="0"/>
                <a:ea typeface="Helvetica" charset="0"/>
                <a:cs typeface="Helvetica" charset="0"/>
              </a:rPr>
              <a:t>raph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97257" y="1667617"/>
            <a:ext cx="3302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Helvetica" charset="0"/>
                <a:ea typeface="Helvetica" charset="0"/>
                <a:cs typeface="Helvetica" charset="0"/>
              </a:rPr>
              <a:t>Low-dimensional</a:t>
            </a:r>
            <a:r>
              <a:rPr lang="zh-CN" altLang="en-US" sz="16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1600" dirty="0">
                <a:latin typeface="Helvetica" charset="0"/>
                <a:ea typeface="Helvetica" charset="0"/>
                <a:cs typeface="Helvetica" charset="0"/>
              </a:rPr>
              <a:t>vector</a:t>
            </a:r>
            <a:r>
              <a:rPr lang="zh-CN" altLang="en-US" sz="16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1600" dirty="0">
                <a:latin typeface="Helvetica" charset="0"/>
                <a:ea typeface="Helvetica" charset="0"/>
                <a:cs typeface="Helvetica" charset="0"/>
              </a:rPr>
              <a:t>spaces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6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dirty="0"/>
              <a:t>Mention-Feature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Co-Occurrences</a:t>
            </a:r>
            <a:endParaRPr lang="en-US" sz="4000" dirty="0"/>
          </a:p>
        </p:txBody>
      </p:sp>
      <p:sp>
        <p:nvSpPr>
          <p:cNvPr id="23" name="Content Placeholder 5"/>
          <p:cNvSpPr>
            <a:spLocks noGrp="1"/>
          </p:cNvSpPr>
          <p:nvPr>
            <p:ph idx="1"/>
          </p:nvPr>
        </p:nvSpPr>
        <p:spPr>
          <a:xfrm>
            <a:off x="545990" y="1247247"/>
            <a:ext cx="6332619" cy="127417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Second-order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Proximity</a:t>
            </a:r>
            <a:endParaRPr lang="en-US" sz="2400" dirty="0" smtClean="0"/>
          </a:p>
          <a:p>
            <a:pPr lvl="1"/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sz="2400" dirty="0"/>
              <a:t>with similar distributions over</a:t>
            </a:r>
            <a:r>
              <a:rPr lang="zh-CN" altLang="en-US" sz="2400" dirty="0"/>
              <a:t> </a:t>
            </a:r>
            <a:r>
              <a:rPr lang="en-US" altLang="zh-CN" sz="2400" dirty="0"/>
              <a:t>text</a:t>
            </a:r>
            <a:r>
              <a:rPr lang="en-US" sz="2400" dirty="0"/>
              <a:t> </a:t>
            </a:r>
            <a:r>
              <a:rPr lang="en-US" altLang="zh-CN" sz="2400" dirty="0"/>
              <a:t>features</a:t>
            </a:r>
            <a:r>
              <a:rPr lang="zh-CN" altLang="en-US" sz="2400" dirty="0"/>
              <a:t> </a:t>
            </a:r>
            <a:r>
              <a:rPr lang="en-US" altLang="zh-CN" sz="2400" dirty="0"/>
              <a:t>should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similar</a:t>
            </a:r>
            <a:r>
              <a:rPr lang="zh-CN" altLang="en-US" sz="2400" dirty="0"/>
              <a:t> </a:t>
            </a:r>
            <a:r>
              <a:rPr lang="en-US" altLang="zh-CN" sz="2400" dirty="0"/>
              <a:t>types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852820" y="1438895"/>
            <a:ext cx="2495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Vertex </a:t>
            </a:r>
            <a:r>
              <a:rPr lang="en-US" altLang="zh-CN" sz="2000" b="1" dirty="0"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altLang="zh-CN" sz="2400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altLang="zh-CN" sz="2000" b="1" dirty="0" err="1"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altLang="zh-CN" sz="2400" b="1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r>
              <a:rPr lang="zh-CN" altLang="en-US" sz="2400" b="1" baseline="-25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a large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second-order proximity</a:t>
            </a:r>
          </a:p>
        </p:txBody>
      </p:sp>
      <p:cxnSp>
        <p:nvCxnSpPr>
          <p:cNvPr id="25" name="Straight Arrow Connector 24"/>
          <p:cNvCxnSpPr>
            <a:stCxn id="32" idx="0"/>
            <a:endCxn id="35" idx="2"/>
          </p:cNvCxnSpPr>
          <p:nvPr/>
        </p:nvCxnSpPr>
        <p:spPr>
          <a:xfrm flipV="1">
            <a:off x="5863417" y="4310403"/>
            <a:ext cx="66848" cy="1076771"/>
          </a:xfrm>
          <a:prstGeom prst="straightConnector1">
            <a:avLst/>
          </a:prstGeom>
          <a:ln w="107950">
            <a:solidFill>
              <a:schemeClr val="accent4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2" idx="0"/>
            <a:endCxn id="36" idx="2"/>
          </p:cNvCxnSpPr>
          <p:nvPr/>
        </p:nvCxnSpPr>
        <p:spPr>
          <a:xfrm flipV="1">
            <a:off x="5863417" y="4318272"/>
            <a:ext cx="3114026" cy="1068902"/>
          </a:xfrm>
          <a:prstGeom prst="straightConnector1">
            <a:avLst/>
          </a:prstGeom>
          <a:ln w="107950">
            <a:solidFill>
              <a:schemeClr val="accent4"/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3" idx="0"/>
            <a:endCxn id="36" idx="2"/>
          </p:cNvCxnSpPr>
          <p:nvPr/>
        </p:nvCxnSpPr>
        <p:spPr>
          <a:xfrm flipH="1" flipV="1">
            <a:off x="8977443" y="4318272"/>
            <a:ext cx="66135" cy="612130"/>
          </a:xfrm>
          <a:prstGeom prst="straightConnector1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4" idx="0"/>
            <a:endCxn id="35" idx="2"/>
          </p:cNvCxnSpPr>
          <p:nvPr/>
        </p:nvCxnSpPr>
        <p:spPr>
          <a:xfrm flipH="1" flipV="1">
            <a:off x="5930265" y="4310403"/>
            <a:ext cx="1751802" cy="1119578"/>
          </a:xfrm>
          <a:prstGeom prst="straightConnector1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1" idx="7"/>
            <a:endCxn id="35" idx="2"/>
          </p:cNvCxnSpPr>
          <p:nvPr/>
        </p:nvCxnSpPr>
        <p:spPr>
          <a:xfrm flipV="1">
            <a:off x="5476855" y="4310403"/>
            <a:ext cx="453410" cy="449526"/>
          </a:xfrm>
          <a:prstGeom prst="straightConnector1">
            <a:avLst/>
          </a:prstGeom>
          <a:ln w="82550">
            <a:solidFill>
              <a:schemeClr val="accent4">
                <a:lumMod val="60000"/>
                <a:lumOff val="40000"/>
              </a:schemeClr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1" idx="7"/>
            <a:endCxn id="36" idx="2"/>
          </p:cNvCxnSpPr>
          <p:nvPr/>
        </p:nvCxnSpPr>
        <p:spPr>
          <a:xfrm flipV="1">
            <a:off x="5476855" y="4318272"/>
            <a:ext cx="3500588" cy="441657"/>
          </a:xfrm>
          <a:prstGeom prst="straightConnector1">
            <a:avLst/>
          </a:prstGeom>
          <a:ln w="82550">
            <a:solidFill>
              <a:schemeClr val="accent4">
                <a:lumMod val="60000"/>
                <a:lumOff val="40000"/>
              </a:schemeClr>
            </a:solidFill>
            <a:headEnd type="none" w="sm" len="med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167846" y="4627655"/>
            <a:ext cx="1533599" cy="90322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TKN_</a:t>
            </a: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Trump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778649" y="5387174"/>
            <a:ext cx="2169535" cy="77524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+mj-lt"/>
              </a:rPr>
              <a:t>BETWEEN_president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166765" y="4930402"/>
            <a:ext cx="1753626" cy="69223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EM2_US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52678" y="5429981"/>
            <a:ext cx="2458778" cy="76460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EM2_United</a:t>
            </a:r>
            <a:r>
              <a:rPr lang="zh-CN" alt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+mj-lt"/>
              </a:rPr>
              <a:t>States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Shape 70"/>
          <p:cNvSpPr/>
          <p:nvPr/>
        </p:nvSpPr>
        <p:spPr>
          <a:xfrm>
            <a:off x="4322280" y="3515109"/>
            <a:ext cx="3215969" cy="79529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CN" b="1" dirty="0">
                <a:latin typeface="+mj-lt"/>
                <a:ea typeface="Calibri"/>
                <a:cs typeface="Calibri"/>
                <a:sym typeface="Calibri"/>
              </a:rPr>
              <a:t>S7:</a:t>
            </a:r>
            <a:r>
              <a:rPr lang="zh-CN" altLang="en-US" b="1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zh-CN" b="1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altLang="zh-CN" b="1" i="1" dirty="0">
                <a:latin typeface="+mj-lt"/>
                <a:ea typeface="Calibri"/>
                <a:cs typeface="Calibri"/>
                <a:sym typeface="Calibri"/>
              </a:rPr>
              <a:t>Donald</a:t>
            </a:r>
            <a:r>
              <a:rPr lang="zh-CN" altLang="en-US" b="1" i="1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zh-CN" b="1" i="1" dirty="0">
                <a:latin typeface="+mj-lt"/>
                <a:ea typeface="Calibri"/>
                <a:cs typeface="Calibri"/>
                <a:sym typeface="Calibri"/>
              </a:rPr>
              <a:t>Trump</a:t>
            </a:r>
            <a:r>
              <a:rPr lang="en-US" altLang="zh-CN" b="1" dirty="0"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zh-CN" altLang="en-US" b="1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zh-CN" b="1" i="1" dirty="0">
                <a:latin typeface="+mj-lt"/>
                <a:ea typeface="Calibri"/>
                <a:cs typeface="Calibri"/>
                <a:sym typeface="Calibri"/>
              </a:rPr>
              <a:t>United</a:t>
            </a:r>
            <a:r>
              <a:rPr lang="zh-CN" altLang="en-US" b="1" i="1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zh-CN" b="1" i="1" dirty="0">
                <a:latin typeface="+mj-lt"/>
                <a:ea typeface="Calibri"/>
                <a:cs typeface="Calibri"/>
                <a:sym typeface="Calibri"/>
              </a:rPr>
              <a:t>States</a:t>
            </a:r>
            <a:r>
              <a:rPr lang="en-US" altLang="zh-CN" b="1" dirty="0"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Shape 70"/>
          <p:cNvSpPr/>
          <p:nvPr/>
        </p:nvSpPr>
        <p:spPr>
          <a:xfrm>
            <a:off x="7682067" y="3570460"/>
            <a:ext cx="2590752" cy="747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CN" b="1" dirty="0">
                <a:latin typeface="+mj-lt"/>
                <a:ea typeface="Calibri"/>
                <a:cs typeface="Calibri"/>
                <a:sym typeface="Calibri"/>
              </a:rPr>
              <a:t>S6:</a:t>
            </a:r>
            <a:r>
              <a:rPr lang="zh-CN" altLang="en-US" b="1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zh-CN" b="1" dirty="0">
                <a:latin typeface="+mj-lt"/>
                <a:ea typeface="Calibri"/>
                <a:cs typeface="Calibri"/>
                <a:sym typeface="Calibri"/>
              </a:rPr>
              <a:t>(</a:t>
            </a:r>
            <a:r>
              <a:rPr lang="en-US" altLang="zh-CN" b="1" i="1" dirty="0">
                <a:latin typeface="+mj-lt"/>
                <a:ea typeface="Calibri"/>
                <a:cs typeface="Calibri"/>
                <a:sym typeface="Calibri"/>
              </a:rPr>
              <a:t>Trump</a:t>
            </a:r>
            <a:r>
              <a:rPr lang="en-US" altLang="zh-CN" b="1" dirty="0">
                <a:latin typeface="+mj-lt"/>
                <a:ea typeface="Calibri"/>
                <a:cs typeface="Calibri"/>
                <a:sym typeface="Calibri"/>
              </a:rPr>
              <a:t>,</a:t>
            </a:r>
            <a:r>
              <a:rPr lang="zh-CN" altLang="en-US" b="1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en-US" altLang="zh-CN" b="1" i="1" dirty="0">
                <a:latin typeface="+mj-lt"/>
                <a:ea typeface="Calibri"/>
                <a:cs typeface="Calibri"/>
                <a:sym typeface="Calibri"/>
              </a:rPr>
              <a:t>US</a:t>
            </a:r>
            <a:r>
              <a:rPr lang="en-US" altLang="zh-CN" b="1" dirty="0">
                <a:latin typeface="+mj-lt"/>
                <a:ea typeface="Calibri"/>
                <a:cs typeface="Calibri"/>
                <a:sym typeface="Calibri"/>
              </a:rPr>
              <a:t>)</a:t>
            </a:r>
            <a:endParaRPr lang="en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39884" y="4095806"/>
            <a:ext cx="729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altLang="zh-CN" sz="2400" b="1" baseline="-25000" dirty="0">
                <a:latin typeface="Helvetica" charset="0"/>
                <a:ea typeface="Helvetica" charset="0"/>
                <a:cs typeface="Helvetica" charset="0"/>
              </a:rPr>
              <a:t>i</a:t>
            </a:r>
            <a:endParaRPr lang="en-US" sz="2000" b="1" baseline="-25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216879" y="4087242"/>
            <a:ext cx="718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altLang="zh-CN" sz="2400" b="1" baseline="-25000" dirty="0" err="1">
                <a:latin typeface="Helvetica" charset="0"/>
                <a:ea typeface="Helvetica" charset="0"/>
                <a:cs typeface="Helvetica" charset="0"/>
              </a:rPr>
              <a:t>j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70386" y="3073335"/>
            <a:ext cx="1280248" cy="4616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???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59674" y="3107130"/>
            <a:ext cx="1985454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president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of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Striped Right Arrow 44"/>
          <p:cNvSpPr/>
          <p:nvPr/>
        </p:nvSpPr>
        <p:spPr>
          <a:xfrm>
            <a:off x="6774904" y="3141798"/>
            <a:ext cx="1565705" cy="357743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2621719"/>
            <a:ext cx="3331297" cy="2839794"/>
          </a:xfrm>
          <a:prstGeom prst="rect">
            <a:avLst/>
          </a:prstGeom>
          <a:ln>
            <a:noFill/>
          </a:ln>
        </p:spPr>
      </p:pic>
      <p:cxnSp>
        <p:nvCxnSpPr>
          <p:cNvPr id="47" name="Straight Connector 46"/>
          <p:cNvCxnSpPr/>
          <p:nvPr/>
        </p:nvCxnSpPr>
        <p:spPr>
          <a:xfrm>
            <a:off x="3577207" y="3127779"/>
            <a:ext cx="1182026" cy="125608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436681" y="4988511"/>
            <a:ext cx="302966" cy="194818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0497" y="6270531"/>
            <a:ext cx="438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(Tang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al.,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WWW’15),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(Ren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al.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WWW’17)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30" y="309331"/>
            <a:ext cx="11591636" cy="597397"/>
          </a:xfrm>
        </p:spPr>
        <p:txBody>
          <a:bodyPr anchor="t">
            <a:noAutofit/>
          </a:bodyPr>
          <a:lstStyle/>
          <a:p>
            <a:r>
              <a:rPr lang="en-US" altLang="zh-CN" sz="4000" dirty="0"/>
              <a:t>Challenge: “Context-Agnostic</a:t>
            </a:r>
            <a:r>
              <a:rPr lang="zh-CN" altLang="en-US" sz="4000" dirty="0"/>
              <a:t> </a:t>
            </a:r>
            <a:r>
              <a:rPr lang="en-US" altLang="zh-CN" sz="4000" dirty="0"/>
              <a:t>Label”</a:t>
            </a:r>
            <a:r>
              <a:rPr lang="zh-CN" altLang="en-US" sz="4000" dirty="0"/>
              <a:t>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269818" y="6418644"/>
            <a:ext cx="9274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Surdeanu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</a:t>
            </a:r>
            <a:r>
              <a:rPr lang="en-US" sz="2000" dirty="0"/>
              <a:t>. </a:t>
            </a:r>
            <a:r>
              <a:rPr lang="en-US" sz="2000" i="1" dirty="0"/>
              <a:t>Multi-instance multi-label learning for relation extraction</a:t>
            </a:r>
            <a:r>
              <a:rPr lang="en-US" sz="2000" dirty="0"/>
              <a:t>. EMNLP, 2012.</a:t>
            </a:r>
          </a:p>
        </p:txBody>
      </p:sp>
      <p:sp>
        <p:nvSpPr>
          <p:cNvPr id="5" name="Oval 4"/>
          <p:cNvSpPr/>
          <p:nvPr/>
        </p:nvSpPr>
        <p:spPr>
          <a:xfrm>
            <a:off x="7036630" y="5031544"/>
            <a:ext cx="2587109" cy="1021238"/>
          </a:xfrm>
          <a:prstGeom prst="ellipse">
            <a:avLst/>
          </a:prstGeom>
          <a:noFill/>
          <a:ln w="15875">
            <a:solidFill>
              <a:srgbClr val="7030A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55"/>
          <p:cNvSpPr/>
          <p:nvPr/>
        </p:nvSpPr>
        <p:spPr>
          <a:xfrm>
            <a:off x="7079162" y="1754310"/>
            <a:ext cx="2370850" cy="1538800"/>
          </a:xfrm>
          <a:custGeom>
            <a:avLst/>
            <a:gdLst>
              <a:gd name="connsiteX0" fmla="*/ 22348 w 106413"/>
              <a:gd name="connsiteY0" fmla="*/ 861 h 63347"/>
              <a:gd name="connsiteX1" fmla="*/ 21294 w 106413"/>
              <a:gd name="connsiteY1" fmla="*/ 19307 h 63347"/>
              <a:gd name="connsiteX2" fmla="*/ 10227 w 106413"/>
              <a:gd name="connsiteY2" fmla="*/ 20361 h 63347"/>
              <a:gd name="connsiteX3" fmla="*/ 9700 w 106413"/>
              <a:gd name="connsiteY3" fmla="*/ 40915 h 63347"/>
              <a:gd name="connsiteX4" fmla="*/ 7350 w 106413"/>
              <a:gd name="connsiteY4" fmla="*/ 41442 h 63347"/>
              <a:gd name="connsiteX5" fmla="*/ 2848 w 106413"/>
              <a:gd name="connsiteY5" fmla="*/ 60943 h 63347"/>
              <a:gd name="connsiteX6" fmla="*/ 55551 w 106413"/>
              <a:gd name="connsiteY6" fmla="*/ 60943 h 63347"/>
              <a:gd name="connsiteX7" fmla="*/ 52916 w 106413"/>
              <a:gd name="connsiteY7" fmla="*/ 41969 h 63347"/>
              <a:gd name="connsiteX8" fmla="*/ 68727 w 106413"/>
              <a:gd name="connsiteY8" fmla="*/ 40388 h 63347"/>
              <a:gd name="connsiteX9" fmla="*/ 101930 w 106413"/>
              <a:gd name="connsiteY9" fmla="*/ 38807 h 63347"/>
              <a:gd name="connsiteX10" fmla="*/ 101403 w 106413"/>
              <a:gd name="connsiteY10" fmla="*/ 25104 h 63347"/>
              <a:gd name="connsiteX11" fmla="*/ 58714 w 106413"/>
              <a:gd name="connsiteY11" fmla="*/ 22996 h 63347"/>
              <a:gd name="connsiteX12" fmla="*/ 54497 w 106413"/>
              <a:gd name="connsiteY12" fmla="*/ 5077 h 63347"/>
              <a:gd name="connsiteX13" fmla="*/ 22348 w 106413"/>
              <a:gd name="connsiteY13" fmla="*/ 861 h 63347"/>
              <a:gd name="connsiteX0" fmla="*/ 23094 w 107159"/>
              <a:gd name="connsiteY0" fmla="*/ 861 h 63065"/>
              <a:gd name="connsiteX1" fmla="*/ 22040 w 107159"/>
              <a:gd name="connsiteY1" fmla="*/ 19307 h 63065"/>
              <a:gd name="connsiteX2" fmla="*/ 10973 w 107159"/>
              <a:gd name="connsiteY2" fmla="*/ 20361 h 63065"/>
              <a:gd name="connsiteX3" fmla="*/ 10446 w 107159"/>
              <a:gd name="connsiteY3" fmla="*/ 40915 h 63065"/>
              <a:gd name="connsiteX4" fmla="*/ 5318 w 107159"/>
              <a:gd name="connsiteY4" fmla="*/ 46072 h 63065"/>
              <a:gd name="connsiteX5" fmla="*/ 3594 w 107159"/>
              <a:gd name="connsiteY5" fmla="*/ 60943 h 63065"/>
              <a:gd name="connsiteX6" fmla="*/ 56297 w 107159"/>
              <a:gd name="connsiteY6" fmla="*/ 60943 h 63065"/>
              <a:gd name="connsiteX7" fmla="*/ 53662 w 107159"/>
              <a:gd name="connsiteY7" fmla="*/ 41969 h 63065"/>
              <a:gd name="connsiteX8" fmla="*/ 69473 w 107159"/>
              <a:gd name="connsiteY8" fmla="*/ 40388 h 63065"/>
              <a:gd name="connsiteX9" fmla="*/ 102676 w 107159"/>
              <a:gd name="connsiteY9" fmla="*/ 38807 h 63065"/>
              <a:gd name="connsiteX10" fmla="*/ 102149 w 107159"/>
              <a:gd name="connsiteY10" fmla="*/ 25104 h 63065"/>
              <a:gd name="connsiteX11" fmla="*/ 59460 w 107159"/>
              <a:gd name="connsiteY11" fmla="*/ 22996 h 63065"/>
              <a:gd name="connsiteX12" fmla="*/ 55243 w 107159"/>
              <a:gd name="connsiteY12" fmla="*/ 5077 h 63065"/>
              <a:gd name="connsiteX13" fmla="*/ 23094 w 107159"/>
              <a:gd name="connsiteY13" fmla="*/ 861 h 63065"/>
              <a:gd name="connsiteX0" fmla="*/ 18868 w 102933"/>
              <a:gd name="connsiteY0" fmla="*/ 861 h 63319"/>
              <a:gd name="connsiteX1" fmla="*/ 17814 w 102933"/>
              <a:gd name="connsiteY1" fmla="*/ 19307 h 63319"/>
              <a:gd name="connsiteX2" fmla="*/ 6747 w 102933"/>
              <a:gd name="connsiteY2" fmla="*/ 20361 h 63319"/>
              <a:gd name="connsiteX3" fmla="*/ 6220 w 102933"/>
              <a:gd name="connsiteY3" fmla="*/ 40915 h 63319"/>
              <a:gd name="connsiteX4" fmla="*/ 1092 w 102933"/>
              <a:gd name="connsiteY4" fmla="*/ 46072 h 63319"/>
              <a:gd name="connsiteX5" fmla="*/ 5387 w 102933"/>
              <a:gd name="connsiteY5" fmla="*/ 61406 h 63319"/>
              <a:gd name="connsiteX6" fmla="*/ 52071 w 102933"/>
              <a:gd name="connsiteY6" fmla="*/ 60943 h 63319"/>
              <a:gd name="connsiteX7" fmla="*/ 49436 w 102933"/>
              <a:gd name="connsiteY7" fmla="*/ 41969 h 63319"/>
              <a:gd name="connsiteX8" fmla="*/ 65247 w 102933"/>
              <a:gd name="connsiteY8" fmla="*/ 40388 h 63319"/>
              <a:gd name="connsiteX9" fmla="*/ 98450 w 102933"/>
              <a:gd name="connsiteY9" fmla="*/ 38807 h 63319"/>
              <a:gd name="connsiteX10" fmla="*/ 97923 w 102933"/>
              <a:gd name="connsiteY10" fmla="*/ 25104 h 63319"/>
              <a:gd name="connsiteX11" fmla="*/ 55234 w 102933"/>
              <a:gd name="connsiteY11" fmla="*/ 22996 h 63319"/>
              <a:gd name="connsiteX12" fmla="*/ 51017 w 102933"/>
              <a:gd name="connsiteY12" fmla="*/ 5077 h 63319"/>
              <a:gd name="connsiteX13" fmla="*/ 18868 w 102933"/>
              <a:gd name="connsiteY13" fmla="*/ 861 h 63319"/>
              <a:gd name="connsiteX0" fmla="*/ 19738 w 103803"/>
              <a:gd name="connsiteY0" fmla="*/ 861 h 63091"/>
              <a:gd name="connsiteX1" fmla="*/ 18684 w 103803"/>
              <a:gd name="connsiteY1" fmla="*/ 19307 h 63091"/>
              <a:gd name="connsiteX2" fmla="*/ 7617 w 103803"/>
              <a:gd name="connsiteY2" fmla="*/ 20361 h 63091"/>
              <a:gd name="connsiteX3" fmla="*/ 7090 w 103803"/>
              <a:gd name="connsiteY3" fmla="*/ 40915 h 63091"/>
              <a:gd name="connsiteX4" fmla="*/ 573 w 103803"/>
              <a:gd name="connsiteY4" fmla="*/ 49776 h 63091"/>
              <a:gd name="connsiteX5" fmla="*/ 6257 w 103803"/>
              <a:gd name="connsiteY5" fmla="*/ 61406 h 63091"/>
              <a:gd name="connsiteX6" fmla="*/ 52941 w 103803"/>
              <a:gd name="connsiteY6" fmla="*/ 60943 h 63091"/>
              <a:gd name="connsiteX7" fmla="*/ 50306 w 103803"/>
              <a:gd name="connsiteY7" fmla="*/ 41969 h 63091"/>
              <a:gd name="connsiteX8" fmla="*/ 66117 w 103803"/>
              <a:gd name="connsiteY8" fmla="*/ 40388 h 63091"/>
              <a:gd name="connsiteX9" fmla="*/ 99320 w 103803"/>
              <a:gd name="connsiteY9" fmla="*/ 38807 h 63091"/>
              <a:gd name="connsiteX10" fmla="*/ 98793 w 103803"/>
              <a:gd name="connsiteY10" fmla="*/ 25104 h 63091"/>
              <a:gd name="connsiteX11" fmla="*/ 56104 w 103803"/>
              <a:gd name="connsiteY11" fmla="*/ 22996 h 63091"/>
              <a:gd name="connsiteX12" fmla="*/ 51887 w 103803"/>
              <a:gd name="connsiteY12" fmla="*/ 5077 h 63091"/>
              <a:gd name="connsiteX13" fmla="*/ 19738 w 103803"/>
              <a:gd name="connsiteY13" fmla="*/ 861 h 63091"/>
              <a:gd name="connsiteX0" fmla="*/ 19673 w 103738"/>
              <a:gd name="connsiteY0" fmla="*/ 861 h 63091"/>
              <a:gd name="connsiteX1" fmla="*/ 18619 w 103738"/>
              <a:gd name="connsiteY1" fmla="*/ 19307 h 63091"/>
              <a:gd name="connsiteX2" fmla="*/ 7552 w 103738"/>
              <a:gd name="connsiteY2" fmla="*/ 20361 h 63091"/>
              <a:gd name="connsiteX3" fmla="*/ 6099 w 103738"/>
              <a:gd name="connsiteY3" fmla="*/ 40452 h 63091"/>
              <a:gd name="connsiteX4" fmla="*/ 508 w 103738"/>
              <a:gd name="connsiteY4" fmla="*/ 49776 h 63091"/>
              <a:gd name="connsiteX5" fmla="*/ 6192 w 103738"/>
              <a:gd name="connsiteY5" fmla="*/ 61406 h 63091"/>
              <a:gd name="connsiteX6" fmla="*/ 52876 w 103738"/>
              <a:gd name="connsiteY6" fmla="*/ 60943 h 63091"/>
              <a:gd name="connsiteX7" fmla="*/ 50241 w 103738"/>
              <a:gd name="connsiteY7" fmla="*/ 41969 h 63091"/>
              <a:gd name="connsiteX8" fmla="*/ 66052 w 103738"/>
              <a:gd name="connsiteY8" fmla="*/ 40388 h 63091"/>
              <a:gd name="connsiteX9" fmla="*/ 99255 w 103738"/>
              <a:gd name="connsiteY9" fmla="*/ 38807 h 63091"/>
              <a:gd name="connsiteX10" fmla="*/ 98728 w 103738"/>
              <a:gd name="connsiteY10" fmla="*/ 25104 h 63091"/>
              <a:gd name="connsiteX11" fmla="*/ 56039 w 103738"/>
              <a:gd name="connsiteY11" fmla="*/ 22996 h 63091"/>
              <a:gd name="connsiteX12" fmla="*/ 51822 w 103738"/>
              <a:gd name="connsiteY12" fmla="*/ 5077 h 63091"/>
              <a:gd name="connsiteX13" fmla="*/ 19673 w 103738"/>
              <a:gd name="connsiteY13" fmla="*/ 861 h 63091"/>
              <a:gd name="connsiteX0" fmla="*/ 19184 w 103249"/>
              <a:gd name="connsiteY0" fmla="*/ 861 h 63636"/>
              <a:gd name="connsiteX1" fmla="*/ 18130 w 103249"/>
              <a:gd name="connsiteY1" fmla="*/ 19307 h 63636"/>
              <a:gd name="connsiteX2" fmla="*/ 7063 w 103249"/>
              <a:gd name="connsiteY2" fmla="*/ 20361 h 63636"/>
              <a:gd name="connsiteX3" fmla="*/ 5610 w 103249"/>
              <a:gd name="connsiteY3" fmla="*/ 40452 h 63636"/>
              <a:gd name="connsiteX4" fmla="*/ 19 w 103249"/>
              <a:gd name="connsiteY4" fmla="*/ 49776 h 63636"/>
              <a:gd name="connsiteX5" fmla="*/ 7092 w 103249"/>
              <a:gd name="connsiteY5" fmla="*/ 62332 h 63636"/>
              <a:gd name="connsiteX6" fmla="*/ 52387 w 103249"/>
              <a:gd name="connsiteY6" fmla="*/ 60943 h 63636"/>
              <a:gd name="connsiteX7" fmla="*/ 49752 w 103249"/>
              <a:gd name="connsiteY7" fmla="*/ 41969 h 63636"/>
              <a:gd name="connsiteX8" fmla="*/ 65563 w 103249"/>
              <a:gd name="connsiteY8" fmla="*/ 40388 h 63636"/>
              <a:gd name="connsiteX9" fmla="*/ 98766 w 103249"/>
              <a:gd name="connsiteY9" fmla="*/ 38807 h 63636"/>
              <a:gd name="connsiteX10" fmla="*/ 98239 w 103249"/>
              <a:gd name="connsiteY10" fmla="*/ 25104 h 63636"/>
              <a:gd name="connsiteX11" fmla="*/ 55550 w 103249"/>
              <a:gd name="connsiteY11" fmla="*/ 22996 h 63636"/>
              <a:gd name="connsiteX12" fmla="*/ 51333 w 103249"/>
              <a:gd name="connsiteY12" fmla="*/ 5077 h 63636"/>
              <a:gd name="connsiteX13" fmla="*/ 19184 w 103249"/>
              <a:gd name="connsiteY13" fmla="*/ 861 h 63636"/>
              <a:gd name="connsiteX0" fmla="*/ 19175 w 103240"/>
              <a:gd name="connsiteY0" fmla="*/ 861 h 64132"/>
              <a:gd name="connsiteX1" fmla="*/ 18121 w 103240"/>
              <a:gd name="connsiteY1" fmla="*/ 19307 h 64132"/>
              <a:gd name="connsiteX2" fmla="*/ 7054 w 103240"/>
              <a:gd name="connsiteY2" fmla="*/ 20361 h 64132"/>
              <a:gd name="connsiteX3" fmla="*/ 5601 w 103240"/>
              <a:gd name="connsiteY3" fmla="*/ 40452 h 64132"/>
              <a:gd name="connsiteX4" fmla="*/ 10 w 103240"/>
              <a:gd name="connsiteY4" fmla="*/ 49776 h 64132"/>
              <a:gd name="connsiteX5" fmla="*/ 7083 w 103240"/>
              <a:gd name="connsiteY5" fmla="*/ 62332 h 64132"/>
              <a:gd name="connsiteX6" fmla="*/ 50989 w 103240"/>
              <a:gd name="connsiteY6" fmla="*/ 61869 h 64132"/>
              <a:gd name="connsiteX7" fmla="*/ 49743 w 103240"/>
              <a:gd name="connsiteY7" fmla="*/ 41969 h 64132"/>
              <a:gd name="connsiteX8" fmla="*/ 65554 w 103240"/>
              <a:gd name="connsiteY8" fmla="*/ 40388 h 64132"/>
              <a:gd name="connsiteX9" fmla="*/ 98757 w 103240"/>
              <a:gd name="connsiteY9" fmla="*/ 38807 h 64132"/>
              <a:gd name="connsiteX10" fmla="*/ 98230 w 103240"/>
              <a:gd name="connsiteY10" fmla="*/ 25104 h 64132"/>
              <a:gd name="connsiteX11" fmla="*/ 55541 w 103240"/>
              <a:gd name="connsiteY11" fmla="*/ 22996 h 64132"/>
              <a:gd name="connsiteX12" fmla="*/ 51324 w 103240"/>
              <a:gd name="connsiteY12" fmla="*/ 5077 h 64132"/>
              <a:gd name="connsiteX13" fmla="*/ 19175 w 103240"/>
              <a:gd name="connsiteY13" fmla="*/ 861 h 64132"/>
              <a:gd name="connsiteX0" fmla="*/ 19175 w 103240"/>
              <a:gd name="connsiteY0" fmla="*/ 861 h 64013"/>
              <a:gd name="connsiteX1" fmla="*/ 18121 w 103240"/>
              <a:gd name="connsiteY1" fmla="*/ 19307 h 64013"/>
              <a:gd name="connsiteX2" fmla="*/ 7054 w 103240"/>
              <a:gd name="connsiteY2" fmla="*/ 20361 h 64013"/>
              <a:gd name="connsiteX3" fmla="*/ 5601 w 103240"/>
              <a:gd name="connsiteY3" fmla="*/ 40452 h 64013"/>
              <a:gd name="connsiteX4" fmla="*/ 10 w 103240"/>
              <a:gd name="connsiteY4" fmla="*/ 49776 h 64013"/>
              <a:gd name="connsiteX5" fmla="*/ 7083 w 103240"/>
              <a:gd name="connsiteY5" fmla="*/ 62332 h 64013"/>
              <a:gd name="connsiteX6" fmla="*/ 50989 w 103240"/>
              <a:gd name="connsiteY6" fmla="*/ 61869 h 64013"/>
              <a:gd name="connsiteX7" fmla="*/ 52058 w 103240"/>
              <a:gd name="connsiteY7" fmla="*/ 43821 h 64013"/>
              <a:gd name="connsiteX8" fmla="*/ 65554 w 103240"/>
              <a:gd name="connsiteY8" fmla="*/ 40388 h 64013"/>
              <a:gd name="connsiteX9" fmla="*/ 98757 w 103240"/>
              <a:gd name="connsiteY9" fmla="*/ 38807 h 64013"/>
              <a:gd name="connsiteX10" fmla="*/ 98230 w 103240"/>
              <a:gd name="connsiteY10" fmla="*/ 25104 h 64013"/>
              <a:gd name="connsiteX11" fmla="*/ 55541 w 103240"/>
              <a:gd name="connsiteY11" fmla="*/ 22996 h 64013"/>
              <a:gd name="connsiteX12" fmla="*/ 51324 w 103240"/>
              <a:gd name="connsiteY12" fmla="*/ 5077 h 64013"/>
              <a:gd name="connsiteX13" fmla="*/ 19175 w 103240"/>
              <a:gd name="connsiteY13" fmla="*/ 861 h 64013"/>
              <a:gd name="connsiteX0" fmla="*/ 19175 w 103240"/>
              <a:gd name="connsiteY0" fmla="*/ 861 h 64291"/>
              <a:gd name="connsiteX1" fmla="*/ 18121 w 103240"/>
              <a:gd name="connsiteY1" fmla="*/ 19307 h 64291"/>
              <a:gd name="connsiteX2" fmla="*/ 7054 w 103240"/>
              <a:gd name="connsiteY2" fmla="*/ 20361 h 64291"/>
              <a:gd name="connsiteX3" fmla="*/ 5601 w 103240"/>
              <a:gd name="connsiteY3" fmla="*/ 40452 h 64291"/>
              <a:gd name="connsiteX4" fmla="*/ 10 w 103240"/>
              <a:gd name="connsiteY4" fmla="*/ 49776 h 64291"/>
              <a:gd name="connsiteX5" fmla="*/ 7083 w 103240"/>
              <a:gd name="connsiteY5" fmla="*/ 62332 h 64291"/>
              <a:gd name="connsiteX6" fmla="*/ 48674 w 103240"/>
              <a:gd name="connsiteY6" fmla="*/ 62332 h 64291"/>
              <a:gd name="connsiteX7" fmla="*/ 52058 w 103240"/>
              <a:gd name="connsiteY7" fmla="*/ 43821 h 64291"/>
              <a:gd name="connsiteX8" fmla="*/ 65554 w 103240"/>
              <a:gd name="connsiteY8" fmla="*/ 40388 h 64291"/>
              <a:gd name="connsiteX9" fmla="*/ 98757 w 103240"/>
              <a:gd name="connsiteY9" fmla="*/ 38807 h 64291"/>
              <a:gd name="connsiteX10" fmla="*/ 98230 w 103240"/>
              <a:gd name="connsiteY10" fmla="*/ 25104 h 64291"/>
              <a:gd name="connsiteX11" fmla="*/ 55541 w 103240"/>
              <a:gd name="connsiteY11" fmla="*/ 22996 h 64291"/>
              <a:gd name="connsiteX12" fmla="*/ 51324 w 103240"/>
              <a:gd name="connsiteY12" fmla="*/ 5077 h 64291"/>
              <a:gd name="connsiteX13" fmla="*/ 19175 w 103240"/>
              <a:gd name="connsiteY13" fmla="*/ 861 h 64291"/>
              <a:gd name="connsiteX0" fmla="*/ 19175 w 103240"/>
              <a:gd name="connsiteY0" fmla="*/ 861 h 63334"/>
              <a:gd name="connsiteX1" fmla="*/ 18121 w 103240"/>
              <a:gd name="connsiteY1" fmla="*/ 19307 h 63334"/>
              <a:gd name="connsiteX2" fmla="*/ 7054 w 103240"/>
              <a:gd name="connsiteY2" fmla="*/ 20361 h 63334"/>
              <a:gd name="connsiteX3" fmla="*/ 5601 w 103240"/>
              <a:gd name="connsiteY3" fmla="*/ 40452 h 63334"/>
              <a:gd name="connsiteX4" fmla="*/ 10 w 103240"/>
              <a:gd name="connsiteY4" fmla="*/ 49776 h 63334"/>
              <a:gd name="connsiteX5" fmla="*/ 7083 w 103240"/>
              <a:gd name="connsiteY5" fmla="*/ 62332 h 63334"/>
              <a:gd name="connsiteX6" fmla="*/ 48674 w 103240"/>
              <a:gd name="connsiteY6" fmla="*/ 62332 h 63334"/>
              <a:gd name="connsiteX7" fmla="*/ 52058 w 103240"/>
              <a:gd name="connsiteY7" fmla="*/ 43821 h 63334"/>
              <a:gd name="connsiteX8" fmla="*/ 65554 w 103240"/>
              <a:gd name="connsiteY8" fmla="*/ 40388 h 63334"/>
              <a:gd name="connsiteX9" fmla="*/ 98757 w 103240"/>
              <a:gd name="connsiteY9" fmla="*/ 38807 h 63334"/>
              <a:gd name="connsiteX10" fmla="*/ 98230 w 103240"/>
              <a:gd name="connsiteY10" fmla="*/ 25104 h 63334"/>
              <a:gd name="connsiteX11" fmla="*/ 55541 w 103240"/>
              <a:gd name="connsiteY11" fmla="*/ 22996 h 63334"/>
              <a:gd name="connsiteX12" fmla="*/ 51324 w 103240"/>
              <a:gd name="connsiteY12" fmla="*/ 5077 h 63334"/>
              <a:gd name="connsiteX13" fmla="*/ 19175 w 103240"/>
              <a:gd name="connsiteY13" fmla="*/ 861 h 63334"/>
              <a:gd name="connsiteX0" fmla="*/ 19175 w 103240"/>
              <a:gd name="connsiteY0" fmla="*/ 861 h 63926"/>
              <a:gd name="connsiteX1" fmla="*/ 18121 w 103240"/>
              <a:gd name="connsiteY1" fmla="*/ 19307 h 63926"/>
              <a:gd name="connsiteX2" fmla="*/ 7054 w 103240"/>
              <a:gd name="connsiteY2" fmla="*/ 20361 h 63926"/>
              <a:gd name="connsiteX3" fmla="*/ 5601 w 103240"/>
              <a:gd name="connsiteY3" fmla="*/ 40452 h 63926"/>
              <a:gd name="connsiteX4" fmla="*/ 10 w 103240"/>
              <a:gd name="connsiteY4" fmla="*/ 49776 h 63926"/>
              <a:gd name="connsiteX5" fmla="*/ 7083 w 103240"/>
              <a:gd name="connsiteY5" fmla="*/ 62332 h 63926"/>
              <a:gd name="connsiteX6" fmla="*/ 48674 w 103240"/>
              <a:gd name="connsiteY6" fmla="*/ 62332 h 63926"/>
              <a:gd name="connsiteX7" fmla="*/ 52058 w 103240"/>
              <a:gd name="connsiteY7" fmla="*/ 43821 h 63926"/>
              <a:gd name="connsiteX8" fmla="*/ 65554 w 103240"/>
              <a:gd name="connsiteY8" fmla="*/ 40388 h 63926"/>
              <a:gd name="connsiteX9" fmla="*/ 98757 w 103240"/>
              <a:gd name="connsiteY9" fmla="*/ 38807 h 63926"/>
              <a:gd name="connsiteX10" fmla="*/ 98230 w 103240"/>
              <a:gd name="connsiteY10" fmla="*/ 25104 h 63926"/>
              <a:gd name="connsiteX11" fmla="*/ 55541 w 103240"/>
              <a:gd name="connsiteY11" fmla="*/ 22996 h 63926"/>
              <a:gd name="connsiteX12" fmla="*/ 51324 w 103240"/>
              <a:gd name="connsiteY12" fmla="*/ 5077 h 63926"/>
              <a:gd name="connsiteX13" fmla="*/ 19175 w 103240"/>
              <a:gd name="connsiteY13" fmla="*/ 861 h 63926"/>
              <a:gd name="connsiteX0" fmla="*/ 21953 w 103240"/>
              <a:gd name="connsiteY0" fmla="*/ 1787 h 61148"/>
              <a:gd name="connsiteX1" fmla="*/ 18121 w 103240"/>
              <a:gd name="connsiteY1" fmla="*/ 16529 h 61148"/>
              <a:gd name="connsiteX2" fmla="*/ 7054 w 103240"/>
              <a:gd name="connsiteY2" fmla="*/ 17583 h 61148"/>
              <a:gd name="connsiteX3" fmla="*/ 5601 w 103240"/>
              <a:gd name="connsiteY3" fmla="*/ 37674 h 61148"/>
              <a:gd name="connsiteX4" fmla="*/ 10 w 103240"/>
              <a:gd name="connsiteY4" fmla="*/ 46998 h 61148"/>
              <a:gd name="connsiteX5" fmla="*/ 7083 w 103240"/>
              <a:gd name="connsiteY5" fmla="*/ 59554 h 61148"/>
              <a:gd name="connsiteX6" fmla="*/ 48674 w 103240"/>
              <a:gd name="connsiteY6" fmla="*/ 59554 h 61148"/>
              <a:gd name="connsiteX7" fmla="*/ 52058 w 103240"/>
              <a:gd name="connsiteY7" fmla="*/ 41043 h 61148"/>
              <a:gd name="connsiteX8" fmla="*/ 65554 w 103240"/>
              <a:gd name="connsiteY8" fmla="*/ 37610 h 61148"/>
              <a:gd name="connsiteX9" fmla="*/ 98757 w 103240"/>
              <a:gd name="connsiteY9" fmla="*/ 36029 h 61148"/>
              <a:gd name="connsiteX10" fmla="*/ 98230 w 103240"/>
              <a:gd name="connsiteY10" fmla="*/ 22326 h 61148"/>
              <a:gd name="connsiteX11" fmla="*/ 55541 w 103240"/>
              <a:gd name="connsiteY11" fmla="*/ 20218 h 61148"/>
              <a:gd name="connsiteX12" fmla="*/ 51324 w 103240"/>
              <a:gd name="connsiteY12" fmla="*/ 2299 h 61148"/>
              <a:gd name="connsiteX13" fmla="*/ 21953 w 103240"/>
              <a:gd name="connsiteY13" fmla="*/ 1787 h 61148"/>
              <a:gd name="connsiteX0" fmla="*/ 21953 w 103240"/>
              <a:gd name="connsiteY0" fmla="*/ 2050 h 61411"/>
              <a:gd name="connsiteX1" fmla="*/ 18121 w 103240"/>
              <a:gd name="connsiteY1" fmla="*/ 16792 h 61411"/>
              <a:gd name="connsiteX2" fmla="*/ 7054 w 103240"/>
              <a:gd name="connsiteY2" fmla="*/ 17846 h 61411"/>
              <a:gd name="connsiteX3" fmla="*/ 5601 w 103240"/>
              <a:gd name="connsiteY3" fmla="*/ 37937 h 61411"/>
              <a:gd name="connsiteX4" fmla="*/ 10 w 103240"/>
              <a:gd name="connsiteY4" fmla="*/ 47261 h 61411"/>
              <a:gd name="connsiteX5" fmla="*/ 7083 w 103240"/>
              <a:gd name="connsiteY5" fmla="*/ 59817 h 61411"/>
              <a:gd name="connsiteX6" fmla="*/ 48674 w 103240"/>
              <a:gd name="connsiteY6" fmla="*/ 59817 h 61411"/>
              <a:gd name="connsiteX7" fmla="*/ 52058 w 103240"/>
              <a:gd name="connsiteY7" fmla="*/ 41306 h 61411"/>
              <a:gd name="connsiteX8" fmla="*/ 65554 w 103240"/>
              <a:gd name="connsiteY8" fmla="*/ 37873 h 61411"/>
              <a:gd name="connsiteX9" fmla="*/ 98757 w 103240"/>
              <a:gd name="connsiteY9" fmla="*/ 36292 h 61411"/>
              <a:gd name="connsiteX10" fmla="*/ 98230 w 103240"/>
              <a:gd name="connsiteY10" fmla="*/ 22589 h 61411"/>
              <a:gd name="connsiteX11" fmla="*/ 55541 w 103240"/>
              <a:gd name="connsiteY11" fmla="*/ 20481 h 61411"/>
              <a:gd name="connsiteX12" fmla="*/ 48546 w 103240"/>
              <a:gd name="connsiteY12" fmla="*/ 2099 h 61411"/>
              <a:gd name="connsiteX13" fmla="*/ 21953 w 103240"/>
              <a:gd name="connsiteY13" fmla="*/ 2050 h 61411"/>
              <a:gd name="connsiteX0" fmla="*/ 21953 w 103329"/>
              <a:gd name="connsiteY0" fmla="*/ 1902 h 61263"/>
              <a:gd name="connsiteX1" fmla="*/ 18121 w 103329"/>
              <a:gd name="connsiteY1" fmla="*/ 16644 h 61263"/>
              <a:gd name="connsiteX2" fmla="*/ 7054 w 103329"/>
              <a:gd name="connsiteY2" fmla="*/ 17698 h 61263"/>
              <a:gd name="connsiteX3" fmla="*/ 5601 w 103329"/>
              <a:gd name="connsiteY3" fmla="*/ 37789 h 61263"/>
              <a:gd name="connsiteX4" fmla="*/ 10 w 103329"/>
              <a:gd name="connsiteY4" fmla="*/ 47113 h 61263"/>
              <a:gd name="connsiteX5" fmla="*/ 7083 w 103329"/>
              <a:gd name="connsiteY5" fmla="*/ 59669 h 61263"/>
              <a:gd name="connsiteX6" fmla="*/ 48674 w 103329"/>
              <a:gd name="connsiteY6" fmla="*/ 59669 h 61263"/>
              <a:gd name="connsiteX7" fmla="*/ 52058 w 103329"/>
              <a:gd name="connsiteY7" fmla="*/ 41158 h 61263"/>
              <a:gd name="connsiteX8" fmla="*/ 65554 w 103329"/>
              <a:gd name="connsiteY8" fmla="*/ 37725 h 61263"/>
              <a:gd name="connsiteX9" fmla="*/ 98757 w 103329"/>
              <a:gd name="connsiteY9" fmla="*/ 36144 h 61263"/>
              <a:gd name="connsiteX10" fmla="*/ 98230 w 103329"/>
              <a:gd name="connsiteY10" fmla="*/ 22441 h 61263"/>
              <a:gd name="connsiteX11" fmla="*/ 54152 w 103329"/>
              <a:gd name="connsiteY11" fmla="*/ 18018 h 61263"/>
              <a:gd name="connsiteX12" fmla="*/ 48546 w 103329"/>
              <a:gd name="connsiteY12" fmla="*/ 1951 h 61263"/>
              <a:gd name="connsiteX13" fmla="*/ 21953 w 103329"/>
              <a:gd name="connsiteY13" fmla="*/ 1902 h 61263"/>
              <a:gd name="connsiteX0" fmla="*/ 21953 w 103329"/>
              <a:gd name="connsiteY0" fmla="*/ 1902 h 61263"/>
              <a:gd name="connsiteX1" fmla="*/ 18121 w 103329"/>
              <a:gd name="connsiteY1" fmla="*/ 16644 h 61263"/>
              <a:gd name="connsiteX2" fmla="*/ 7054 w 103329"/>
              <a:gd name="connsiteY2" fmla="*/ 19550 h 61263"/>
              <a:gd name="connsiteX3" fmla="*/ 5601 w 103329"/>
              <a:gd name="connsiteY3" fmla="*/ 37789 h 61263"/>
              <a:gd name="connsiteX4" fmla="*/ 10 w 103329"/>
              <a:gd name="connsiteY4" fmla="*/ 47113 h 61263"/>
              <a:gd name="connsiteX5" fmla="*/ 7083 w 103329"/>
              <a:gd name="connsiteY5" fmla="*/ 59669 h 61263"/>
              <a:gd name="connsiteX6" fmla="*/ 48674 w 103329"/>
              <a:gd name="connsiteY6" fmla="*/ 59669 h 61263"/>
              <a:gd name="connsiteX7" fmla="*/ 52058 w 103329"/>
              <a:gd name="connsiteY7" fmla="*/ 41158 h 61263"/>
              <a:gd name="connsiteX8" fmla="*/ 65554 w 103329"/>
              <a:gd name="connsiteY8" fmla="*/ 37725 h 61263"/>
              <a:gd name="connsiteX9" fmla="*/ 98757 w 103329"/>
              <a:gd name="connsiteY9" fmla="*/ 36144 h 61263"/>
              <a:gd name="connsiteX10" fmla="*/ 98230 w 103329"/>
              <a:gd name="connsiteY10" fmla="*/ 22441 h 61263"/>
              <a:gd name="connsiteX11" fmla="*/ 54152 w 103329"/>
              <a:gd name="connsiteY11" fmla="*/ 18018 h 61263"/>
              <a:gd name="connsiteX12" fmla="*/ 48546 w 103329"/>
              <a:gd name="connsiteY12" fmla="*/ 1951 h 61263"/>
              <a:gd name="connsiteX13" fmla="*/ 21953 w 103329"/>
              <a:gd name="connsiteY13" fmla="*/ 1902 h 61263"/>
              <a:gd name="connsiteX0" fmla="*/ 21953 w 103389"/>
              <a:gd name="connsiteY0" fmla="*/ 1990 h 61351"/>
              <a:gd name="connsiteX1" fmla="*/ 18121 w 103389"/>
              <a:gd name="connsiteY1" fmla="*/ 16732 h 61351"/>
              <a:gd name="connsiteX2" fmla="*/ 7054 w 103389"/>
              <a:gd name="connsiteY2" fmla="*/ 19638 h 61351"/>
              <a:gd name="connsiteX3" fmla="*/ 5601 w 103389"/>
              <a:gd name="connsiteY3" fmla="*/ 37877 h 61351"/>
              <a:gd name="connsiteX4" fmla="*/ 10 w 103389"/>
              <a:gd name="connsiteY4" fmla="*/ 47201 h 61351"/>
              <a:gd name="connsiteX5" fmla="*/ 7083 w 103389"/>
              <a:gd name="connsiteY5" fmla="*/ 59757 h 61351"/>
              <a:gd name="connsiteX6" fmla="*/ 48674 w 103389"/>
              <a:gd name="connsiteY6" fmla="*/ 59757 h 61351"/>
              <a:gd name="connsiteX7" fmla="*/ 52058 w 103389"/>
              <a:gd name="connsiteY7" fmla="*/ 41246 h 61351"/>
              <a:gd name="connsiteX8" fmla="*/ 65554 w 103389"/>
              <a:gd name="connsiteY8" fmla="*/ 37813 h 61351"/>
              <a:gd name="connsiteX9" fmla="*/ 98757 w 103389"/>
              <a:gd name="connsiteY9" fmla="*/ 36232 h 61351"/>
              <a:gd name="connsiteX10" fmla="*/ 98230 w 103389"/>
              <a:gd name="connsiteY10" fmla="*/ 22529 h 61351"/>
              <a:gd name="connsiteX11" fmla="*/ 53226 w 103389"/>
              <a:gd name="connsiteY11" fmla="*/ 19495 h 61351"/>
              <a:gd name="connsiteX12" fmla="*/ 48546 w 103389"/>
              <a:gd name="connsiteY12" fmla="*/ 2039 h 61351"/>
              <a:gd name="connsiteX13" fmla="*/ 21953 w 103389"/>
              <a:gd name="connsiteY13" fmla="*/ 1990 h 61351"/>
              <a:gd name="connsiteX0" fmla="*/ 21953 w 104559"/>
              <a:gd name="connsiteY0" fmla="*/ 1990 h 61351"/>
              <a:gd name="connsiteX1" fmla="*/ 18121 w 104559"/>
              <a:gd name="connsiteY1" fmla="*/ 16732 h 61351"/>
              <a:gd name="connsiteX2" fmla="*/ 7054 w 104559"/>
              <a:gd name="connsiteY2" fmla="*/ 19638 h 61351"/>
              <a:gd name="connsiteX3" fmla="*/ 5601 w 104559"/>
              <a:gd name="connsiteY3" fmla="*/ 37877 h 61351"/>
              <a:gd name="connsiteX4" fmla="*/ 10 w 104559"/>
              <a:gd name="connsiteY4" fmla="*/ 47201 h 61351"/>
              <a:gd name="connsiteX5" fmla="*/ 7083 w 104559"/>
              <a:gd name="connsiteY5" fmla="*/ 59757 h 61351"/>
              <a:gd name="connsiteX6" fmla="*/ 48674 w 104559"/>
              <a:gd name="connsiteY6" fmla="*/ 59757 h 61351"/>
              <a:gd name="connsiteX7" fmla="*/ 52058 w 104559"/>
              <a:gd name="connsiteY7" fmla="*/ 41246 h 61351"/>
              <a:gd name="connsiteX8" fmla="*/ 65554 w 104559"/>
              <a:gd name="connsiteY8" fmla="*/ 37813 h 61351"/>
              <a:gd name="connsiteX9" fmla="*/ 98757 w 104559"/>
              <a:gd name="connsiteY9" fmla="*/ 36232 h 61351"/>
              <a:gd name="connsiteX10" fmla="*/ 100082 w 104559"/>
              <a:gd name="connsiteY10" fmla="*/ 22529 h 61351"/>
              <a:gd name="connsiteX11" fmla="*/ 53226 w 104559"/>
              <a:gd name="connsiteY11" fmla="*/ 19495 h 61351"/>
              <a:gd name="connsiteX12" fmla="*/ 48546 w 104559"/>
              <a:gd name="connsiteY12" fmla="*/ 2039 h 61351"/>
              <a:gd name="connsiteX13" fmla="*/ 21953 w 104559"/>
              <a:gd name="connsiteY13" fmla="*/ 1990 h 61351"/>
              <a:gd name="connsiteX0" fmla="*/ 21953 w 101735"/>
              <a:gd name="connsiteY0" fmla="*/ 1990 h 61351"/>
              <a:gd name="connsiteX1" fmla="*/ 18121 w 101735"/>
              <a:gd name="connsiteY1" fmla="*/ 16732 h 61351"/>
              <a:gd name="connsiteX2" fmla="*/ 7054 w 101735"/>
              <a:gd name="connsiteY2" fmla="*/ 19638 h 61351"/>
              <a:gd name="connsiteX3" fmla="*/ 5601 w 101735"/>
              <a:gd name="connsiteY3" fmla="*/ 37877 h 61351"/>
              <a:gd name="connsiteX4" fmla="*/ 10 w 101735"/>
              <a:gd name="connsiteY4" fmla="*/ 47201 h 61351"/>
              <a:gd name="connsiteX5" fmla="*/ 7083 w 101735"/>
              <a:gd name="connsiteY5" fmla="*/ 59757 h 61351"/>
              <a:gd name="connsiteX6" fmla="*/ 48674 w 101735"/>
              <a:gd name="connsiteY6" fmla="*/ 59757 h 61351"/>
              <a:gd name="connsiteX7" fmla="*/ 52058 w 101735"/>
              <a:gd name="connsiteY7" fmla="*/ 41246 h 61351"/>
              <a:gd name="connsiteX8" fmla="*/ 65554 w 101735"/>
              <a:gd name="connsiteY8" fmla="*/ 37813 h 61351"/>
              <a:gd name="connsiteX9" fmla="*/ 98757 w 101735"/>
              <a:gd name="connsiteY9" fmla="*/ 36232 h 61351"/>
              <a:gd name="connsiteX10" fmla="*/ 94989 w 101735"/>
              <a:gd name="connsiteY10" fmla="*/ 22066 h 61351"/>
              <a:gd name="connsiteX11" fmla="*/ 53226 w 101735"/>
              <a:gd name="connsiteY11" fmla="*/ 19495 h 61351"/>
              <a:gd name="connsiteX12" fmla="*/ 48546 w 101735"/>
              <a:gd name="connsiteY12" fmla="*/ 2039 h 61351"/>
              <a:gd name="connsiteX13" fmla="*/ 21953 w 101735"/>
              <a:gd name="connsiteY13" fmla="*/ 1990 h 61351"/>
              <a:gd name="connsiteX0" fmla="*/ 21953 w 99274"/>
              <a:gd name="connsiteY0" fmla="*/ 1990 h 61351"/>
              <a:gd name="connsiteX1" fmla="*/ 18121 w 99274"/>
              <a:gd name="connsiteY1" fmla="*/ 16732 h 61351"/>
              <a:gd name="connsiteX2" fmla="*/ 7054 w 99274"/>
              <a:gd name="connsiteY2" fmla="*/ 19638 h 61351"/>
              <a:gd name="connsiteX3" fmla="*/ 5601 w 99274"/>
              <a:gd name="connsiteY3" fmla="*/ 37877 h 61351"/>
              <a:gd name="connsiteX4" fmla="*/ 10 w 99274"/>
              <a:gd name="connsiteY4" fmla="*/ 47201 h 61351"/>
              <a:gd name="connsiteX5" fmla="*/ 7083 w 99274"/>
              <a:gd name="connsiteY5" fmla="*/ 59757 h 61351"/>
              <a:gd name="connsiteX6" fmla="*/ 48674 w 99274"/>
              <a:gd name="connsiteY6" fmla="*/ 59757 h 61351"/>
              <a:gd name="connsiteX7" fmla="*/ 52058 w 99274"/>
              <a:gd name="connsiteY7" fmla="*/ 41246 h 61351"/>
              <a:gd name="connsiteX8" fmla="*/ 65554 w 99274"/>
              <a:gd name="connsiteY8" fmla="*/ 37813 h 61351"/>
              <a:gd name="connsiteX9" fmla="*/ 94590 w 99274"/>
              <a:gd name="connsiteY9" fmla="*/ 36232 h 61351"/>
              <a:gd name="connsiteX10" fmla="*/ 94989 w 99274"/>
              <a:gd name="connsiteY10" fmla="*/ 22066 h 61351"/>
              <a:gd name="connsiteX11" fmla="*/ 53226 w 99274"/>
              <a:gd name="connsiteY11" fmla="*/ 19495 h 61351"/>
              <a:gd name="connsiteX12" fmla="*/ 48546 w 99274"/>
              <a:gd name="connsiteY12" fmla="*/ 2039 h 61351"/>
              <a:gd name="connsiteX13" fmla="*/ 21953 w 99274"/>
              <a:gd name="connsiteY13" fmla="*/ 1990 h 61351"/>
              <a:gd name="connsiteX0" fmla="*/ 21953 w 99274"/>
              <a:gd name="connsiteY0" fmla="*/ 2191 h 61552"/>
              <a:gd name="connsiteX1" fmla="*/ 19510 w 99274"/>
              <a:gd name="connsiteY1" fmla="*/ 20174 h 61552"/>
              <a:gd name="connsiteX2" fmla="*/ 7054 w 99274"/>
              <a:gd name="connsiteY2" fmla="*/ 19839 h 61552"/>
              <a:gd name="connsiteX3" fmla="*/ 5601 w 99274"/>
              <a:gd name="connsiteY3" fmla="*/ 38078 h 61552"/>
              <a:gd name="connsiteX4" fmla="*/ 10 w 99274"/>
              <a:gd name="connsiteY4" fmla="*/ 47402 h 61552"/>
              <a:gd name="connsiteX5" fmla="*/ 7083 w 99274"/>
              <a:gd name="connsiteY5" fmla="*/ 59958 h 61552"/>
              <a:gd name="connsiteX6" fmla="*/ 48674 w 99274"/>
              <a:gd name="connsiteY6" fmla="*/ 59958 h 61552"/>
              <a:gd name="connsiteX7" fmla="*/ 52058 w 99274"/>
              <a:gd name="connsiteY7" fmla="*/ 41447 h 61552"/>
              <a:gd name="connsiteX8" fmla="*/ 65554 w 99274"/>
              <a:gd name="connsiteY8" fmla="*/ 38014 h 61552"/>
              <a:gd name="connsiteX9" fmla="*/ 94590 w 99274"/>
              <a:gd name="connsiteY9" fmla="*/ 36433 h 61552"/>
              <a:gd name="connsiteX10" fmla="*/ 94989 w 99274"/>
              <a:gd name="connsiteY10" fmla="*/ 22267 h 61552"/>
              <a:gd name="connsiteX11" fmla="*/ 53226 w 99274"/>
              <a:gd name="connsiteY11" fmla="*/ 19696 h 61552"/>
              <a:gd name="connsiteX12" fmla="*/ 48546 w 99274"/>
              <a:gd name="connsiteY12" fmla="*/ 2240 h 61552"/>
              <a:gd name="connsiteX13" fmla="*/ 21953 w 99274"/>
              <a:gd name="connsiteY13" fmla="*/ 2191 h 61552"/>
              <a:gd name="connsiteX0" fmla="*/ 21953 w 99274"/>
              <a:gd name="connsiteY0" fmla="*/ 2191 h 61552"/>
              <a:gd name="connsiteX1" fmla="*/ 19510 w 99274"/>
              <a:gd name="connsiteY1" fmla="*/ 20174 h 61552"/>
              <a:gd name="connsiteX2" fmla="*/ 7054 w 99274"/>
              <a:gd name="connsiteY2" fmla="*/ 21691 h 61552"/>
              <a:gd name="connsiteX3" fmla="*/ 5601 w 99274"/>
              <a:gd name="connsiteY3" fmla="*/ 38078 h 61552"/>
              <a:gd name="connsiteX4" fmla="*/ 10 w 99274"/>
              <a:gd name="connsiteY4" fmla="*/ 47402 h 61552"/>
              <a:gd name="connsiteX5" fmla="*/ 7083 w 99274"/>
              <a:gd name="connsiteY5" fmla="*/ 59958 h 61552"/>
              <a:gd name="connsiteX6" fmla="*/ 48674 w 99274"/>
              <a:gd name="connsiteY6" fmla="*/ 59958 h 61552"/>
              <a:gd name="connsiteX7" fmla="*/ 52058 w 99274"/>
              <a:gd name="connsiteY7" fmla="*/ 41447 h 61552"/>
              <a:gd name="connsiteX8" fmla="*/ 65554 w 99274"/>
              <a:gd name="connsiteY8" fmla="*/ 38014 h 61552"/>
              <a:gd name="connsiteX9" fmla="*/ 94590 w 99274"/>
              <a:gd name="connsiteY9" fmla="*/ 36433 h 61552"/>
              <a:gd name="connsiteX10" fmla="*/ 94989 w 99274"/>
              <a:gd name="connsiteY10" fmla="*/ 22267 h 61552"/>
              <a:gd name="connsiteX11" fmla="*/ 53226 w 99274"/>
              <a:gd name="connsiteY11" fmla="*/ 19696 h 61552"/>
              <a:gd name="connsiteX12" fmla="*/ 48546 w 99274"/>
              <a:gd name="connsiteY12" fmla="*/ 2240 h 61552"/>
              <a:gd name="connsiteX13" fmla="*/ 21953 w 99274"/>
              <a:gd name="connsiteY13" fmla="*/ 2191 h 61552"/>
              <a:gd name="connsiteX0" fmla="*/ 21953 w 99274"/>
              <a:gd name="connsiteY0" fmla="*/ 2191 h 61552"/>
              <a:gd name="connsiteX1" fmla="*/ 19510 w 99274"/>
              <a:gd name="connsiteY1" fmla="*/ 20174 h 61552"/>
              <a:gd name="connsiteX2" fmla="*/ 6591 w 99274"/>
              <a:gd name="connsiteY2" fmla="*/ 22617 h 61552"/>
              <a:gd name="connsiteX3" fmla="*/ 5601 w 99274"/>
              <a:gd name="connsiteY3" fmla="*/ 38078 h 61552"/>
              <a:gd name="connsiteX4" fmla="*/ 10 w 99274"/>
              <a:gd name="connsiteY4" fmla="*/ 47402 h 61552"/>
              <a:gd name="connsiteX5" fmla="*/ 7083 w 99274"/>
              <a:gd name="connsiteY5" fmla="*/ 59958 h 61552"/>
              <a:gd name="connsiteX6" fmla="*/ 48674 w 99274"/>
              <a:gd name="connsiteY6" fmla="*/ 59958 h 61552"/>
              <a:gd name="connsiteX7" fmla="*/ 52058 w 99274"/>
              <a:gd name="connsiteY7" fmla="*/ 41447 h 61552"/>
              <a:gd name="connsiteX8" fmla="*/ 65554 w 99274"/>
              <a:gd name="connsiteY8" fmla="*/ 38014 h 61552"/>
              <a:gd name="connsiteX9" fmla="*/ 94590 w 99274"/>
              <a:gd name="connsiteY9" fmla="*/ 36433 h 61552"/>
              <a:gd name="connsiteX10" fmla="*/ 94989 w 99274"/>
              <a:gd name="connsiteY10" fmla="*/ 22267 h 61552"/>
              <a:gd name="connsiteX11" fmla="*/ 53226 w 99274"/>
              <a:gd name="connsiteY11" fmla="*/ 19696 h 61552"/>
              <a:gd name="connsiteX12" fmla="*/ 48546 w 99274"/>
              <a:gd name="connsiteY12" fmla="*/ 2240 h 61552"/>
              <a:gd name="connsiteX13" fmla="*/ 21953 w 99274"/>
              <a:gd name="connsiteY13" fmla="*/ 2191 h 61552"/>
              <a:gd name="connsiteX0" fmla="*/ 21953 w 98693"/>
              <a:gd name="connsiteY0" fmla="*/ 2191 h 61552"/>
              <a:gd name="connsiteX1" fmla="*/ 19510 w 98693"/>
              <a:gd name="connsiteY1" fmla="*/ 20174 h 61552"/>
              <a:gd name="connsiteX2" fmla="*/ 6591 w 98693"/>
              <a:gd name="connsiteY2" fmla="*/ 22617 h 61552"/>
              <a:gd name="connsiteX3" fmla="*/ 5601 w 98693"/>
              <a:gd name="connsiteY3" fmla="*/ 38078 h 61552"/>
              <a:gd name="connsiteX4" fmla="*/ 10 w 98693"/>
              <a:gd name="connsiteY4" fmla="*/ 47402 h 61552"/>
              <a:gd name="connsiteX5" fmla="*/ 7083 w 98693"/>
              <a:gd name="connsiteY5" fmla="*/ 59958 h 61552"/>
              <a:gd name="connsiteX6" fmla="*/ 48674 w 98693"/>
              <a:gd name="connsiteY6" fmla="*/ 59958 h 61552"/>
              <a:gd name="connsiteX7" fmla="*/ 52058 w 98693"/>
              <a:gd name="connsiteY7" fmla="*/ 41447 h 61552"/>
              <a:gd name="connsiteX8" fmla="*/ 65554 w 98693"/>
              <a:gd name="connsiteY8" fmla="*/ 38014 h 61552"/>
              <a:gd name="connsiteX9" fmla="*/ 94590 w 98693"/>
              <a:gd name="connsiteY9" fmla="*/ 36433 h 61552"/>
              <a:gd name="connsiteX10" fmla="*/ 96586 w 98693"/>
              <a:gd name="connsiteY10" fmla="*/ 30377 h 61552"/>
              <a:gd name="connsiteX11" fmla="*/ 94989 w 98693"/>
              <a:gd name="connsiteY11" fmla="*/ 22267 h 61552"/>
              <a:gd name="connsiteX12" fmla="*/ 53226 w 98693"/>
              <a:gd name="connsiteY12" fmla="*/ 19696 h 61552"/>
              <a:gd name="connsiteX13" fmla="*/ 48546 w 98693"/>
              <a:gd name="connsiteY13" fmla="*/ 2240 h 61552"/>
              <a:gd name="connsiteX14" fmla="*/ 21953 w 98693"/>
              <a:gd name="connsiteY14" fmla="*/ 2191 h 61552"/>
              <a:gd name="connsiteX0" fmla="*/ 21953 w 97529"/>
              <a:gd name="connsiteY0" fmla="*/ 2191 h 61552"/>
              <a:gd name="connsiteX1" fmla="*/ 19510 w 97529"/>
              <a:gd name="connsiteY1" fmla="*/ 20174 h 61552"/>
              <a:gd name="connsiteX2" fmla="*/ 6591 w 97529"/>
              <a:gd name="connsiteY2" fmla="*/ 22617 h 61552"/>
              <a:gd name="connsiteX3" fmla="*/ 5601 w 97529"/>
              <a:gd name="connsiteY3" fmla="*/ 38078 h 61552"/>
              <a:gd name="connsiteX4" fmla="*/ 10 w 97529"/>
              <a:gd name="connsiteY4" fmla="*/ 47402 h 61552"/>
              <a:gd name="connsiteX5" fmla="*/ 7083 w 97529"/>
              <a:gd name="connsiteY5" fmla="*/ 59958 h 61552"/>
              <a:gd name="connsiteX6" fmla="*/ 48674 w 97529"/>
              <a:gd name="connsiteY6" fmla="*/ 59958 h 61552"/>
              <a:gd name="connsiteX7" fmla="*/ 52058 w 97529"/>
              <a:gd name="connsiteY7" fmla="*/ 41447 h 61552"/>
              <a:gd name="connsiteX8" fmla="*/ 65554 w 97529"/>
              <a:gd name="connsiteY8" fmla="*/ 38014 h 61552"/>
              <a:gd name="connsiteX9" fmla="*/ 94590 w 97529"/>
              <a:gd name="connsiteY9" fmla="*/ 36433 h 61552"/>
              <a:gd name="connsiteX10" fmla="*/ 96586 w 97529"/>
              <a:gd name="connsiteY10" fmla="*/ 30377 h 61552"/>
              <a:gd name="connsiteX11" fmla="*/ 92211 w 97529"/>
              <a:gd name="connsiteY11" fmla="*/ 21341 h 61552"/>
              <a:gd name="connsiteX12" fmla="*/ 53226 w 97529"/>
              <a:gd name="connsiteY12" fmla="*/ 19696 h 61552"/>
              <a:gd name="connsiteX13" fmla="*/ 48546 w 97529"/>
              <a:gd name="connsiteY13" fmla="*/ 2240 h 61552"/>
              <a:gd name="connsiteX14" fmla="*/ 21953 w 97529"/>
              <a:gd name="connsiteY14" fmla="*/ 2191 h 61552"/>
              <a:gd name="connsiteX0" fmla="*/ 21953 w 97168"/>
              <a:gd name="connsiteY0" fmla="*/ 2191 h 61552"/>
              <a:gd name="connsiteX1" fmla="*/ 19510 w 97168"/>
              <a:gd name="connsiteY1" fmla="*/ 20174 h 61552"/>
              <a:gd name="connsiteX2" fmla="*/ 6591 w 97168"/>
              <a:gd name="connsiteY2" fmla="*/ 22617 h 61552"/>
              <a:gd name="connsiteX3" fmla="*/ 5601 w 97168"/>
              <a:gd name="connsiteY3" fmla="*/ 38078 h 61552"/>
              <a:gd name="connsiteX4" fmla="*/ 10 w 97168"/>
              <a:gd name="connsiteY4" fmla="*/ 47402 h 61552"/>
              <a:gd name="connsiteX5" fmla="*/ 7083 w 97168"/>
              <a:gd name="connsiteY5" fmla="*/ 59958 h 61552"/>
              <a:gd name="connsiteX6" fmla="*/ 48674 w 97168"/>
              <a:gd name="connsiteY6" fmla="*/ 59958 h 61552"/>
              <a:gd name="connsiteX7" fmla="*/ 52058 w 97168"/>
              <a:gd name="connsiteY7" fmla="*/ 41447 h 61552"/>
              <a:gd name="connsiteX8" fmla="*/ 65554 w 97168"/>
              <a:gd name="connsiteY8" fmla="*/ 38014 h 61552"/>
              <a:gd name="connsiteX9" fmla="*/ 92275 w 97168"/>
              <a:gd name="connsiteY9" fmla="*/ 37359 h 61552"/>
              <a:gd name="connsiteX10" fmla="*/ 96586 w 97168"/>
              <a:gd name="connsiteY10" fmla="*/ 30377 h 61552"/>
              <a:gd name="connsiteX11" fmla="*/ 92211 w 97168"/>
              <a:gd name="connsiteY11" fmla="*/ 21341 h 61552"/>
              <a:gd name="connsiteX12" fmla="*/ 53226 w 97168"/>
              <a:gd name="connsiteY12" fmla="*/ 19696 h 61552"/>
              <a:gd name="connsiteX13" fmla="*/ 48546 w 97168"/>
              <a:gd name="connsiteY13" fmla="*/ 2240 h 61552"/>
              <a:gd name="connsiteX14" fmla="*/ 21953 w 97168"/>
              <a:gd name="connsiteY14" fmla="*/ 2191 h 61552"/>
              <a:gd name="connsiteX0" fmla="*/ 21953 w 97168"/>
              <a:gd name="connsiteY0" fmla="*/ 2191 h 61552"/>
              <a:gd name="connsiteX1" fmla="*/ 19510 w 97168"/>
              <a:gd name="connsiteY1" fmla="*/ 20174 h 61552"/>
              <a:gd name="connsiteX2" fmla="*/ 6591 w 97168"/>
              <a:gd name="connsiteY2" fmla="*/ 22617 h 61552"/>
              <a:gd name="connsiteX3" fmla="*/ 5601 w 97168"/>
              <a:gd name="connsiteY3" fmla="*/ 38078 h 61552"/>
              <a:gd name="connsiteX4" fmla="*/ 10 w 97168"/>
              <a:gd name="connsiteY4" fmla="*/ 47402 h 61552"/>
              <a:gd name="connsiteX5" fmla="*/ 7083 w 97168"/>
              <a:gd name="connsiteY5" fmla="*/ 59958 h 61552"/>
              <a:gd name="connsiteX6" fmla="*/ 48674 w 97168"/>
              <a:gd name="connsiteY6" fmla="*/ 59958 h 61552"/>
              <a:gd name="connsiteX7" fmla="*/ 52058 w 97168"/>
              <a:gd name="connsiteY7" fmla="*/ 41447 h 61552"/>
              <a:gd name="connsiteX8" fmla="*/ 65554 w 97168"/>
              <a:gd name="connsiteY8" fmla="*/ 38014 h 61552"/>
              <a:gd name="connsiteX9" fmla="*/ 92275 w 97168"/>
              <a:gd name="connsiteY9" fmla="*/ 37359 h 61552"/>
              <a:gd name="connsiteX10" fmla="*/ 96586 w 97168"/>
              <a:gd name="connsiteY10" fmla="*/ 30377 h 61552"/>
              <a:gd name="connsiteX11" fmla="*/ 92211 w 97168"/>
              <a:gd name="connsiteY11" fmla="*/ 21341 h 61552"/>
              <a:gd name="connsiteX12" fmla="*/ 53226 w 97168"/>
              <a:gd name="connsiteY12" fmla="*/ 19696 h 61552"/>
              <a:gd name="connsiteX13" fmla="*/ 48546 w 97168"/>
              <a:gd name="connsiteY13" fmla="*/ 2240 h 61552"/>
              <a:gd name="connsiteX14" fmla="*/ 21953 w 97168"/>
              <a:gd name="connsiteY14" fmla="*/ 2191 h 61552"/>
              <a:gd name="connsiteX0" fmla="*/ 21953 w 97168"/>
              <a:gd name="connsiteY0" fmla="*/ 2191 h 61552"/>
              <a:gd name="connsiteX1" fmla="*/ 19510 w 97168"/>
              <a:gd name="connsiteY1" fmla="*/ 20174 h 61552"/>
              <a:gd name="connsiteX2" fmla="*/ 6591 w 97168"/>
              <a:gd name="connsiteY2" fmla="*/ 22617 h 61552"/>
              <a:gd name="connsiteX3" fmla="*/ 5601 w 97168"/>
              <a:gd name="connsiteY3" fmla="*/ 38078 h 61552"/>
              <a:gd name="connsiteX4" fmla="*/ 10 w 97168"/>
              <a:gd name="connsiteY4" fmla="*/ 47402 h 61552"/>
              <a:gd name="connsiteX5" fmla="*/ 7083 w 97168"/>
              <a:gd name="connsiteY5" fmla="*/ 59958 h 61552"/>
              <a:gd name="connsiteX6" fmla="*/ 48674 w 97168"/>
              <a:gd name="connsiteY6" fmla="*/ 59958 h 61552"/>
              <a:gd name="connsiteX7" fmla="*/ 52058 w 97168"/>
              <a:gd name="connsiteY7" fmla="*/ 41447 h 61552"/>
              <a:gd name="connsiteX8" fmla="*/ 65554 w 97168"/>
              <a:gd name="connsiteY8" fmla="*/ 38014 h 61552"/>
              <a:gd name="connsiteX9" fmla="*/ 92275 w 97168"/>
              <a:gd name="connsiteY9" fmla="*/ 37359 h 61552"/>
              <a:gd name="connsiteX10" fmla="*/ 96586 w 97168"/>
              <a:gd name="connsiteY10" fmla="*/ 30377 h 61552"/>
              <a:gd name="connsiteX11" fmla="*/ 92211 w 97168"/>
              <a:gd name="connsiteY11" fmla="*/ 21341 h 61552"/>
              <a:gd name="connsiteX12" fmla="*/ 53226 w 97168"/>
              <a:gd name="connsiteY12" fmla="*/ 19696 h 61552"/>
              <a:gd name="connsiteX13" fmla="*/ 48546 w 97168"/>
              <a:gd name="connsiteY13" fmla="*/ 2240 h 61552"/>
              <a:gd name="connsiteX14" fmla="*/ 21953 w 97168"/>
              <a:gd name="connsiteY14" fmla="*/ 2191 h 61552"/>
              <a:gd name="connsiteX0" fmla="*/ 21953 w 96363"/>
              <a:gd name="connsiteY0" fmla="*/ 2191 h 61552"/>
              <a:gd name="connsiteX1" fmla="*/ 19510 w 96363"/>
              <a:gd name="connsiteY1" fmla="*/ 20174 h 61552"/>
              <a:gd name="connsiteX2" fmla="*/ 6591 w 96363"/>
              <a:gd name="connsiteY2" fmla="*/ 22617 h 61552"/>
              <a:gd name="connsiteX3" fmla="*/ 5601 w 96363"/>
              <a:gd name="connsiteY3" fmla="*/ 38078 h 61552"/>
              <a:gd name="connsiteX4" fmla="*/ 10 w 96363"/>
              <a:gd name="connsiteY4" fmla="*/ 47402 h 61552"/>
              <a:gd name="connsiteX5" fmla="*/ 7083 w 96363"/>
              <a:gd name="connsiteY5" fmla="*/ 59958 h 61552"/>
              <a:gd name="connsiteX6" fmla="*/ 48674 w 96363"/>
              <a:gd name="connsiteY6" fmla="*/ 59958 h 61552"/>
              <a:gd name="connsiteX7" fmla="*/ 52058 w 96363"/>
              <a:gd name="connsiteY7" fmla="*/ 41447 h 61552"/>
              <a:gd name="connsiteX8" fmla="*/ 65554 w 96363"/>
              <a:gd name="connsiteY8" fmla="*/ 38014 h 61552"/>
              <a:gd name="connsiteX9" fmla="*/ 92275 w 96363"/>
              <a:gd name="connsiteY9" fmla="*/ 37359 h 61552"/>
              <a:gd name="connsiteX10" fmla="*/ 95197 w 96363"/>
              <a:gd name="connsiteY10" fmla="*/ 27599 h 61552"/>
              <a:gd name="connsiteX11" fmla="*/ 92211 w 96363"/>
              <a:gd name="connsiteY11" fmla="*/ 21341 h 61552"/>
              <a:gd name="connsiteX12" fmla="*/ 53226 w 96363"/>
              <a:gd name="connsiteY12" fmla="*/ 19696 h 61552"/>
              <a:gd name="connsiteX13" fmla="*/ 48546 w 96363"/>
              <a:gd name="connsiteY13" fmla="*/ 2240 h 61552"/>
              <a:gd name="connsiteX14" fmla="*/ 21953 w 96363"/>
              <a:gd name="connsiteY14" fmla="*/ 2191 h 61552"/>
              <a:gd name="connsiteX0" fmla="*/ 21953 w 97811"/>
              <a:gd name="connsiteY0" fmla="*/ 2191 h 61552"/>
              <a:gd name="connsiteX1" fmla="*/ 19510 w 97811"/>
              <a:gd name="connsiteY1" fmla="*/ 20174 h 61552"/>
              <a:gd name="connsiteX2" fmla="*/ 6591 w 97811"/>
              <a:gd name="connsiteY2" fmla="*/ 22617 h 61552"/>
              <a:gd name="connsiteX3" fmla="*/ 5601 w 97811"/>
              <a:gd name="connsiteY3" fmla="*/ 38078 h 61552"/>
              <a:gd name="connsiteX4" fmla="*/ 10 w 97811"/>
              <a:gd name="connsiteY4" fmla="*/ 47402 h 61552"/>
              <a:gd name="connsiteX5" fmla="*/ 7083 w 97811"/>
              <a:gd name="connsiteY5" fmla="*/ 59958 h 61552"/>
              <a:gd name="connsiteX6" fmla="*/ 48674 w 97811"/>
              <a:gd name="connsiteY6" fmla="*/ 59958 h 61552"/>
              <a:gd name="connsiteX7" fmla="*/ 52058 w 97811"/>
              <a:gd name="connsiteY7" fmla="*/ 41447 h 61552"/>
              <a:gd name="connsiteX8" fmla="*/ 65554 w 97811"/>
              <a:gd name="connsiteY8" fmla="*/ 38014 h 61552"/>
              <a:gd name="connsiteX9" fmla="*/ 92275 w 97811"/>
              <a:gd name="connsiteY9" fmla="*/ 37359 h 61552"/>
              <a:gd name="connsiteX10" fmla="*/ 97512 w 97811"/>
              <a:gd name="connsiteY10" fmla="*/ 29914 h 61552"/>
              <a:gd name="connsiteX11" fmla="*/ 92211 w 97811"/>
              <a:gd name="connsiteY11" fmla="*/ 21341 h 61552"/>
              <a:gd name="connsiteX12" fmla="*/ 53226 w 97811"/>
              <a:gd name="connsiteY12" fmla="*/ 19696 h 61552"/>
              <a:gd name="connsiteX13" fmla="*/ 48546 w 97811"/>
              <a:gd name="connsiteY13" fmla="*/ 2240 h 61552"/>
              <a:gd name="connsiteX14" fmla="*/ 21953 w 97811"/>
              <a:gd name="connsiteY14" fmla="*/ 2191 h 61552"/>
              <a:gd name="connsiteX0" fmla="*/ 21953 w 97514"/>
              <a:gd name="connsiteY0" fmla="*/ 2191 h 61552"/>
              <a:gd name="connsiteX1" fmla="*/ 19510 w 97514"/>
              <a:gd name="connsiteY1" fmla="*/ 20174 h 61552"/>
              <a:gd name="connsiteX2" fmla="*/ 6591 w 97514"/>
              <a:gd name="connsiteY2" fmla="*/ 22617 h 61552"/>
              <a:gd name="connsiteX3" fmla="*/ 5601 w 97514"/>
              <a:gd name="connsiteY3" fmla="*/ 38078 h 61552"/>
              <a:gd name="connsiteX4" fmla="*/ 10 w 97514"/>
              <a:gd name="connsiteY4" fmla="*/ 47402 h 61552"/>
              <a:gd name="connsiteX5" fmla="*/ 7083 w 97514"/>
              <a:gd name="connsiteY5" fmla="*/ 59958 h 61552"/>
              <a:gd name="connsiteX6" fmla="*/ 48674 w 97514"/>
              <a:gd name="connsiteY6" fmla="*/ 59958 h 61552"/>
              <a:gd name="connsiteX7" fmla="*/ 52058 w 97514"/>
              <a:gd name="connsiteY7" fmla="*/ 41447 h 61552"/>
              <a:gd name="connsiteX8" fmla="*/ 65554 w 97514"/>
              <a:gd name="connsiteY8" fmla="*/ 38014 h 61552"/>
              <a:gd name="connsiteX9" fmla="*/ 92275 w 97514"/>
              <a:gd name="connsiteY9" fmla="*/ 37359 h 61552"/>
              <a:gd name="connsiteX10" fmla="*/ 97512 w 97514"/>
              <a:gd name="connsiteY10" fmla="*/ 29914 h 61552"/>
              <a:gd name="connsiteX11" fmla="*/ 88970 w 97514"/>
              <a:gd name="connsiteY11" fmla="*/ 21341 h 61552"/>
              <a:gd name="connsiteX12" fmla="*/ 53226 w 97514"/>
              <a:gd name="connsiteY12" fmla="*/ 19696 h 61552"/>
              <a:gd name="connsiteX13" fmla="*/ 48546 w 97514"/>
              <a:gd name="connsiteY13" fmla="*/ 2240 h 61552"/>
              <a:gd name="connsiteX14" fmla="*/ 21953 w 97514"/>
              <a:gd name="connsiteY14" fmla="*/ 2191 h 61552"/>
              <a:gd name="connsiteX0" fmla="*/ 21953 w 95303"/>
              <a:gd name="connsiteY0" fmla="*/ 2191 h 61552"/>
              <a:gd name="connsiteX1" fmla="*/ 19510 w 95303"/>
              <a:gd name="connsiteY1" fmla="*/ 20174 h 61552"/>
              <a:gd name="connsiteX2" fmla="*/ 6591 w 95303"/>
              <a:gd name="connsiteY2" fmla="*/ 22617 h 61552"/>
              <a:gd name="connsiteX3" fmla="*/ 5601 w 95303"/>
              <a:gd name="connsiteY3" fmla="*/ 38078 h 61552"/>
              <a:gd name="connsiteX4" fmla="*/ 10 w 95303"/>
              <a:gd name="connsiteY4" fmla="*/ 47402 h 61552"/>
              <a:gd name="connsiteX5" fmla="*/ 7083 w 95303"/>
              <a:gd name="connsiteY5" fmla="*/ 59958 h 61552"/>
              <a:gd name="connsiteX6" fmla="*/ 48674 w 95303"/>
              <a:gd name="connsiteY6" fmla="*/ 59958 h 61552"/>
              <a:gd name="connsiteX7" fmla="*/ 52058 w 95303"/>
              <a:gd name="connsiteY7" fmla="*/ 41447 h 61552"/>
              <a:gd name="connsiteX8" fmla="*/ 65554 w 95303"/>
              <a:gd name="connsiteY8" fmla="*/ 38014 h 61552"/>
              <a:gd name="connsiteX9" fmla="*/ 92275 w 95303"/>
              <a:gd name="connsiteY9" fmla="*/ 37359 h 61552"/>
              <a:gd name="connsiteX10" fmla="*/ 94734 w 95303"/>
              <a:gd name="connsiteY10" fmla="*/ 29914 h 61552"/>
              <a:gd name="connsiteX11" fmla="*/ 88970 w 95303"/>
              <a:gd name="connsiteY11" fmla="*/ 21341 h 61552"/>
              <a:gd name="connsiteX12" fmla="*/ 53226 w 95303"/>
              <a:gd name="connsiteY12" fmla="*/ 19696 h 61552"/>
              <a:gd name="connsiteX13" fmla="*/ 48546 w 95303"/>
              <a:gd name="connsiteY13" fmla="*/ 2240 h 61552"/>
              <a:gd name="connsiteX14" fmla="*/ 21953 w 95303"/>
              <a:gd name="connsiteY14" fmla="*/ 2191 h 61552"/>
              <a:gd name="connsiteX0" fmla="*/ 21953 w 94834"/>
              <a:gd name="connsiteY0" fmla="*/ 2191 h 61552"/>
              <a:gd name="connsiteX1" fmla="*/ 19510 w 94834"/>
              <a:gd name="connsiteY1" fmla="*/ 20174 h 61552"/>
              <a:gd name="connsiteX2" fmla="*/ 6591 w 94834"/>
              <a:gd name="connsiteY2" fmla="*/ 22617 h 61552"/>
              <a:gd name="connsiteX3" fmla="*/ 5601 w 94834"/>
              <a:gd name="connsiteY3" fmla="*/ 38078 h 61552"/>
              <a:gd name="connsiteX4" fmla="*/ 10 w 94834"/>
              <a:gd name="connsiteY4" fmla="*/ 47402 h 61552"/>
              <a:gd name="connsiteX5" fmla="*/ 7083 w 94834"/>
              <a:gd name="connsiteY5" fmla="*/ 59958 h 61552"/>
              <a:gd name="connsiteX6" fmla="*/ 48674 w 94834"/>
              <a:gd name="connsiteY6" fmla="*/ 59958 h 61552"/>
              <a:gd name="connsiteX7" fmla="*/ 52058 w 94834"/>
              <a:gd name="connsiteY7" fmla="*/ 41447 h 61552"/>
              <a:gd name="connsiteX8" fmla="*/ 65554 w 94834"/>
              <a:gd name="connsiteY8" fmla="*/ 38014 h 61552"/>
              <a:gd name="connsiteX9" fmla="*/ 90423 w 94834"/>
              <a:gd name="connsiteY9" fmla="*/ 37822 h 61552"/>
              <a:gd name="connsiteX10" fmla="*/ 94734 w 94834"/>
              <a:gd name="connsiteY10" fmla="*/ 29914 h 61552"/>
              <a:gd name="connsiteX11" fmla="*/ 88970 w 94834"/>
              <a:gd name="connsiteY11" fmla="*/ 21341 h 61552"/>
              <a:gd name="connsiteX12" fmla="*/ 53226 w 94834"/>
              <a:gd name="connsiteY12" fmla="*/ 19696 h 61552"/>
              <a:gd name="connsiteX13" fmla="*/ 48546 w 94834"/>
              <a:gd name="connsiteY13" fmla="*/ 2240 h 61552"/>
              <a:gd name="connsiteX14" fmla="*/ 21953 w 94834"/>
              <a:gd name="connsiteY14" fmla="*/ 2191 h 61552"/>
              <a:gd name="connsiteX0" fmla="*/ 21953 w 94989"/>
              <a:gd name="connsiteY0" fmla="*/ 2191 h 61552"/>
              <a:gd name="connsiteX1" fmla="*/ 19510 w 94989"/>
              <a:gd name="connsiteY1" fmla="*/ 20174 h 61552"/>
              <a:gd name="connsiteX2" fmla="*/ 6591 w 94989"/>
              <a:gd name="connsiteY2" fmla="*/ 22617 h 61552"/>
              <a:gd name="connsiteX3" fmla="*/ 5601 w 94989"/>
              <a:gd name="connsiteY3" fmla="*/ 38078 h 61552"/>
              <a:gd name="connsiteX4" fmla="*/ 10 w 94989"/>
              <a:gd name="connsiteY4" fmla="*/ 47402 h 61552"/>
              <a:gd name="connsiteX5" fmla="*/ 7083 w 94989"/>
              <a:gd name="connsiteY5" fmla="*/ 59958 h 61552"/>
              <a:gd name="connsiteX6" fmla="*/ 48674 w 94989"/>
              <a:gd name="connsiteY6" fmla="*/ 59958 h 61552"/>
              <a:gd name="connsiteX7" fmla="*/ 52058 w 94989"/>
              <a:gd name="connsiteY7" fmla="*/ 41447 h 61552"/>
              <a:gd name="connsiteX8" fmla="*/ 65554 w 94989"/>
              <a:gd name="connsiteY8" fmla="*/ 38014 h 61552"/>
              <a:gd name="connsiteX9" fmla="*/ 90423 w 94989"/>
              <a:gd name="connsiteY9" fmla="*/ 37822 h 61552"/>
              <a:gd name="connsiteX10" fmla="*/ 94734 w 94989"/>
              <a:gd name="connsiteY10" fmla="*/ 29914 h 61552"/>
              <a:gd name="connsiteX11" fmla="*/ 88970 w 94989"/>
              <a:gd name="connsiteY11" fmla="*/ 21341 h 61552"/>
              <a:gd name="connsiteX12" fmla="*/ 53226 w 94989"/>
              <a:gd name="connsiteY12" fmla="*/ 19696 h 61552"/>
              <a:gd name="connsiteX13" fmla="*/ 48546 w 94989"/>
              <a:gd name="connsiteY13" fmla="*/ 2240 h 61552"/>
              <a:gd name="connsiteX14" fmla="*/ 21953 w 94989"/>
              <a:gd name="connsiteY14" fmla="*/ 2191 h 61552"/>
              <a:gd name="connsiteX0" fmla="*/ 21953 w 94834"/>
              <a:gd name="connsiteY0" fmla="*/ 2191 h 61552"/>
              <a:gd name="connsiteX1" fmla="*/ 19510 w 94834"/>
              <a:gd name="connsiteY1" fmla="*/ 20174 h 61552"/>
              <a:gd name="connsiteX2" fmla="*/ 6591 w 94834"/>
              <a:gd name="connsiteY2" fmla="*/ 22617 h 61552"/>
              <a:gd name="connsiteX3" fmla="*/ 5601 w 94834"/>
              <a:gd name="connsiteY3" fmla="*/ 38078 h 61552"/>
              <a:gd name="connsiteX4" fmla="*/ 10 w 94834"/>
              <a:gd name="connsiteY4" fmla="*/ 47402 h 61552"/>
              <a:gd name="connsiteX5" fmla="*/ 7083 w 94834"/>
              <a:gd name="connsiteY5" fmla="*/ 59958 h 61552"/>
              <a:gd name="connsiteX6" fmla="*/ 48674 w 94834"/>
              <a:gd name="connsiteY6" fmla="*/ 59958 h 61552"/>
              <a:gd name="connsiteX7" fmla="*/ 52058 w 94834"/>
              <a:gd name="connsiteY7" fmla="*/ 41447 h 61552"/>
              <a:gd name="connsiteX8" fmla="*/ 65554 w 94834"/>
              <a:gd name="connsiteY8" fmla="*/ 38014 h 61552"/>
              <a:gd name="connsiteX9" fmla="*/ 88571 w 94834"/>
              <a:gd name="connsiteY9" fmla="*/ 38748 h 61552"/>
              <a:gd name="connsiteX10" fmla="*/ 94734 w 94834"/>
              <a:gd name="connsiteY10" fmla="*/ 29914 h 61552"/>
              <a:gd name="connsiteX11" fmla="*/ 88970 w 94834"/>
              <a:gd name="connsiteY11" fmla="*/ 21341 h 61552"/>
              <a:gd name="connsiteX12" fmla="*/ 53226 w 94834"/>
              <a:gd name="connsiteY12" fmla="*/ 19696 h 61552"/>
              <a:gd name="connsiteX13" fmla="*/ 48546 w 94834"/>
              <a:gd name="connsiteY13" fmla="*/ 2240 h 61552"/>
              <a:gd name="connsiteX14" fmla="*/ 21953 w 94834"/>
              <a:gd name="connsiteY14" fmla="*/ 2191 h 61552"/>
              <a:gd name="connsiteX0" fmla="*/ 21953 w 94834"/>
              <a:gd name="connsiteY0" fmla="*/ 2191 h 61552"/>
              <a:gd name="connsiteX1" fmla="*/ 19510 w 94834"/>
              <a:gd name="connsiteY1" fmla="*/ 20174 h 61552"/>
              <a:gd name="connsiteX2" fmla="*/ 6591 w 94834"/>
              <a:gd name="connsiteY2" fmla="*/ 22617 h 61552"/>
              <a:gd name="connsiteX3" fmla="*/ 5601 w 94834"/>
              <a:gd name="connsiteY3" fmla="*/ 38078 h 61552"/>
              <a:gd name="connsiteX4" fmla="*/ 10 w 94834"/>
              <a:gd name="connsiteY4" fmla="*/ 47402 h 61552"/>
              <a:gd name="connsiteX5" fmla="*/ 7083 w 94834"/>
              <a:gd name="connsiteY5" fmla="*/ 59958 h 61552"/>
              <a:gd name="connsiteX6" fmla="*/ 48674 w 94834"/>
              <a:gd name="connsiteY6" fmla="*/ 59958 h 61552"/>
              <a:gd name="connsiteX7" fmla="*/ 52058 w 94834"/>
              <a:gd name="connsiteY7" fmla="*/ 41447 h 61552"/>
              <a:gd name="connsiteX8" fmla="*/ 65554 w 94834"/>
              <a:gd name="connsiteY8" fmla="*/ 38014 h 61552"/>
              <a:gd name="connsiteX9" fmla="*/ 88571 w 94834"/>
              <a:gd name="connsiteY9" fmla="*/ 38748 h 61552"/>
              <a:gd name="connsiteX10" fmla="*/ 94734 w 94834"/>
              <a:gd name="connsiteY10" fmla="*/ 29914 h 61552"/>
              <a:gd name="connsiteX11" fmla="*/ 88970 w 94834"/>
              <a:gd name="connsiteY11" fmla="*/ 21341 h 61552"/>
              <a:gd name="connsiteX12" fmla="*/ 53226 w 94834"/>
              <a:gd name="connsiteY12" fmla="*/ 19696 h 61552"/>
              <a:gd name="connsiteX13" fmla="*/ 48546 w 94834"/>
              <a:gd name="connsiteY13" fmla="*/ 2240 h 61552"/>
              <a:gd name="connsiteX14" fmla="*/ 21953 w 94834"/>
              <a:gd name="connsiteY14" fmla="*/ 2191 h 61552"/>
              <a:gd name="connsiteX0" fmla="*/ 21953 w 94834"/>
              <a:gd name="connsiteY0" fmla="*/ 2191 h 61552"/>
              <a:gd name="connsiteX1" fmla="*/ 19510 w 94834"/>
              <a:gd name="connsiteY1" fmla="*/ 20174 h 61552"/>
              <a:gd name="connsiteX2" fmla="*/ 6591 w 94834"/>
              <a:gd name="connsiteY2" fmla="*/ 22617 h 61552"/>
              <a:gd name="connsiteX3" fmla="*/ 5601 w 94834"/>
              <a:gd name="connsiteY3" fmla="*/ 38078 h 61552"/>
              <a:gd name="connsiteX4" fmla="*/ 10 w 94834"/>
              <a:gd name="connsiteY4" fmla="*/ 47402 h 61552"/>
              <a:gd name="connsiteX5" fmla="*/ 7083 w 94834"/>
              <a:gd name="connsiteY5" fmla="*/ 59958 h 61552"/>
              <a:gd name="connsiteX6" fmla="*/ 48674 w 94834"/>
              <a:gd name="connsiteY6" fmla="*/ 59958 h 61552"/>
              <a:gd name="connsiteX7" fmla="*/ 52058 w 94834"/>
              <a:gd name="connsiteY7" fmla="*/ 41447 h 61552"/>
              <a:gd name="connsiteX8" fmla="*/ 65554 w 94834"/>
              <a:gd name="connsiteY8" fmla="*/ 38014 h 61552"/>
              <a:gd name="connsiteX9" fmla="*/ 88571 w 94834"/>
              <a:gd name="connsiteY9" fmla="*/ 38748 h 61552"/>
              <a:gd name="connsiteX10" fmla="*/ 94734 w 94834"/>
              <a:gd name="connsiteY10" fmla="*/ 29914 h 61552"/>
              <a:gd name="connsiteX11" fmla="*/ 88970 w 94834"/>
              <a:gd name="connsiteY11" fmla="*/ 21341 h 61552"/>
              <a:gd name="connsiteX12" fmla="*/ 53226 w 94834"/>
              <a:gd name="connsiteY12" fmla="*/ 19696 h 61552"/>
              <a:gd name="connsiteX13" fmla="*/ 48546 w 94834"/>
              <a:gd name="connsiteY13" fmla="*/ 2240 h 61552"/>
              <a:gd name="connsiteX14" fmla="*/ 21953 w 94834"/>
              <a:gd name="connsiteY14" fmla="*/ 2191 h 6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4" h="61552" extrusionOk="0">
                <a:moveTo>
                  <a:pt x="21953" y="2191"/>
                </a:moveTo>
                <a:cubicBezTo>
                  <a:pt x="17114" y="5180"/>
                  <a:pt x="22070" y="16770"/>
                  <a:pt x="19510" y="20174"/>
                </a:cubicBezTo>
                <a:cubicBezTo>
                  <a:pt x="16950" y="23578"/>
                  <a:pt x="8909" y="19633"/>
                  <a:pt x="6591" y="22617"/>
                </a:cubicBezTo>
                <a:cubicBezTo>
                  <a:pt x="4273" y="25601"/>
                  <a:pt x="6698" y="33947"/>
                  <a:pt x="5601" y="38078"/>
                </a:cubicBezTo>
                <a:cubicBezTo>
                  <a:pt x="4504" y="42209"/>
                  <a:pt x="-237" y="43755"/>
                  <a:pt x="10" y="47402"/>
                </a:cubicBezTo>
                <a:cubicBezTo>
                  <a:pt x="257" y="51049"/>
                  <a:pt x="-1028" y="57865"/>
                  <a:pt x="7083" y="59958"/>
                </a:cubicBezTo>
                <a:cubicBezTo>
                  <a:pt x="15194" y="62051"/>
                  <a:pt x="39789" y="62117"/>
                  <a:pt x="48674" y="59958"/>
                </a:cubicBezTo>
                <a:cubicBezTo>
                  <a:pt x="57559" y="57799"/>
                  <a:pt x="49245" y="45104"/>
                  <a:pt x="52058" y="41447"/>
                </a:cubicBezTo>
                <a:cubicBezTo>
                  <a:pt x="54871" y="37790"/>
                  <a:pt x="59469" y="38464"/>
                  <a:pt x="65554" y="38014"/>
                </a:cubicBezTo>
                <a:cubicBezTo>
                  <a:pt x="71639" y="37564"/>
                  <a:pt x="81393" y="38709"/>
                  <a:pt x="88571" y="38748"/>
                </a:cubicBezTo>
                <a:cubicBezTo>
                  <a:pt x="95749" y="38787"/>
                  <a:pt x="94668" y="32275"/>
                  <a:pt x="94734" y="29914"/>
                </a:cubicBezTo>
                <a:cubicBezTo>
                  <a:pt x="94800" y="27553"/>
                  <a:pt x="95888" y="23044"/>
                  <a:pt x="88970" y="21341"/>
                </a:cubicBezTo>
                <a:cubicBezTo>
                  <a:pt x="82052" y="19638"/>
                  <a:pt x="61043" y="23033"/>
                  <a:pt x="53226" y="19696"/>
                </a:cubicBezTo>
                <a:cubicBezTo>
                  <a:pt x="45408" y="16358"/>
                  <a:pt x="53758" y="5158"/>
                  <a:pt x="48546" y="2240"/>
                </a:cubicBezTo>
                <a:cubicBezTo>
                  <a:pt x="43334" y="-678"/>
                  <a:pt x="26792" y="-798"/>
                  <a:pt x="21953" y="2191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lg" len="lg"/>
            <a:tailEnd type="none" w="lg" len="lg"/>
          </a:ln>
        </p:spPr>
      </p:sp>
      <p:sp>
        <p:nvSpPr>
          <p:cNvPr id="8" name="Shape 56"/>
          <p:cNvSpPr/>
          <p:nvPr/>
        </p:nvSpPr>
        <p:spPr>
          <a:xfrm>
            <a:off x="8713688" y="1815928"/>
            <a:ext cx="1868650" cy="401613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aphicFrame>
        <p:nvGraphicFramePr>
          <p:cNvPr id="9" name="Shape 57"/>
          <p:cNvGraphicFramePr/>
          <p:nvPr>
            <p:extLst>
              <p:ext uri="{D42A27DB-BD31-4B8C-83A1-F6EECF244321}">
                <p14:modId xmlns:p14="http://schemas.microsoft.com/office/powerpoint/2010/main" val="3490534569"/>
              </p:ext>
            </p:extLst>
          </p:nvPr>
        </p:nvGraphicFramePr>
        <p:xfrm>
          <a:off x="1624128" y="1547602"/>
          <a:ext cx="4799965" cy="2377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1054"/>
                <a:gridCol w="4408911"/>
              </a:tblGrid>
              <a:tr h="32057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Sentence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98688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500" b="1" i="1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Donald Trump</a:t>
                      </a:r>
                      <a:r>
                        <a:rPr lang="en" sz="1500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 was born in Queens, New York, </a:t>
                      </a:r>
                      <a:r>
                        <a:rPr lang="en" sz="1500" b="1" i="1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USA</a:t>
                      </a:r>
                      <a:r>
                        <a:rPr lang="en" sz="1500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 on June 14,1946.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436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600" b="0" i="0" u="none" dirty="0" smtClean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The protest was aimed at </a:t>
                      </a:r>
                      <a:r>
                        <a:rPr lang="en" sz="1600" b="1" i="1" u="none" dirty="0" smtClean="0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Donald Trump</a:t>
                      </a:r>
                      <a:r>
                        <a:rPr lang="en" sz="1600" b="0" i="0" u="none" dirty="0" smtClean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, the recently inaugurated </a:t>
                      </a:r>
                      <a:r>
                        <a:rPr lang="en-US" altLang="zh-CN" sz="1600" b="0" i="0" u="none" dirty="0" smtClean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r>
                        <a:rPr lang="en" sz="1600" b="0" i="0" u="none" dirty="0" smtClean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resident of the </a:t>
                      </a:r>
                      <a:r>
                        <a:rPr lang="en" sz="1600" b="1" i="1" u="none" dirty="0" smtClean="0">
                          <a:solidFill>
                            <a:srgbClr val="C00000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United States</a:t>
                      </a:r>
                      <a:r>
                        <a:rPr lang="en" sz="1600" b="0" i="0" u="none" dirty="0" smtClean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98688"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500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There is a method to </a:t>
                      </a:r>
                      <a:r>
                        <a:rPr lang="en" sz="1500" b="1" i="1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Donald Trump</a:t>
                      </a:r>
                      <a:r>
                        <a:rPr lang="en" sz="1500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's madness and he laid it all out in his </a:t>
                      </a:r>
                      <a:r>
                        <a:rPr lang="en" sz="1500" dirty="0" smtClean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book</a:t>
                      </a:r>
                      <a:r>
                        <a:rPr lang="en" sz="1500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, “</a:t>
                      </a:r>
                      <a:r>
                        <a:rPr lang="en" sz="1500" b="1" i="1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The Art of the Deal</a:t>
                      </a:r>
                      <a:r>
                        <a:rPr lang="en" sz="1500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.”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Shape 62"/>
          <p:cNvSpPr/>
          <p:nvPr/>
        </p:nvSpPr>
        <p:spPr>
          <a:xfrm>
            <a:off x="7969268" y="1445002"/>
            <a:ext cx="763500" cy="2052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b="1">
                <a:ea typeface="Calibri"/>
                <a:cs typeface="Calibri"/>
                <a:sym typeface="Calibri"/>
              </a:rPr>
              <a:t>root</a:t>
            </a:r>
          </a:p>
        </p:txBody>
      </p:sp>
      <p:sp>
        <p:nvSpPr>
          <p:cNvPr id="11" name="Shape 63"/>
          <p:cNvSpPr/>
          <p:nvPr/>
        </p:nvSpPr>
        <p:spPr>
          <a:xfrm>
            <a:off x="6750527" y="1880045"/>
            <a:ext cx="617927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CN" sz="1000" b="1" dirty="0">
                <a:ea typeface="Calibri"/>
                <a:cs typeface="Calibri"/>
                <a:sym typeface="Calibri"/>
              </a:rPr>
              <a:t>product</a:t>
            </a:r>
            <a:endParaRPr lang="en" sz="1000" b="1" dirty="0">
              <a:ea typeface="Calibri"/>
              <a:cs typeface="Calibri"/>
              <a:sym typeface="Calibri"/>
            </a:endParaRPr>
          </a:p>
        </p:txBody>
      </p:sp>
      <p:sp>
        <p:nvSpPr>
          <p:cNvPr id="12" name="Shape 64"/>
          <p:cNvSpPr/>
          <p:nvPr/>
        </p:nvSpPr>
        <p:spPr>
          <a:xfrm>
            <a:off x="7619388" y="1882052"/>
            <a:ext cx="637500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b="1" dirty="0">
                <a:ea typeface="Calibri"/>
                <a:cs typeface="Calibri"/>
                <a:sym typeface="Calibri"/>
              </a:rPr>
              <a:t>person</a:t>
            </a:r>
          </a:p>
        </p:txBody>
      </p:sp>
      <p:sp>
        <p:nvSpPr>
          <p:cNvPr id="13" name="Shape 65"/>
          <p:cNvSpPr/>
          <p:nvPr/>
        </p:nvSpPr>
        <p:spPr>
          <a:xfrm>
            <a:off x="8762388" y="1882052"/>
            <a:ext cx="763500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b="1">
                <a:ea typeface="Calibri"/>
                <a:cs typeface="Calibri"/>
                <a:sym typeface="Calibri"/>
              </a:rPr>
              <a:t>location</a:t>
            </a:r>
          </a:p>
        </p:txBody>
      </p:sp>
      <p:sp>
        <p:nvSpPr>
          <p:cNvPr id="14" name="Shape 66"/>
          <p:cNvSpPr/>
          <p:nvPr/>
        </p:nvSpPr>
        <p:spPr>
          <a:xfrm>
            <a:off x="9600588" y="1882052"/>
            <a:ext cx="943500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b="1">
                <a:ea typeface="Calibri"/>
                <a:cs typeface="Calibri"/>
                <a:sym typeface="Calibri"/>
              </a:rPr>
              <a:t>organization</a:t>
            </a:r>
          </a:p>
        </p:txBody>
      </p:sp>
      <p:sp>
        <p:nvSpPr>
          <p:cNvPr id="15" name="Shape 67"/>
          <p:cNvSpPr/>
          <p:nvPr/>
        </p:nvSpPr>
        <p:spPr>
          <a:xfrm>
            <a:off x="7267188" y="2339252"/>
            <a:ext cx="687300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b="1">
                <a:ea typeface="Calibri"/>
                <a:cs typeface="Calibri"/>
                <a:sym typeface="Calibri"/>
              </a:rPr>
              <a:t>politician</a:t>
            </a:r>
          </a:p>
        </p:txBody>
      </p:sp>
      <p:sp>
        <p:nvSpPr>
          <p:cNvPr id="16" name="Shape 68"/>
          <p:cNvSpPr/>
          <p:nvPr/>
        </p:nvSpPr>
        <p:spPr>
          <a:xfrm>
            <a:off x="8000388" y="2339252"/>
            <a:ext cx="487500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b="1">
                <a:ea typeface="Calibri"/>
                <a:cs typeface="Calibri"/>
                <a:sym typeface="Calibri"/>
              </a:rPr>
              <a:t>artist</a:t>
            </a:r>
          </a:p>
        </p:txBody>
      </p:sp>
      <p:sp>
        <p:nvSpPr>
          <p:cNvPr id="17" name="Shape 69"/>
          <p:cNvSpPr/>
          <p:nvPr/>
        </p:nvSpPr>
        <p:spPr>
          <a:xfrm>
            <a:off x="8533788" y="2339252"/>
            <a:ext cx="870174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b="1">
                <a:ea typeface="Calibri"/>
                <a:cs typeface="Calibri"/>
                <a:sym typeface="Calibri"/>
              </a:rPr>
              <a:t>businessman</a:t>
            </a:r>
          </a:p>
        </p:txBody>
      </p:sp>
      <p:sp>
        <p:nvSpPr>
          <p:cNvPr id="18" name="Shape 70"/>
          <p:cNvSpPr/>
          <p:nvPr/>
        </p:nvSpPr>
        <p:spPr>
          <a:xfrm>
            <a:off x="7164588" y="2872652"/>
            <a:ext cx="637500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b="1">
                <a:ea typeface="Calibri"/>
                <a:cs typeface="Calibri"/>
                <a:sym typeface="Calibri"/>
              </a:rPr>
              <a:t>author</a:t>
            </a:r>
          </a:p>
        </p:txBody>
      </p:sp>
      <p:sp>
        <p:nvSpPr>
          <p:cNvPr id="19" name="Shape 71"/>
          <p:cNvSpPr/>
          <p:nvPr/>
        </p:nvSpPr>
        <p:spPr>
          <a:xfrm>
            <a:off x="7847988" y="2872652"/>
            <a:ext cx="487500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b="1">
                <a:ea typeface="Calibri"/>
                <a:cs typeface="Calibri"/>
                <a:sym typeface="Calibri"/>
              </a:rPr>
              <a:t>actor</a:t>
            </a:r>
          </a:p>
        </p:txBody>
      </p:sp>
      <p:sp>
        <p:nvSpPr>
          <p:cNvPr id="20" name="Shape 72"/>
          <p:cNvSpPr/>
          <p:nvPr/>
        </p:nvSpPr>
        <p:spPr>
          <a:xfrm>
            <a:off x="8457588" y="2872652"/>
            <a:ext cx="637500" cy="289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b="1">
                <a:ea typeface="Calibri"/>
                <a:cs typeface="Calibri"/>
                <a:sym typeface="Calibri"/>
              </a:rPr>
              <a:t>singer</a:t>
            </a:r>
          </a:p>
        </p:txBody>
      </p:sp>
      <p:cxnSp>
        <p:nvCxnSpPr>
          <p:cNvPr id="21" name="Shape 75"/>
          <p:cNvCxnSpPr/>
          <p:nvPr/>
        </p:nvCxnSpPr>
        <p:spPr>
          <a:xfrm flipH="1">
            <a:off x="7938200" y="1650202"/>
            <a:ext cx="493500" cy="231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76"/>
          <p:cNvCxnSpPr>
            <a:endCxn id="11" idx="0"/>
          </p:cNvCxnSpPr>
          <p:nvPr/>
        </p:nvCxnSpPr>
        <p:spPr>
          <a:xfrm flipH="1">
            <a:off x="7059490" y="1650203"/>
            <a:ext cx="1372210" cy="229843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" name="Shape 77"/>
          <p:cNvCxnSpPr/>
          <p:nvPr/>
        </p:nvCxnSpPr>
        <p:spPr>
          <a:xfrm>
            <a:off x="8431700" y="1650202"/>
            <a:ext cx="712500" cy="231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" name="Shape 78"/>
          <p:cNvCxnSpPr/>
          <p:nvPr/>
        </p:nvCxnSpPr>
        <p:spPr>
          <a:xfrm>
            <a:off x="8431700" y="1650202"/>
            <a:ext cx="1640700" cy="231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80"/>
          <p:cNvCxnSpPr>
            <a:stCxn id="11" idx="2"/>
          </p:cNvCxnSpPr>
          <p:nvPr/>
        </p:nvCxnSpPr>
        <p:spPr>
          <a:xfrm flipH="1">
            <a:off x="6941582" y="2169845"/>
            <a:ext cx="117908" cy="28849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82"/>
          <p:cNvCxnSpPr>
            <a:stCxn id="18" idx="2"/>
          </p:cNvCxnSpPr>
          <p:nvPr/>
        </p:nvCxnSpPr>
        <p:spPr>
          <a:xfrm>
            <a:off x="7938138" y="2171852"/>
            <a:ext cx="306000" cy="167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83"/>
          <p:cNvCxnSpPr>
            <a:stCxn id="18" idx="2"/>
          </p:cNvCxnSpPr>
          <p:nvPr/>
        </p:nvCxnSpPr>
        <p:spPr>
          <a:xfrm flipH="1">
            <a:off x="7610838" y="2171852"/>
            <a:ext cx="327300" cy="167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84"/>
          <p:cNvCxnSpPr>
            <a:stCxn id="18" idx="2"/>
          </p:cNvCxnSpPr>
          <p:nvPr/>
        </p:nvCxnSpPr>
        <p:spPr>
          <a:xfrm>
            <a:off x="7938138" y="2171852"/>
            <a:ext cx="1067400" cy="167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85"/>
          <p:cNvCxnSpPr/>
          <p:nvPr/>
        </p:nvCxnSpPr>
        <p:spPr>
          <a:xfrm flipH="1">
            <a:off x="7483338" y="2632952"/>
            <a:ext cx="773400" cy="239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" name="Shape 86"/>
          <p:cNvCxnSpPr/>
          <p:nvPr/>
        </p:nvCxnSpPr>
        <p:spPr>
          <a:xfrm flipH="1">
            <a:off x="8091738" y="2629052"/>
            <a:ext cx="152400" cy="24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" name="Shape 87"/>
          <p:cNvCxnSpPr/>
          <p:nvPr/>
        </p:nvCxnSpPr>
        <p:spPr>
          <a:xfrm>
            <a:off x="8269938" y="2619752"/>
            <a:ext cx="506400" cy="25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89"/>
          <p:cNvCxnSpPr>
            <a:stCxn id="20" idx="2"/>
            <a:endCxn id="45" idx="2"/>
          </p:cNvCxnSpPr>
          <p:nvPr/>
        </p:nvCxnSpPr>
        <p:spPr>
          <a:xfrm>
            <a:off x="10072338" y="2171853"/>
            <a:ext cx="370552" cy="228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" name="Shape 91"/>
          <p:cNvSpPr txBox="1"/>
          <p:nvPr/>
        </p:nvSpPr>
        <p:spPr>
          <a:xfrm>
            <a:off x="10246690" y="2246377"/>
            <a:ext cx="392400" cy="1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...</a:t>
            </a:r>
          </a:p>
        </p:txBody>
      </p:sp>
      <p:sp>
        <p:nvSpPr>
          <p:cNvPr id="38" name="Shape 94"/>
          <p:cNvSpPr txBox="1"/>
          <p:nvPr/>
        </p:nvSpPr>
        <p:spPr>
          <a:xfrm>
            <a:off x="9649782" y="5106588"/>
            <a:ext cx="989308" cy="9461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sz="1600" b="1" dirty="0">
                <a:ea typeface="Calibri"/>
                <a:cs typeface="Calibri"/>
                <a:sym typeface="Calibri"/>
              </a:rPr>
              <a:t>Relation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types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from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KB</a:t>
            </a:r>
            <a:endParaRPr lang="en" sz="1600" b="1" dirty="0">
              <a:ea typeface="Calibri"/>
              <a:cs typeface="Calibri"/>
              <a:sym typeface="Calibri"/>
            </a:endParaRPr>
          </a:p>
        </p:txBody>
      </p:sp>
      <p:cxnSp>
        <p:nvCxnSpPr>
          <p:cNvPr id="39" name="Shape 95"/>
          <p:cNvCxnSpPr/>
          <p:nvPr/>
        </p:nvCxnSpPr>
        <p:spPr>
          <a:xfrm flipH="1" flipV="1">
            <a:off x="8282524" y="4743050"/>
            <a:ext cx="47660" cy="288494"/>
          </a:xfrm>
          <a:prstGeom prst="straightConnector1">
            <a:avLst/>
          </a:prstGeom>
          <a:noFill/>
          <a:ln w="15875" cap="flat" cmpd="sng">
            <a:solidFill>
              <a:srgbClr val="674EA7"/>
            </a:solidFill>
            <a:prstDash val="dash"/>
            <a:round/>
            <a:headEnd type="none" w="lg" len="lg"/>
            <a:tailEnd type="triangle" w="med" len="med"/>
          </a:ln>
        </p:spPr>
      </p:cxnSp>
      <p:sp>
        <p:nvSpPr>
          <p:cNvPr id="40" name="Shape 96"/>
          <p:cNvSpPr txBox="1"/>
          <p:nvPr/>
        </p:nvSpPr>
        <p:spPr>
          <a:xfrm>
            <a:off x="9432108" y="2677731"/>
            <a:ext cx="1211998" cy="5208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altLang="zh-CN" sz="1600" b="1" dirty="0">
                <a:ea typeface="Calibri"/>
                <a:cs typeface="Calibri"/>
                <a:sym typeface="Calibri"/>
              </a:rPr>
              <a:t>Entity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" sz="1600" b="1" dirty="0">
                <a:ea typeface="Calibri"/>
                <a:cs typeface="Calibri"/>
                <a:sym typeface="Calibri"/>
              </a:rPr>
              <a:t>types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from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KB</a:t>
            </a:r>
            <a:endParaRPr lang="en" sz="1600" b="1" dirty="0">
              <a:ea typeface="Calibri"/>
              <a:cs typeface="Calibri"/>
              <a:sym typeface="Calibri"/>
            </a:endParaRPr>
          </a:p>
        </p:txBody>
      </p:sp>
      <p:cxnSp>
        <p:nvCxnSpPr>
          <p:cNvPr id="41" name="Shape 97"/>
          <p:cNvCxnSpPr>
            <a:stCxn id="20" idx="2"/>
          </p:cNvCxnSpPr>
          <p:nvPr/>
        </p:nvCxnSpPr>
        <p:spPr>
          <a:xfrm flipH="1">
            <a:off x="8808720" y="2171852"/>
            <a:ext cx="1263619" cy="1472592"/>
          </a:xfrm>
          <a:prstGeom prst="straightConnector1">
            <a:avLst/>
          </a:prstGeom>
          <a:noFill/>
          <a:ln w="15875" cap="flat" cmpd="sng">
            <a:solidFill>
              <a:srgbClr val="3C78D8"/>
            </a:solidFill>
            <a:prstDash val="dash"/>
            <a:round/>
            <a:headEnd type="none" w="lg" len="lg"/>
            <a:tailEnd type="triangle" w="med" len="med"/>
          </a:ln>
        </p:spPr>
      </p:cxnSp>
      <p:sp>
        <p:nvSpPr>
          <p:cNvPr id="43" name="Shape 103"/>
          <p:cNvSpPr txBox="1"/>
          <p:nvPr/>
        </p:nvSpPr>
        <p:spPr>
          <a:xfrm>
            <a:off x="1624128" y="4155870"/>
            <a:ext cx="3529073" cy="300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CN" sz="1600" b="1" dirty="0">
                <a:ea typeface="Calibri"/>
                <a:cs typeface="Calibri"/>
                <a:sym typeface="Calibri"/>
              </a:rPr>
              <a:t>Type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labels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for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relation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mention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in</a:t>
            </a:r>
            <a:r>
              <a:rPr lang="zh-CN" altLang="en-US" sz="1600" b="1" dirty="0">
                <a:ea typeface="Calibri"/>
                <a:cs typeface="Calibri"/>
                <a:sym typeface="Calibri"/>
              </a:rPr>
              <a:t> </a:t>
            </a:r>
            <a:r>
              <a:rPr lang="en-US" altLang="zh-CN" sz="1600" b="1" dirty="0">
                <a:ea typeface="Calibri"/>
                <a:cs typeface="Calibri"/>
                <a:sym typeface="Calibri"/>
              </a:rPr>
              <a:t>S2:</a:t>
            </a:r>
            <a:endParaRPr lang="en" sz="1600" b="1" dirty="0">
              <a:ea typeface="Calibri"/>
              <a:cs typeface="Calibri"/>
              <a:sym typeface="Calibri"/>
            </a:endParaRPr>
          </a:p>
        </p:txBody>
      </p:sp>
      <p:pic>
        <p:nvPicPr>
          <p:cNvPr id="45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588" y="4053391"/>
            <a:ext cx="840224" cy="54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9563" y="3795075"/>
            <a:ext cx="1043450" cy="247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7187294" y="3595750"/>
            <a:ext cx="2190460" cy="1147301"/>
            <a:chOff x="5379475" y="1971489"/>
            <a:chExt cx="2190460" cy="1147301"/>
          </a:xfrm>
        </p:grpSpPr>
        <p:sp>
          <p:nvSpPr>
            <p:cNvPr id="48" name="Shape 107"/>
            <p:cNvSpPr/>
            <p:nvPr/>
          </p:nvSpPr>
          <p:spPr>
            <a:xfrm>
              <a:off x="5379475" y="2032056"/>
              <a:ext cx="2190460" cy="10867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Shape 108"/>
            <p:cNvSpPr txBox="1"/>
            <p:nvPr/>
          </p:nvSpPr>
          <p:spPr>
            <a:xfrm>
              <a:off x="5402624" y="1971489"/>
              <a:ext cx="1135045" cy="25225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200" dirty="0">
                  <a:ea typeface="Calibri"/>
                  <a:cs typeface="Calibri"/>
                  <a:sym typeface="Calibri"/>
                </a:rPr>
                <a:t>Entity 1</a:t>
              </a:r>
            </a:p>
            <a:p>
              <a:pPr algn="ctr"/>
              <a:r>
                <a:rPr lang="en" sz="1200" b="1" i="1" dirty="0">
                  <a:ea typeface="Calibri"/>
                  <a:cs typeface="Calibri"/>
                  <a:sym typeface="Calibri"/>
                </a:rPr>
                <a:t>Donald Trump</a:t>
              </a:r>
            </a:p>
          </p:txBody>
        </p:sp>
        <p:sp>
          <p:nvSpPr>
            <p:cNvPr id="50" name="Shape 98"/>
            <p:cNvSpPr txBox="1"/>
            <p:nvPr/>
          </p:nvSpPr>
          <p:spPr>
            <a:xfrm>
              <a:off x="6486934" y="1981170"/>
              <a:ext cx="1054722" cy="26644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200" dirty="0">
                  <a:ea typeface="Calibri"/>
                  <a:cs typeface="Calibri"/>
                  <a:sym typeface="Calibri"/>
                </a:rPr>
                <a:t>Entity 2</a:t>
              </a:r>
            </a:p>
            <a:p>
              <a:pPr algn="ctr"/>
              <a:r>
                <a:rPr lang="en" sz="1200" b="1" i="1" dirty="0">
                  <a:ea typeface="Calibri"/>
                  <a:cs typeface="Calibri"/>
                  <a:sym typeface="Calibri"/>
                </a:rPr>
                <a:t>United States</a:t>
              </a:r>
            </a:p>
          </p:txBody>
        </p:sp>
        <p:pic>
          <p:nvPicPr>
            <p:cNvPr id="51" name="Shape 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99910" y="2463636"/>
              <a:ext cx="456904" cy="587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Shape 1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7347" y="2487693"/>
              <a:ext cx="716268" cy="51776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474705" y="2032056"/>
              <a:ext cx="0" cy="108673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hape 97"/>
          <p:cNvCxnSpPr>
            <a:stCxn id="24" idx="2"/>
          </p:cNvCxnSpPr>
          <p:nvPr/>
        </p:nvCxnSpPr>
        <p:spPr>
          <a:xfrm>
            <a:off x="7483339" y="3162452"/>
            <a:ext cx="254467" cy="446744"/>
          </a:xfrm>
          <a:prstGeom prst="straightConnector1">
            <a:avLst/>
          </a:prstGeom>
          <a:noFill/>
          <a:ln w="15875" cap="flat" cmpd="sng">
            <a:solidFill>
              <a:srgbClr val="3C78D8"/>
            </a:solidFill>
            <a:prstDash val="dash"/>
            <a:round/>
            <a:headEnd type="none" w="lg" len="lg"/>
            <a:tailEnd type="triangle" w="med" len="med"/>
          </a:ln>
        </p:spPr>
      </p:cxnSp>
      <p:sp>
        <p:nvSpPr>
          <p:cNvPr id="55" name="TextBox 54"/>
          <p:cNvSpPr txBox="1"/>
          <p:nvPr/>
        </p:nvSpPr>
        <p:spPr>
          <a:xfrm>
            <a:off x="7223337" y="5383630"/>
            <a:ext cx="1068690" cy="30777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president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of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403932" y="5218812"/>
            <a:ext cx="844270" cy="307777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citizen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of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72656" y="5623882"/>
            <a:ext cx="707245" cy="30777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born</a:t>
            </a:r>
            <a:r>
              <a:rPr lang="zh-CN" altLang="en-US" sz="1400" dirty="0">
                <a:solidFill>
                  <a:schemeClr val="bg1"/>
                </a:solidFill>
              </a:rPr>
              <a:t> </a:t>
            </a:r>
            <a:r>
              <a:rPr lang="en-US" altLang="zh-CN" sz="1400" dirty="0">
                <a:solidFill>
                  <a:schemeClr val="bg1"/>
                </a:solidFill>
              </a:rPr>
              <a:t>in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39515"/>
              </p:ext>
            </p:extLst>
          </p:nvPr>
        </p:nvGraphicFramePr>
        <p:xfrm>
          <a:off x="1560274" y="4528090"/>
          <a:ext cx="5076861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81854"/>
                <a:gridCol w="239500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E1</a:t>
                      </a:r>
                      <a:r>
                        <a:rPr lang="en-US" altLang="zh-CN" sz="1600" dirty="0" smtClean="0">
                          <a:latin typeface="+mj-lt"/>
                        </a:rPr>
                        <a:t>: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i="1" dirty="0" smtClean="0">
                          <a:latin typeface="+mj-lt"/>
                        </a:rPr>
                        <a:t>Donald</a:t>
                      </a:r>
                      <a:r>
                        <a:rPr lang="zh-CN" altLang="en-US" sz="1600" b="1" i="1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i="1" dirty="0" smtClean="0">
                          <a:latin typeface="+mj-lt"/>
                        </a:rPr>
                        <a:t>J.</a:t>
                      </a:r>
                      <a:r>
                        <a:rPr lang="zh-CN" altLang="en-US" sz="1600" b="1" i="1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i="1" dirty="0" smtClean="0">
                          <a:latin typeface="+mj-lt"/>
                        </a:rPr>
                        <a:t>Trump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E2</a:t>
                      </a:r>
                      <a:r>
                        <a:rPr lang="en-US" altLang="zh-CN" sz="1600" dirty="0" smtClean="0">
                          <a:latin typeface="+mj-lt"/>
                        </a:rPr>
                        <a:t>: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i="1" dirty="0" smtClean="0">
                          <a:latin typeface="+mj-lt"/>
                        </a:rPr>
                        <a:t>United</a:t>
                      </a:r>
                      <a:r>
                        <a:rPr lang="zh-CN" altLang="en-US" sz="1600" b="1" i="1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i="1" dirty="0" smtClean="0">
                          <a:latin typeface="+mj-lt"/>
                        </a:rPr>
                        <a:t>States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E1</a:t>
                      </a:r>
                      <a:r>
                        <a:rPr lang="zh-CN" altLang="en-US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Types</a:t>
                      </a:r>
                      <a:r>
                        <a:rPr lang="en-US" altLang="zh-CN" sz="1600" dirty="0" smtClean="0">
                          <a:latin typeface="+mj-lt"/>
                        </a:rPr>
                        <a:t>: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u="none" dirty="0" smtClean="0">
                          <a:latin typeface="+mj-lt"/>
                        </a:rPr>
                        <a:t>person</a:t>
                      </a:r>
                      <a:r>
                        <a:rPr lang="en-US" altLang="zh-CN" sz="1600" dirty="0" smtClean="0">
                          <a:latin typeface="+mj-lt"/>
                        </a:rPr>
                        <a:t>,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u="none" dirty="0" smtClean="0">
                          <a:latin typeface="+mj-lt"/>
                        </a:rPr>
                        <a:t>politician</a:t>
                      </a:r>
                      <a:r>
                        <a:rPr lang="en-US" altLang="zh-CN" sz="1600" dirty="0" smtClean="0">
                          <a:latin typeface="+mj-lt"/>
                        </a:rPr>
                        <a:t>,</a:t>
                      </a:r>
                      <a:r>
                        <a:rPr lang="zh-CN" alt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600" strike="sngStrike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businessman</a:t>
                      </a:r>
                      <a:r>
                        <a:rPr lang="en-US" altLang="zh-CN" sz="1600" baseline="0" dirty="0" smtClean="0">
                          <a:latin typeface="+mj-lt"/>
                        </a:rPr>
                        <a:t>,</a:t>
                      </a:r>
                      <a:r>
                        <a:rPr lang="zh-CN" alt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600" strike="sngStrike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author</a:t>
                      </a:r>
                      <a:r>
                        <a:rPr lang="en-US" altLang="zh-CN" sz="1600" baseline="0" dirty="0" smtClean="0">
                          <a:latin typeface="+mj-lt"/>
                        </a:rPr>
                        <a:t>,</a:t>
                      </a:r>
                      <a:r>
                        <a:rPr lang="zh-CN" altLang="en-US" sz="160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600" strike="sngStrike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actor</a:t>
                      </a:r>
                      <a:endParaRPr lang="en-US" sz="1600" strike="sng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E2</a:t>
                      </a:r>
                      <a:r>
                        <a:rPr lang="zh-CN" altLang="en-US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Types</a:t>
                      </a:r>
                      <a:r>
                        <a:rPr lang="en-US" altLang="zh-CN" sz="1600" dirty="0" smtClean="0">
                          <a:latin typeface="+mj-lt"/>
                        </a:rPr>
                        <a:t>: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u="none" dirty="0" smtClean="0">
                          <a:latin typeface="+mj-lt"/>
                        </a:rPr>
                        <a:t>location</a:t>
                      </a:r>
                      <a:r>
                        <a:rPr lang="en-US" altLang="zh-CN" sz="1600" dirty="0" smtClean="0">
                          <a:latin typeface="+mj-lt"/>
                        </a:rPr>
                        <a:t>,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strike="sng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organization</a:t>
                      </a:r>
                      <a:endParaRPr lang="en-US" sz="1600" b="1" u="none" dirty="0">
                        <a:latin typeface="+mj-lt"/>
                      </a:endParaRPr>
                    </a:p>
                  </a:txBody>
                  <a:tcPr anchor="ctr"/>
                </a:tc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Relation</a:t>
                      </a:r>
                      <a:r>
                        <a:rPr lang="en-US" altLang="zh-CN" sz="1600" b="1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</a:t>
                      </a:r>
                      <a:r>
                        <a:rPr lang="zh-CN" altLang="en-US" sz="1600" b="1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1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between</a:t>
                      </a:r>
                      <a:r>
                        <a:rPr lang="zh-CN" altLang="en-US" sz="1600" b="1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1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E1,</a:t>
                      </a:r>
                      <a:r>
                        <a:rPr lang="zh-CN" altLang="en-US" sz="1600" b="1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altLang="zh-CN" sz="1600" b="1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E2</a:t>
                      </a:r>
                      <a:r>
                        <a:rPr lang="en-US" altLang="zh-CN" sz="1600" dirty="0" smtClean="0">
                          <a:latin typeface="+mj-lt"/>
                        </a:rPr>
                        <a:t>: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president</a:t>
                      </a:r>
                      <a:r>
                        <a:rPr lang="zh-CN" altLang="en-US" sz="16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of</a:t>
                      </a:r>
                      <a:r>
                        <a:rPr lang="en-US" altLang="zh-CN" sz="1600" dirty="0" smtClean="0">
                          <a:latin typeface="+mj-lt"/>
                        </a:rPr>
                        <a:t>,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strike="sngStrike" dirty="0" smtClean="0">
                          <a:solidFill>
                            <a:srgbClr val="002060"/>
                          </a:solidFill>
                          <a:latin typeface="+mj-lt"/>
                        </a:rPr>
                        <a:t>citizen</a:t>
                      </a:r>
                      <a:r>
                        <a:rPr lang="zh-CN" altLang="en-US" sz="1600" b="1" strike="sngStrike" dirty="0" smtClean="0">
                          <a:solidFill>
                            <a:srgbClr val="00206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zh-CN" sz="1600" b="1" strike="sngStrike" dirty="0" smtClean="0">
                          <a:solidFill>
                            <a:srgbClr val="002060"/>
                          </a:solidFill>
                          <a:latin typeface="+mj-lt"/>
                        </a:rPr>
                        <a:t>of</a:t>
                      </a:r>
                      <a:r>
                        <a:rPr lang="en-US" altLang="zh-CN" sz="1600" dirty="0" smtClean="0">
                          <a:latin typeface="+mj-lt"/>
                        </a:rPr>
                        <a:t>,</a:t>
                      </a:r>
                      <a:r>
                        <a:rPr lang="zh-CN" altLang="en-US" sz="1600" dirty="0" smtClean="0">
                          <a:latin typeface="+mj-lt"/>
                        </a:rPr>
                        <a:t> </a:t>
                      </a:r>
                      <a:r>
                        <a:rPr lang="en-US" altLang="zh-CN" sz="1600" b="1" strike="sngStrike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born</a:t>
                      </a:r>
                      <a:r>
                        <a:rPr lang="zh-CN" altLang="en-US" sz="1600" b="1" strike="sngStrike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en-US" altLang="zh-CN" sz="1600" b="1" strike="sngStrike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in</a:t>
                      </a:r>
                      <a:endParaRPr lang="en-US" sz="1600" b="1" strike="sng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8" name="Striped Right Arrow 57"/>
          <p:cNvSpPr/>
          <p:nvPr/>
        </p:nvSpPr>
        <p:spPr>
          <a:xfrm rot="3043934">
            <a:off x="6753169" y="3381229"/>
            <a:ext cx="472146" cy="354570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triped Right Arrow 59"/>
          <p:cNvSpPr/>
          <p:nvPr/>
        </p:nvSpPr>
        <p:spPr>
          <a:xfrm rot="8534995">
            <a:off x="6650935" y="4314377"/>
            <a:ext cx="472146" cy="354570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321" y="185654"/>
            <a:ext cx="7886700" cy="818683"/>
          </a:xfrm>
        </p:spPr>
        <p:txBody>
          <a:bodyPr anchor="ctr">
            <a:noAutofit/>
          </a:bodyPr>
          <a:lstStyle/>
          <a:p>
            <a:r>
              <a:rPr lang="en-US" altLang="zh-CN" sz="4000" dirty="0"/>
              <a:t>Context-Aware</a:t>
            </a:r>
            <a:r>
              <a:rPr lang="zh-CN" altLang="en-US" sz="4000" dirty="0"/>
              <a:t> </a:t>
            </a:r>
            <a:r>
              <a:rPr lang="en-US" altLang="zh-CN" sz="4000" dirty="0"/>
              <a:t>Type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2896" y="1233749"/>
            <a:ext cx="4923795" cy="1993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  <a:ea typeface="Arial" charset="0"/>
                <a:cs typeface="Arial" charset="0"/>
              </a:rPr>
              <a:t>Partial-label</a:t>
            </a:r>
            <a:r>
              <a:rPr lang="zh-CN" altLang="en-US" sz="2400" dirty="0">
                <a:solidFill>
                  <a:srgbClr val="0070C0"/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ea typeface="Arial" charset="0"/>
                <a:cs typeface="Arial" charset="0"/>
              </a:rPr>
              <a:t>Loss</a:t>
            </a:r>
            <a:r>
              <a:rPr lang="zh-CN" altLang="en-US" sz="2400" dirty="0">
                <a:solidFill>
                  <a:srgbClr val="0070C0"/>
                </a:solidFill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ea typeface="Arial" charset="0"/>
                <a:cs typeface="Arial" charset="0"/>
              </a:rPr>
              <a:t>Function</a:t>
            </a:r>
            <a:endParaRPr lang="en-US" sz="2400" dirty="0">
              <a:solidFill>
                <a:srgbClr val="0070C0"/>
              </a:solidFill>
              <a:ea typeface="Arial" charset="0"/>
              <a:cs typeface="Arial" charset="0"/>
            </a:endParaRPr>
          </a:p>
          <a:p>
            <a:r>
              <a:rPr lang="en-US" sz="2400" dirty="0"/>
              <a:t>A </a:t>
            </a:r>
            <a:r>
              <a:rPr lang="en-US" sz="2400" b="1" dirty="0"/>
              <a:t>relation </a:t>
            </a:r>
            <a:r>
              <a:rPr lang="en-US" altLang="zh-CN" sz="2400" b="1" dirty="0"/>
              <a:t>mention</a:t>
            </a:r>
            <a:r>
              <a:rPr lang="zh-CN" altLang="en-US" sz="2400" dirty="0"/>
              <a:t> </a:t>
            </a:r>
            <a:r>
              <a:rPr lang="en-US" sz="2400" dirty="0"/>
              <a:t>should be more similar to its “</a:t>
            </a:r>
            <a:r>
              <a:rPr lang="en-US" sz="2400" b="1" dirty="0"/>
              <a:t>most relevant</a:t>
            </a:r>
            <a:r>
              <a:rPr lang="en-US" sz="2400" dirty="0"/>
              <a:t>” </a:t>
            </a:r>
            <a:r>
              <a:rPr lang="en-US" sz="2400" b="1" dirty="0"/>
              <a:t>candidate type</a:t>
            </a:r>
            <a:r>
              <a:rPr lang="en-US" sz="2400" dirty="0"/>
              <a:t>,</a:t>
            </a:r>
            <a:r>
              <a:rPr lang="zh-CN" altLang="en-US" sz="2400" dirty="0"/>
              <a:t> </a:t>
            </a:r>
            <a:r>
              <a:rPr lang="en-US" sz="2400" dirty="0"/>
              <a:t>than to any other </a:t>
            </a:r>
            <a:r>
              <a:rPr lang="en-US" sz="2400" b="1" dirty="0"/>
              <a:t>non-candidate type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3" y="1233749"/>
            <a:ext cx="5021610" cy="503304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94" y="4349113"/>
            <a:ext cx="5655743" cy="76459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200261" y="5652421"/>
            <a:ext cx="2403083" cy="67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a typeface="Arial Hebrew" charset="-79"/>
                <a:cs typeface="Arial Hebrew" charset="-79"/>
              </a:rPr>
              <a:t>Maximal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score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for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non-candidate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types</a:t>
            </a:r>
            <a:endParaRPr lang="en-US" b="1" dirty="0">
              <a:ea typeface="Arial Hebrew" charset="-79"/>
              <a:cs typeface="Arial Hebrew" charset="-79"/>
            </a:endParaRPr>
          </a:p>
        </p:txBody>
      </p:sp>
      <p:cxnSp>
        <p:nvCxnSpPr>
          <p:cNvPr id="76" name="Straight Arrow Connector 75"/>
          <p:cNvCxnSpPr>
            <a:stCxn id="75" idx="0"/>
            <a:endCxn id="82" idx="2"/>
          </p:cNvCxnSpPr>
          <p:nvPr/>
        </p:nvCxnSpPr>
        <p:spPr>
          <a:xfrm flipV="1">
            <a:off x="9401803" y="5028533"/>
            <a:ext cx="7146" cy="6238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745018" y="5636646"/>
            <a:ext cx="2086325" cy="67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a typeface="Arial Hebrew" charset="-79"/>
                <a:cs typeface="Arial Hebrew" charset="-79"/>
              </a:rPr>
              <a:t>Score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for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“most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relevant”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type</a:t>
            </a:r>
            <a:endParaRPr lang="en-US" b="1" dirty="0">
              <a:ea typeface="Arial Hebrew" charset="-79"/>
              <a:cs typeface="Arial Hebrew" charset="-79"/>
            </a:endParaRPr>
          </a:p>
        </p:txBody>
      </p:sp>
      <p:cxnSp>
        <p:nvCxnSpPr>
          <p:cNvPr id="78" name="Straight Arrow Connector 77"/>
          <p:cNvCxnSpPr>
            <a:stCxn id="77" idx="0"/>
            <a:endCxn id="81" idx="2"/>
          </p:cNvCxnSpPr>
          <p:nvPr/>
        </p:nvCxnSpPr>
        <p:spPr>
          <a:xfrm flipV="1">
            <a:off x="6788181" y="5028533"/>
            <a:ext cx="878008" cy="60811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435504" y="3467038"/>
            <a:ext cx="3760346" cy="67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ea typeface="Arial Hebrew" charset="-79"/>
                <a:cs typeface="Arial Hebrew" charset="-79"/>
              </a:rPr>
              <a:t>Enforce: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mention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is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more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similar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to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its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“most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relevant”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candidate</a:t>
            </a:r>
            <a:r>
              <a:rPr lang="zh-CN" altLang="en-US" b="1" dirty="0"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ea typeface="Arial Hebrew" charset="-79"/>
                <a:cs typeface="Arial Hebrew" charset="-79"/>
              </a:rPr>
              <a:t>type</a:t>
            </a:r>
            <a:endParaRPr lang="en-US" b="1" dirty="0">
              <a:ea typeface="Arial Hebrew" charset="-79"/>
              <a:cs typeface="Arial Hebrew" charset="-79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936931" y="4483315"/>
            <a:ext cx="1458516" cy="54521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Rectangle 81"/>
          <p:cNvSpPr/>
          <p:nvPr/>
        </p:nvSpPr>
        <p:spPr>
          <a:xfrm>
            <a:off x="8622048" y="4483315"/>
            <a:ext cx="1573802" cy="5452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83" name="Straight Arrow Connector 82"/>
          <p:cNvCxnSpPr>
            <a:stCxn id="79" idx="1"/>
          </p:cNvCxnSpPr>
          <p:nvPr/>
        </p:nvCxnSpPr>
        <p:spPr>
          <a:xfrm flipH="1">
            <a:off x="5074026" y="3805592"/>
            <a:ext cx="1361478" cy="79330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45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49975"/>
            <a:ext cx="7886700" cy="863607"/>
          </a:xfrm>
        </p:spPr>
        <p:txBody>
          <a:bodyPr anchor="ctr">
            <a:normAutofit/>
          </a:bodyPr>
          <a:lstStyle/>
          <a:p>
            <a:r>
              <a:rPr lang="en-US" altLang="zh-CN" sz="3700" dirty="0"/>
              <a:t>Modeling</a:t>
            </a:r>
            <a:r>
              <a:rPr lang="zh-CN" altLang="en-US" sz="3700" dirty="0"/>
              <a:t> </a:t>
            </a:r>
            <a:r>
              <a:rPr lang="en-US" altLang="zh-CN" sz="3700" dirty="0"/>
              <a:t>Entity-Relation</a:t>
            </a:r>
            <a:r>
              <a:rPr lang="zh-CN" altLang="en-US" sz="3700" dirty="0"/>
              <a:t> </a:t>
            </a:r>
            <a:r>
              <a:rPr lang="en-US" altLang="zh-CN" sz="3700" dirty="0"/>
              <a:t>Interactions</a:t>
            </a:r>
            <a:endParaRPr lang="en-US" sz="3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87680" y="1615012"/>
                <a:ext cx="4713942" cy="1522079"/>
              </a:xfrm>
              <a:solidFill>
                <a:srgbClr val="FFEDDF"/>
              </a:solid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noAutofit/>
              </a:bodyPr>
              <a:lstStyle/>
              <a:p>
                <a:pPr marL="0" indent="0" algn="ctr"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ea typeface="Arial" charset="0"/>
                    <a:cs typeface="Arial" charset="0"/>
                  </a:rPr>
                  <a:t>Object</a:t>
                </a:r>
                <a:r>
                  <a:rPr lang="zh-CN" altLang="en-US" sz="2400" dirty="0">
                    <a:solidFill>
                      <a:srgbClr val="0070C0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ea typeface="Arial" charset="0"/>
                    <a:cs typeface="Arial" charset="0"/>
                  </a:rPr>
                  <a:t>“Translating”</a:t>
                </a:r>
                <a:r>
                  <a:rPr lang="zh-CN" altLang="en-US" sz="2400" dirty="0">
                    <a:solidFill>
                      <a:srgbClr val="0070C0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  <a:ea typeface="Arial" charset="0"/>
                    <a:cs typeface="Arial" charset="0"/>
                  </a:rPr>
                  <a:t>Assumption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For a relation mention </a:t>
                </a:r>
                <a:r>
                  <a:rPr lang="en-US" sz="2400" b="1" dirty="0"/>
                  <a:t>z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entity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mentions</a:t>
                </a:r>
                <a:r>
                  <a:rPr lang="zh-CN" altLang="en-US" sz="2400" b="1" dirty="0"/>
                  <a:t> </a:t>
                </a:r>
                <a:r>
                  <a:rPr lang="en-US" sz="2400" b="1" dirty="0"/>
                  <a:t>m1</a:t>
                </a:r>
                <a:r>
                  <a:rPr lang="zh-CN" altLang="en-US" sz="2400" b="1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b="1" dirty="0"/>
                  <a:t> </a:t>
                </a:r>
                <a:r>
                  <a:rPr lang="en-US" sz="2400" b="1" dirty="0"/>
                  <a:t>m2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:r>
                  <a:rPr lang="en-US" altLang="zh-CN" sz="2400" b="1" dirty="0" err="1"/>
                  <a:t>vec</a:t>
                </a:r>
                <a:r>
                  <a:rPr lang="en-US" altLang="zh-CN" sz="2400" dirty="0"/>
                  <a:t>(m1)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b="1" dirty="0"/>
                  <a:t>vec</a:t>
                </a:r>
                <a:r>
                  <a:rPr lang="en-US" altLang="zh-CN" sz="2400" dirty="0"/>
                  <a:t>(m2)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 </a:t>
                </a:r>
                <a:r>
                  <a:rPr lang="en-US" altLang="zh-CN" sz="2400" b="1" dirty="0" err="1"/>
                  <a:t>vec</a:t>
                </a:r>
                <a:r>
                  <a:rPr lang="en-US" altLang="zh-CN" sz="2400" dirty="0"/>
                  <a:t>(z)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80" y="1615012"/>
                <a:ext cx="4713942" cy="1522079"/>
              </a:xfr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442376" y="3502098"/>
            <a:ext cx="4459246" cy="3179782"/>
            <a:chOff x="405399" y="3309630"/>
            <a:chExt cx="4853576" cy="3152496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44875" y="6015314"/>
              <a:ext cx="4557432" cy="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443754" y="3309630"/>
              <a:ext cx="1122" cy="270568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483849" y="6065449"/>
              <a:ext cx="2193507" cy="396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ea typeface="Helvetica" charset="0"/>
                  <a:cs typeface="Helvetica" charset="0"/>
                </a:rPr>
                <a:t>Embedding</a:t>
              </a:r>
              <a:r>
                <a:rPr lang="zh-CN" altLang="en-US" sz="2000" dirty="0">
                  <a:ea typeface="Helvetica" charset="0"/>
                  <a:cs typeface="Helvetica" charset="0"/>
                </a:rPr>
                <a:t> </a:t>
              </a:r>
              <a:r>
                <a:rPr lang="en-US" altLang="zh-CN" sz="2000" dirty="0">
                  <a:ea typeface="Helvetica" charset="0"/>
                  <a:cs typeface="Helvetica" charset="0"/>
                </a:rPr>
                <a:t>space</a:t>
              </a:r>
              <a:endParaRPr lang="en-US" sz="2000" dirty="0">
                <a:ea typeface="Helvetica" charset="0"/>
                <a:cs typeface="Helvetica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237131" y="3792064"/>
              <a:ext cx="124395" cy="12102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994646" y="5087459"/>
              <a:ext cx="124395" cy="12102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0" idx="1"/>
            </p:cNvCxnSpPr>
            <p:nvPr/>
          </p:nvCxnSpPr>
          <p:spPr>
            <a:xfrm flipH="1" flipV="1">
              <a:off x="1331261" y="3913089"/>
              <a:ext cx="681602" cy="1192094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887070" y="3944464"/>
              <a:ext cx="124395" cy="12102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644585" y="5239859"/>
              <a:ext cx="124395" cy="12102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1981200" y="4065489"/>
              <a:ext cx="681602" cy="1192094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876025" y="3468405"/>
              <a:ext cx="1350093" cy="396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+mj-lt"/>
                </a:rPr>
                <a:t>m1</a:t>
              </a:r>
              <a:r>
                <a:rPr lang="en-US" altLang="zh-CN" sz="2000" b="1" i="1" dirty="0">
                  <a:solidFill>
                    <a:srgbClr val="C00000"/>
                  </a:solidFill>
                  <a:latin typeface="+mj-lt"/>
                </a:rPr>
                <a:t>=“USA”</a:t>
              </a:r>
              <a:endParaRPr lang="en-US" sz="2000" b="1" i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2718" y="5328475"/>
              <a:ext cx="2706257" cy="396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+mj-lt"/>
                </a:rPr>
                <a:t>m2</a:t>
              </a:r>
              <a:r>
                <a:rPr lang="en-US" altLang="zh-CN" sz="2000" b="1" i="1" dirty="0">
                  <a:solidFill>
                    <a:srgbClr val="C00000"/>
                  </a:solidFill>
                  <a:latin typeface="+mj-lt"/>
                </a:rPr>
                <a:t>=“Washington</a:t>
              </a:r>
              <a:r>
                <a:rPr lang="zh-CN" altLang="en-US" sz="2000" b="1" i="1" dirty="0">
                  <a:solidFill>
                    <a:srgbClr val="C00000"/>
                  </a:solidFill>
                  <a:latin typeface="+mj-lt"/>
                </a:rPr>
                <a:t> </a:t>
              </a:r>
              <a:r>
                <a:rPr lang="en-US" altLang="zh-CN" sz="2000" b="1" i="1" dirty="0">
                  <a:solidFill>
                    <a:srgbClr val="C00000"/>
                  </a:solidFill>
                  <a:latin typeface="+mj-lt"/>
                </a:rPr>
                <a:t>D.C.”</a:t>
              </a:r>
              <a:endParaRPr lang="en-US" sz="2000" b="1" i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22001" y="4324523"/>
              <a:ext cx="2181434" cy="396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z</a:t>
              </a:r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 </a:t>
              </a:r>
              <a:r>
                <a:rPr lang="en-US" altLang="zh-CN" sz="2000" b="1" i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=</a:t>
              </a:r>
              <a:r>
                <a:rPr lang="zh-CN" altLang="en-US" sz="2000" b="1" i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 </a:t>
              </a:r>
              <a:r>
                <a:rPr lang="en-US" altLang="zh-CN" sz="2000" b="1" dirty="0" err="1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capital_city_of</a:t>
              </a:r>
              <a:endParaRPr 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7309" y="3375323"/>
              <a:ext cx="1160333" cy="396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1">
                  <a:solidFill>
                    <a:srgbClr val="C00000"/>
                  </a:solidFill>
                  <a:latin typeface="+mj-lt"/>
                </a:rPr>
                <a:t>“France”</a:t>
              </a:r>
              <a:endParaRPr lang="en-US" sz="2000" b="1" i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83849" y="5225810"/>
              <a:ext cx="957313" cy="396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i="1">
                  <a:solidFill>
                    <a:srgbClr val="C00000"/>
                  </a:solidFill>
                  <a:latin typeface="+mj-lt"/>
                </a:rPr>
                <a:t>“Paris”</a:t>
              </a:r>
              <a:endParaRPr lang="en-US" sz="2000" b="1" i="1" dirty="0">
                <a:solidFill>
                  <a:srgbClr val="C00000"/>
                </a:solidFill>
                <a:latin typeface="+mj-lt"/>
              </a:endParaRPr>
            </a:p>
          </p:txBody>
        </p:sp>
        <p:cxnSp>
          <p:nvCxnSpPr>
            <p:cNvPr id="38" name="Straight Connector 37"/>
            <p:cNvCxnSpPr>
              <a:stCxn id="19" idx="4"/>
            </p:cNvCxnSpPr>
            <p:nvPr/>
          </p:nvCxnSpPr>
          <p:spPr>
            <a:xfrm flipH="1">
              <a:off x="443754" y="3913088"/>
              <a:ext cx="855575" cy="210222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3"/>
            </p:cNvCxnSpPr>
            <p:nvPr/>
          </p:nvCxnSpPr>
          <p:spPr>
            <a:xfrm flipH="1">
              <a:off x="418846" y="5190759"/>
              <a:ext cx="1594017" cy="8245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4"/>
            </p:cNvCxnSpPr>
            <p:nvPr/>
          </p:nvCxnSpPr>
          <p:spPr>
            <a:xfrm flipH="1">
              <a:off x="458322" y="4065488"/>
              <a:ext cx="1490946" cy="194982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0" idx="3"/>
            </p:cNvCxnSpPr>
            <p:nvPr/>
          </p:nvCxnSpPr>
          <p:spPr>
            <a:xfrm flipH="1">
              <a:off x="405399" y="5343159"/>
              <a:ext cx="2257403" cy="67215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19" y="4274185"/>
            <a:ext cx="4551173" cy="963172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6433751" y="2999542"/>
            <a:ext cx="4437449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Calibri" charset="0"/>
                <a:cs typeface="Calibri" charset="0"/>
              </a:rPr>
              <a:t>Enforce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: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error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on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a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positive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triple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should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be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smaller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than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error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on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a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negative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triple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endParaRPr lang="en-US" sz="2000" dirty="0">
              <a:ea typeface="Arial Hebrew" charset="-79"/>
              <a:cs typeface="Arial Hebrew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70617" y="5707892"/>
            <a:ext cx="1720289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Arial Hebrew" charset="-79"/>
                <a:cs typeface="Arial Hebrew" charset="-79"/>
              </a:rPr>
              <a:t>positive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endParaRPr lang="en-US" altLang="zh-CN" sz="2000" dirty="0">
              <a:ea typeface="Arial Hebrew" charset="-79"/>
              <a:cs typeface="Arial Hebrew" charset="-79"/>
            </a:endParaRPr>
          </a:p>
          <a:p>
            <a:pPr algn="ctr"/>
            <a:r>
              <a:rPr lang="en-US" altLang="zh-CN" sz="2000" dirty="0">
                <a:ea typeface="Arial Hebrew" charset="-79"/>
                <a:cs typeface="Arial Hebrew" charset="-79"/>
              </a:rPr>
              <a:t>relation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triple</a:t>
            </a:r>
            <a:endParaRPr lang="en-US" sz="2000" dirty="0">
              <a:ea typeface="Arial Hebrew" charset="-79"/>
              <a:cs typeface="Arial Hebrew" charset="-79"/>
            </a:endParaRPr>
          </a:p>
        </p:txBody>
      </p:sp>
      <p:cxnSp>
        <p:nvCxnSpPr>
          <p:cNvPr id="47" name="Straight Arrow Connector 46"/>
          <p:cNvCxnSpPr>
            <a:stCxn id="45" idx="0"/>
          </p:cNvCxnSpPr>
          <p:nvPr/>
        </p:nvCxnSpPr>
        <p:spPr>
          <a:xfrm flipV="1">
            <a:off x="7430762" y="4840942"/>
            <a:ext cx="1686847" cy="86695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923681" y="5721532"/>
            <a:ext cx="1725846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Arial Hebrew" charset="-79"/>
                <a:cs typeface="Arial Hebrew" charset="-79"/>
              </a:rPr>
              <a:t>negative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endParaRPr lang="en-US" altLang="zh-CN" sz="2000" dirty="0">
              <a:ea typeface="Arial Hebrew" charset="-79"/>
              <a:cs typeface="Arial Hebrew" charset="-79"/>
            </a:endParaRPr>
          </a:p>
          <a:p>
            <a:pPr algn="ctr"/>
            <a:r>
              <a:rPr lang="en-US" altLang="zh-CN" sz="2000" dirty="0">
                <a:ea typeface="Arial Hebrew" charset="-79"/>
                <a:cs typeface="Arial Hebrew" charset="-79"/>
              </a:rPr>
              <a:t>relation</a:t>
            </a:r>
            <a:r>
              <a:rPr lang="zh-CN" altLang="en-US" sz="2000" dirty="0">
                <a:ea typeface="Arial Hebrew" charset="-79"/>
                <a:cs typeface="Arial Hebrew" charset="-79"/>
              </a:rPr>
              <a:t> </a:t>
            </a:r>
            <a:r>
              <a:rPr lang="en-US" altLang="zh-CN" sz="2000" dirty="0">
                <a:ea typeface="Arial Hebrew" charset="-79"/>
                <a:cs typeface="Arial Hebrew" charset="-79"/>
              </a:rPr>
              <a:t>triple</a:t>
            </a:r>
            <a:endParaRPr lang="en-US" sz="2000" dirty="0">
              <a:ea typeface="Arial Hebrew" charset="-79"/>
              <a:cs typeface="Arial Hebrew" charset="-79"/>
            </a:endParaRPr>
          </a:p>
        </p:txBody>
      </p:sp>
      <p:cxnSp>
        <p:nvCxnSpPr>
          <p:cNvPr id="49" name="Straight Arrow Connector 48"/>
          <p:cNvCxnSpPr>
            <a:stCxn id="48" idx="0"/>
          </p:cNvCxnSpPr>
          <p:nvPr/>
        </p:nvCxnSpPr>
        <p:spPr>
          <a:xfrm flipV="1">
            <a:off x="9786604" y="4840942"/>
            <a:ext cx="308030" cy="88059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2"/>
            <a:endCxn id="9" idx="0"/>
          </p:cNvCxnSpPr>
          <p:nvPr/>
        </p:nvCxnSpPr>
        <p:spPr>
          <a:xfrm flipH="1">
            <a:off x="8290906" y="3707428"/>
            <a:ext cx="361570" cy="56675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930" y="1962224"/>
            <a:ext cx="3339135" cy="448206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6304017" y="1443563"/>
            <a:ext cx="5047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>
                <a:ea typeface="Helvetica" charset="0"/>
                <a:cs typeface="Helvetica" charset="0"/>
              </a:rPr>
              <a:t>Error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on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an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entity-relation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triple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(z,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m1,</a:t>
            </a:r>
            <a:r>
              <a:rPr lang="zh-CN" altLang="en-US" sz="2000" dirty="0">
                <a:ea typeface="Helvetica" charset="0"/>
                <a:cs typeface="Helvetica" charset="0"/>
              </a:rPr>
              <a:t> </a:t>
            </a:r>
            <a:r>
              <a:rPr lang="en-US" altLang="zh-CN" sz="2000" dirty="0">
                <a:ea typeface="Helvetica" charset="0"/>
                <a:cs typeface="Helvetica" charset="0"/>
              </a:rPr>
              <a:t>m2):</a:t>
            </a:r>
            <a:r>
              <a:rPr lang="zh-CN" altLang="en-US" sz="2000" dirty="0">
                <a:ea typeface="Helvetica" charset="0"/>
                <a:cs typeface="Helvetica" charset="0"/>
              </a:rPr>
              <a:t>  </a:t>
            </a:r>
            <a:endParaRPr lang="en-US" altLang="zh-CN" sz="2000" dirty="0"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4117"/>
          </a:xfrm>
        </p:spPr>
        <p:txBody>
          <a:bodyPr>
            <a:noAutofit/>
          </a:bodyPr>
          <a:lstStyle/>
          <a:p>
            <a:r>
              <a:rPr lang="en-US" altLang="zh-CN" sz="3800" dirty="0"/>
              <a:t>Reducing</a:t>
            </a:r>
            <a:r>
              <a:rPr lang="zh-CN" altLang="en-US" sz="3800" dirty="0"/>
              <a:t> </a:t>
            </a:r>
            <a:r>
              <a:rPr lang="en-US" altLang="zh-CN" sz="3800" dirty="0"/>
              <a:t>Error</a:t>
            </a:r>
            <a:r>
              <a:rPr lang="zh-CN" altLang="en-US" sz="3800" dirty="0"/>
              <a:t> </a:t>
            </a:r>
            <a:r>
              <a:rPr lang="en-US" altLang="zh-CN" sz="3800" dirty="0"/>
              <a:t>Propagation: </a:t>
            </a:r>
            <a:r>
              <a:rPr lang="en-US" altLang="zh-CN" sz="3800" dirty="0" smtClean="0"/>
              <a:t>A</a:t>
            </a:r>
            <a:r>
              <a:rPr lang="zh-CN" altLang="en-US" sz="3800" dirty="0" smtClean="0"/>
              <a:t> </a:t>
            </a:r>
            <a:r>
              <a:rPr lang="en-US" altLang="zh-CN" sz="3800" dirty="0"/>
              <a:t>Joint</a:t>
            </a:r>
            <a:r>
              <a:rPr lang="zh-CN" altLang="en-US" sz="3800" dirty="0"/>
              <a:t> </a:t>
            </a:r>
            <a:r>
              <a:rPr lang="en-US" altLang="zh-CN" sz="3800" dirty="0"/>
              <a:t>Optimization</a:t>
            </a:r>
            <a:r>
              <a:rPr lang="zh-CN" altLang="en-US" sz="3800" dirty="0"/>
              <a:t> </a:t>
            </a:r>
            <a:r>
              <a:rPr lang="en-US" altLang="zh-CN" sz="3800" dirty="0"/>
              <a:t>Framework</a:t>
            </a:r>
            <a:endParaRPr lang="en-US" sz="3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6480" y="2727593"/>
            <a:ext cx="35941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930" y="4731640"/>
            <a:ext cx="5260910" cy="857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75" y="1366764"/>
            <a:ext cx="5258744" cy="860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086" y="2778393"/>
            <a:ext cx="787400" cy="393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266" y="3897840"/>
            <a:ext cx="5198533" cy="8594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92308" y="1392797"/>
            <a:ext cx="1655179" cy="9694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  <a:ea typeface="Arial Hebrew" charset="-79"/>
                <a:cs typeface="Arial Hebrew" charset="-79"/>
              </a:rPr>
              <a:t>Modeling</a:t>
            </a:r>
            <a:r>
              <a:rPr lang="zh-CN" altLang="en-US" dirty="0">
                <a:latin typeface="+mj-lt"/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latin typeface="+mj-lt"/>
                <a:ea typeface="Arial Hebrew" charset="-79"/>
                <a:cs typeface="Arial Hebrew" charset="-79"/>
              </a:rPr>
              <a:t>Entity-relation</a:t>
            </a:r>
            <a:r>
              <a:rPr lang="zh-CN" altLang="en-US" dirty="0">
                <a:latin typeface="+mj-lt"/>
                <a:ea typeface="Arial Hebrew" charset="-79"/>
                <a:cs typeface="Arial Hebrew" charset="-79"/>
              </a:rPr>
              <a:t> </a:t>
            </a:r>
            <a:r>
              <a:rPr lang="en-US" altLang="zh-CN" dirty="0">
                <a:latin typeface="+mj-lt"/>
                <a:ea typeface="Arial Hebrew" charset="-79"/>
                <a:cs typeface="Arial Hebrew" charset="-79"/>
              </a:rPr>
              <a:t>interactions</a:t>
            </a:r>
            <a:endParaRPr lang="en-US" dirty="0">
              <a:latin typeface="+mj-lt"/>
              <a:ea typeface="Arial Hebrew" charset="-79"/>
              <a:cs typeface="Arial Hebrew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82300" y="3222893"/>
            <a:ext cx="1973667" cy="67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+mj-lt"/>
                <a:ea typeface="Arial Hebrew" charset="-79"/>
                <a:cs typeface="Arial Hebrew" charset="-79"/>
              </a:rPr>
              <a:t>Modeling </a:t>
            </a:r>
            <a:r>
              <a:rPr lang="en-US" altLang="zh-CN" b="1" dirty="0">
                <a:latin typeface="+mj-lt"/>
                <a:ea typeface="Arial Hebrew" charset="-79"/>
                <a:cs typeface="Arial Hebrew" charset="-79"/>
              </a:rPr>
              <a:t>relation</a:t>
            </a:r>
            <a:r>
              <a:rPr lang="zh-CN" altLang="en-US" dirty="0">
                <a:latin typeface="+mj-lt"/>
                <a:ea typeface="Arial Hebrew" charset="-79"/>
                <a:cs typeface="Arial Hebrew" charset="-79"/>
              </a:rPr>
              <a:t> </a:t>
            </a:r>
            <a:r>
              <a:rPr lang="en-US" altLang="zh-CN" dirty="0">
                <a:latin typeface="+mj-lt"/>
                <a:ea typeface="Arial Hebrew" charset="-79"/>
                <a:cs typeface="Arial Hebrew" charset="-79"/>
              </a:rPr>
              <a:t>mentions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9765" y="3974582"/>
            <a:ext cx="1742259" cy="677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+mj-lt"/>
                <a:ea typeface="Arial Hebrew" charset="-79"/>
                <a:cs typeface="Arial Hebrew" charset="-79"/>
              </a:rPr>
              <a:t>Modeling</a:t>
            </a:r>
            <a:r>
              <a:rPr lang="zh-CN" altLang="en-US" dirty="0">
                <a:latin typeface="+mj-lt"/>
                <a:ea typeface="Arial Hebrew" charset="-79"/>
                <a:cs typeface="Arial Hebrew" charset="-79"/>
              </a:rPr>
              <a:t> </a:t>
            </a:r>
            <a:r>
              <a:rPr lang="en-US" altLang="zh-CN" b="1" dirty="0">
                <a:latin typeface="+mj-lt"/>
                <a:ea typeface="Arial Hebrew" charset="-79"/>
                <a:cs typeface="Arial Hebrew" charset="-79"/>
              </a:rPr>
              <a:t>entity</a:t>
            </a:r>
            <a:r>
              <a:rPr lang="zh-CN" altLang="en-US" dirty="0">
                <a:latin typeface="+mj-lt"/>
                <a:ea typeface="Arial Hebrew" charset="-79"/>
                <a:cs typeface="Arial Hebrew" charset="-79"/>
              </a:rPr>
              <a:t> </a:t>
            </a:r>
            <a:r>
              <a:rPr lang="en-US" altLang="zh-CN" dirty="0">
                <a:latin typeface="+mj-lt"/>
                <a:ea typeface="Arial Hebrew" charset="-79"/>
                <a:cs typeface="Arial Hebrew" charset="-79"/>
              </a:rPr>
              <a:t>mentions</a:t>
            </a:r>
            <a:endParaRPr lang="en-US" dirty="0">
              <a:latin typeface="+mj-lt"/>
              <a:ea typeface="Arial Hebrew" charset="-79"/>
              <a:cs typeface="Arial Hebrew" charset="-79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040841" y="1975523"/>
            <a:ext cx="520889" cy="80287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0"/>
          </p:cNvCxnSpPr>
          <p:nvPr/>
        </p:nvCxnSpPr>
        <p:spPr>
          <a:xfrm flipV="1">
            <a:off x="4410386" y="3172093"/>
            <a:ext cx="1103343" cy="155954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0"/>
          </p:cNvCxnSpPr>
          <p:nvPr/>
        </p:nvCxnSpPr>
        <p:spPr>
          <a:xfrm flipH="1" flipV="1">
            <a:off x="6728012" y="3172093"/>
            <a:ext cx="1179520" cy="72574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0386" y="6006615"/>
            <a:ext cx="10942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Please refer the paper for details: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X. Ren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CoType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Joint Extraction of Typed Entities and Relations with Knowledge Bases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WWW2017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2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676"/>
            <a:ext cx="12192000" cy="801366"/>
          </a:xfrm>
        </p:spPr>
        <p:txBody>
          <a:bodyPr anchor="t">
            <a:normAutofit/>
          </a:bodyPr>
          <a:lstStyle/>
          <a:p>
            <a:r>
              <a:rPr lang="en-US" altLang="zh-CN" sz="4000" dirty="0" err="1"/>
              <a:t>CoType</a:t>
            </a:r>
            <a:r>
              <a:rPr lang="en-US" altLang="zh-CN" sz="4000" dirty="0"/>
              <a:t>:</a:t>
            </a:r>
            <a:r>
              <a:rPr lang="zh-CN" altLang="en-US" sz="4000" dirty="0"/>
              <a:t> </a:t>
            </a:r>
            <a:r>
              <a:rPr lang="en-US" altLang="zh-CN" sz="4000" dirty="0"/>
              <a:t>Comparing</a:t>
            </a:r>
            <a:r>
              <a:rPr lang="zh-CN" altLang="en-US" sz="4000" dirty="0"/>
              <a:t> </a:t>
            </a:r>
            <a:r>
              <a:rPr lang="en-US" altLang="zh-CN" sz="4000" dirty="0"/>
              <a:t>with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State-of-the-Arts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RE</a:t>
            </a:r>
            <a:r>
              <a:rPr lang="zh-CN" altLang="en-US" sz="4000" dirty="0"/>
              <a:t> </a:t>
            </a:r>
            <a:r>
              <a:rPr lang="en-US" altLang="zh-CN" sz="4000" dirty="0"/>
              <a:t>Systems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097" y="1210854"/>
            <a:ext cx="11154248" cy="753747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mentions,</a:t>
            </a:r>
            <a:r>
              <a:rPr lang="zh-CN" altLang="en-US" sz="2400" dirty="0"/>
              <a:t> </a:t>
            </a:r>
            <a:r>
              <a:rPr lang="en-US" altLang="zh-CN" sz="2400" dirty="0"/>
              <a:t>predict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expresses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interest;</a:t>
            </a:r>
            <a:r>
              <a:rPr lang="zh-CN" altLang="en-US" sz="2400" dirty="0"/>
              <a:t> </a:t>
            </a:r>
            <a:r>
              <a:rPr lang="en-US" altLang="zh-CN" sz="2400" dirty="0"/>
              <a:t>otherwise,</a:t>
            </a:r>
            <a:r>
              <a:rPr lang="zh-CN" altLang="en-US" sz="2400" dirty="0"/>
              <a:t> </a:t>
            </a:r>
            <a:r>
              <a:rPr lang="en-US" altLang="zh-CN" sz="2400" dirty="0"/>
              <a:t>output</a:t>
            </a:r>
            <a:r>
              <a:rPr lang="zh-CN" altLang="en-US" sz="2400" dirty="0"/>
              <a:t> </a:t>
            </a:r>
            <a:r>
              <a:rPr lang="en-US" altLang="zh-CN" sz="2400" dirty="0"/>
              <a:t>“None”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6" y="1987302"/>
            <a:ext cx="6823808" cy="468445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243929" y="2138900"/>
            <a:ext cx="4398827" cy="4402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err="1">
                <a:latin typeface="+mj-lt"/>
              </a:rPr>
              <a:t>DeepWalk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(</a:t>
            </a:r>
            <a:r>
              <a:rPr lang="en-US" altLang="zh-CN" sz="2000" dirty="0" err="1">
                <a:latin typeface="+mj-lt"/>
              </a:rPr>
              <a:t>StonyBrook</a:t>
            </a:r>
            <a:r>
              <a:rPr lang="en-US" altLang="zh-CN" sz="2000" dirty="0">
                <a:latin typeface="+mj-lt"/>
              </a:rPr>
              <a:t>,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KDD’14):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homogeneous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graph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embedding</a:t>
            </a:r>
          </a:p>
          <a:p>
            <a:r>
              <a:rPr lang="en-US" altLang="zh-CN" sz="2000" dirty="0" err="1">
                <a:latin typeface="+mj-lt"/>
              </a:rPr>
              <a:t>DS+Logistic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(Stanford,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ACL’09):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trains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logistic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classifier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DS</a:t>
            </a:r>
          </a:p>
          <a:p>
            <a:r>
              <a:rPr lang="en-US" altLang="zh-CN" sz="2000" dirty="0">
                <a:latin typeface="+mj-lt"/>
              </a:rPr>
              <a:t>LINE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(MSR,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WWW’15):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joint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feature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and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type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embedding</a:t>
            </a:r>
          </a:p>
          <a:p>
            <a:r>
              <a:rPr lang="en-US" altLang="zh-CN" sz="2000" dirty="0" err="1">
                <a:latin typeface="+mj-lt"/>
              </a:rPr>
              <a:t>MultiR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(UW,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ACL’11):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distantly-supervised,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models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noisy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labels</a:t>
            </a:r>
          </a:p>
          <a:p>
            <a:r>
              <a:rPr lang="en-US" altLang="zh-CN" sz="2000" b="1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CoType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-RM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mr-IN" altLang="zh-CN" sz="20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(WWW’17)</a:t>
            </a:r>
            <a:r>
              <a:rPr lang="en-US" altLang="zh-CN" sz="2000" dirty="0">
                <a:latin typeface="+mj-lt"/>
              </a:rPr>
              <a:t>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only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models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relation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mentions</a:t>
            </a:r>
            <a:r>
              <a:rPr lang="zh-CN" altLang="en-US" sz="2000" dirty="0">
                <a:latin typeface="+mj-lt"/>
              </a:rPr>
              <a:t> </a:t>
            </a:r>
            <a:endParaRPr lang="en-US" altLang="zh-CN" sz="2000" dirty="0">
              <a:latin typeface="+mj-lt"/>
            </a:endParaRPr>
          </a:p>
          <a:p>
            <a:r>
              <a:rPr lang="en-US" altLang="zh-CN" sz="2000" b="1" dirty="0" err="1">
                <a:solidFill>
                  <a:srgbClr val="008000"/>
                </a:solidFill>
                <a:latin typeface="+mj-lt"/>
              </a:rPr>
              <a:t>CoType</a:t>
            </a:r>
            <a:r>
              <a:rPr lang="zh-CN" altLang="en-US" sz="2000" b="1" dirty="0">
                <a:solidFill>
                  <a:srgbClr val="008000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rgbClr val="008000"/>
                </a:solidFill>
                <a:latin typeface="+mj-lt"/>
              </a:rPr>
              <a:t>(WWW’17)</a:t>
            </a:r>
            <a:r>
              <a:rPr lang="en-US" altLang="zh-CN" sz="2000" dirty="0">
                <a:solidFill>
                  <a:srgbClr val="008000"/>
                </a:solidFill>
                <a:latin typeface="+mj-lt"/>
              </a:rPr>
              <a:t>:</a:t>
            </a:r>
            <a:r>
              <a:rPr lang="zh-CN" altLang="en-US" sz="2000" dirty="0">
                <a:solidFill>
                  <a:srgbClr val="008000"/>
                </a:solidFill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models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entity-relation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interactions</a:t>
            </a:r>
            <a:endParaRPr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158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867" y="0"/>
            <a:ext cx="13000776" cy="9750582"/>
          </a:xfrm>
        </p:spPr>
      </p:pic>
    </p:spTree>
    <p:extLst>
      <p:ext uri="{BB962C8B-B14F-4D97-AF65-F5344CB8AC3E}">
        <p14:creationId xmlns:p14="http://schemas.microsoft.com/office/powerpoint/2010/main" val="426075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10972800" cy="60960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References on Entity Recognition and Typing</a:t>
            </a:r>
            <a:endParaRPr lang="en-US" altLang="en-US" b="1" dirty="0" smtClean="0"/>
          </a:p>
        </p:txBody>
      </p:sp>
      <p:sp>
        <p:nvSpPr>
          <p:cNvPr id="46083" name="Content Placeholder 6"/>
          <p:cNvSpPr txBox="1">
            <a:spLocks/>
          </p:cNvSpPr>
          <p:nvPr/>
        </p:nvSpPr>
        <p:spPr bwMode="auto">
          <a:xfrm>
            <a:off x="512618" y="1147354"/>
            <a:ext cx="11194473" cy="548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X. </a:t>
            </a:r>
            <a:r>
              <a:rPr lang="en-US" sz="1600" dirty="0" err="1">
                <a:solidFill>
                  <a:srgbClr val="000000"/>
                </a:solidFill>
              </a:rPr>
              <a:t>Ren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smtClean="0">
                <a:solidFill>
                  <a:srgbClr val="000000"/>
                </a:solidFill>
              </a:rPr>
              <a:t>A. </a:t>
            </a:r>
            <a:r>
              <a:rPr lang="en-US" sz="1600" dirty="0">
                <a:solidFill>
                  <a:srgbClr val="000000"/>
                </a:solidFill>
              </a:rPr>
              <a:t>El-</a:t>
            </a:r>
            <a:r>
              <a:rPr lang="en-US" sz="1600" dirty="0" err="1">
                <a:solidFill>
                  <a:srgbClr val="000000"/>
                </a:solidFill>
              </a:rPr>
              <a:t>Kishky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smtClean="0">
                <a:solidFill>
                  <a:srgbClr val="000000"/>
                </a:solidFill>
              </a:rPr>
              <a:t>C. </a:t>
            </a:r>
            <a:r>
              <a:rPr lang="en-US" sz="1600" dirty="0">
                <a:solidFill>
                  <a:srgbClr val="000000"/>
                </a:solidFill>
              </a:rPr>
              <a:t>Wang, </a:t>
            </a:r>
            <a:r>
              <a:rPr lang="en-US" sz="1600" dirty="0" smtClean="0">
                <a:solidFill>
                  <a:srgbClr val="000000"/>
                </a:solidFill>
              </a:rPr>
              <a:t>F. </a:t>
            </a:r>
            <a:r>
              <a:rPr lang="en-US" sz="1600" dirty="0">
                <a:solidFill>
                  <a:srgbClr val="000000"/>
                </a:solidFill>
              </a:rPr>
              <a:t>Tao, </a:t>
            </a:r>
            <a:r>
              <a:rPr lang="en-US" sz="1600" dirty="0" smtClean="0">
                <a:solidFill>
                  <a:srgbClr val="000000"/>
                </a:solidFill>
              </a:rPr>
              <a:t>C. </a:t>
            </a:r>
            <a:r>
              <a:rPr lang="en-US" sz="1600" dirty="0">
                <a:solidFill>
                  <a:srgbClr val="000000"/>
                </a:solidFill>
              </a:rPr>
              <a:t>R. Voss, </a:t>
            </a:r>
            <a:r>
              <a:rPr lang="en-US" sz="1600" dirty="0" smtClean="0">
                <a:solidFill>
                  <a:srgbClr val="000000"/>
                </a:solidFill>
              </a:rPr>
              <a:t>H. </a:t>
            </a:r>
            <a:r>
              <a:rPr lang="en-US" sz="1600" dirty="0" err="1">
                <a:solidFill>
                  <a:srgbClr val="000000"/>
                </a:solidFill>
              </a:rPr>
              <a:t>Ji</a:t>
            </a:r>
            <a:r>
              <a:rPr lang="en-US" sz="1600" dirty="0">
                <a:solidFill>
                  <a:srgbClr val="000000"/>
                </a:solidFill>
              </a:rPr>
              <a:t> and </a:t>
            </a:r>
            <a:r>
              <a:rPr lang="en-US" sz="1600" dirty="0" smtClean="0">
                <a:solidFill>
                  <a:srgbClr val="000000"/>
                </a:solidFill>
              </a:rPr>
              <a:t>J. </a:t>
            </a:r>
            <a:r>
              <a:rPr lang="en-US" sz="1600" dirty="0">
                <a:solidFill>
                  <a:srgbClr val="000000"/>
                </a:solidFill>
              </a:rPr>
              <a:t>Han. </a:t>
            </a:r>
            <a:r>
              <a:rPr lang="en-US" sz="1600" dirty="0" err="1" smtClean="0">
                <a:solidFill>
                  <a:srgbClr val="000000"/>
                </a:solidFill>
              </a:rPr>
              <a:t>ClusType</a:t>
            </a:r>
            <a:r>
              <a:rPr lang="en-US" sz="1600" dirty="0">
                <a:solidFill>
                  <a:srgbClr val="000000"/>
                </a:solidFill>
              </a:rPr>
              <a:t>: Effective Entity Recognition and Typing by Relation Phrase-Based Clustering. </a:t>
            </a:r>
            <a:r>
              <a:rPr lang="en-US" sz="1600" dirty="0" smtClean="0">
                <a:solidFill>
                  <a:srgbClr val="000000"/>
                </a:solidFill>
              </a:rPr>
              <a:t>KDD’15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/>
              <a:t>Xiang Ren, </a:t>
            </a:r>
            <a:r>
              <a:rPr lang="en-US" sz="1600" dirty="0" err="1"/>
              <a:t>Zeqiu</a:t>
            </a:r>
            <a:r>
              <a:rPr lang="en-US" sz="1600" dirty="0"/>
              <a:t> Wu, </a:t>
            </a:r>
            <a:r>
              <a:rPr lang="en-US" sz="1600" dirty="0" err="1"/>
              <a:t>Wenqi</a:t>
            </a:r>
            <a:r>
              <a:rPr lang="en-US" sz="1600" dirty="0"/>
              <a:t> He, </a:t>
            </a:r>
            <a:r>
              <a:rPr lang="en-US" sz="1600" dirty="0" err="1"/>
              <a:t>Meng</a:t>
            </a:r>
            <a:r>
              <a:rPr lang="en-US" sz="1600" dirty="0"/>
              <a:t> Qu, Clare Voss, </a:t>
            </a:r>
            <a:r>
              <a:rPr lang="en-US" sz="1600" dirty="0" err="1"/>
              <a:t>Heng</a:t>
            </a:r>
            <a:r>
              <a:rPr lang="en-US" sz="1600" dirty="0"/>
              <a:t> Ji, Tarek </a:t>
            </a:r>
            <a:r>
              <a:rPr lang="en-US" sz="1600" dirty="0" err="1"/>
              <a:t>Abdelzaher</a:t>
            </a:r>
            <a:r>
              <a:rPr lang="en-US" sz="1600" dirty="0"/>
              <a:t> and Jiawei Han, "</a:t>
            </a:r>
            <a:r>
              <a:rPr lang="en-US" sz="1600" dirty="0" err="1"/>
              <a:t>CoType</a:t>
            </a:r>
            <a:r>
              <a:rPr lang="en-US" sz="1600" dirty="0"/>
              <a:t>: Joint Extraction of Typed Entities and Relations with Knowledge Bases", </a:t>
            </a:r>
            <a:r>
              <a:rPr lang="en-US" sz="1600" dirty="0" smtClean="0"/>
              <a:t>WWW'17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/>
              <a:t>Xiang Ren, </a:t>
            </a:r>
            <a:r>
              <a:rPr lang="en-US" sz="1600" dirty="0" err="1"/>
              <a:t>Wenqi</a:t>
            </a:r>
            <a:r>
              <a:rPr lang="en-US" sz="1600" dirty="0"/>
              <a:t> He, </a:t>
            </a:r>
            <a:r>
              <a:rPr lang="en-US" sz="1600" dirty="0" err="1"/>
              <a:t>Meng</a:t>
            </a:r>
            <a:r>
              <a:rPr lang="en-US" sz="1600" dirty="0"/>
              <a:t> Qu, </a:t>
            </a:r>
            <a:r>
              <a:rPr lang="en-US" sz="1600" dirty="0" err="1"/>
              <a:t>Lifu</a:t>
            </a:r>
            <a:r>
              <a:rPr lang="en-US" sz="1600" dirty="0"/>
              <a:t> Huang, </a:t>
            </a:r>
            <a:r>
              <a:rPr lang="en-US" sz="1600" dirty="0" err="1"/>
              <a:t>Heng</a:t>
            </a:r>
            <a:r>
              <a:rPr lang="en-US" sz="1600" dirty="0"/>
              <a:t> Ji, and Jiawei Han, "</a:t>
            </a:r>
            <a:r>
              <a:rPr lang="en-US" sz="1600" dirty="0">
                <a:hlinkClick r:id="rId2"/>
              </a:rPr>
              <a:t>AFET: Automatic Fine-Grained Entity Typing by Hierarchical Partial-Label Embedding</a:t>
            </a:r>
            <a:r>
              <a:rPr lang="en-US" sz="1600" dirty="0"/>
              <a:t>", </a:t>
            </a:r>
            <a:r>
              <a:rPr lang="en-US" sz="1600" dirty="0" smtClean="0"/>
              <a:t>EMNLP'16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/>
              <a:t>Xiang Ren,  </a:t>
            </a:r>
            <a:r>
              <a:rPr lang="en-US" sz="1600" dirty="0" err="1"/>
              <a:t>Wenqi</a:t>
            </a:r>
            <a:r>
              <a:rPr lang="en-US" sz="1600" dirty="0"/>
              <a:t> He,  </a:t>
            </a:r>
            <a:r>
              <a:rPr lang="en-US" sz="1600" dirty="0" err="1"/>
              <a:t>Meng</a:t>
            </a:r>
            <a:r>
              <a:rPr lang="en-US" sz="1600" dirty="0"/>
              <a:t> Qu, Clare R. Voss, </a:t>
            </a:r>
            <a:r>
              <a:rPr lang="en-US" sz="1600" dirty="0" err="1"/>
              <a:t>Heng</a:t>
            </a:r>
            <a:r>
              <a:rPr lang="en-US" sz="1600" dirty="0"/>
              <a:t> Ji, Jiawei Han, "</a:t>
            </a:r>
            <a:r>
              <a:rPr lang="en-US" sz="1600" dirty="0">
                <a:hlinkClick r:id="rId3"/>
              </a:rPr>
              <a:t>Label Noise Reduction in Entity Typing by Heterogeneous Partial-Label Embedding</a:t>
            </a:r>
            <a:r>
              <a:rPr lang="en-US" sz="1600" dirty="0"/>
              <a:t>", </a:t>
            </a:r>
            <a:r>
              <a:rPr lang="en-US" sz="1600" dirty="0" smtClean="0"/>
              <a:t>KDD'16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H. </a:t>
            </a:r>
            <a:r>
              <a:rPr lang="en-US" sz="1600" dirty="0">
                <a:solidFill>
                  <a:srgbClr val="000000"/>
                </a:solidFill>
              </a:rPr>
              <a:t>Huang, </a:t>
            </a:r>
            <a:r>
              <a:rPr lang="en-US" sz="1600" dirty="0" smtClean="0">
                <a:solidFill>
                  <a:srgbClr val="000000"/>
                </a:solidFill>
              </a:rPr>
              <a:t>Y. Cao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smtClean="0">
                <a:solidFill>
                  <a:srgbClr val="000000"/>
                </a:solidFill>
              </a:rPr>
              <a:t>X. </a:t>
            </a:r>
            <a:r>
              <a:rPr lang="en-US" sz="1600" dirty="0">
                <a:solidFill>
                  <a:srgbClr val="000000"/>
                </a:solidFill>
              </a:rPr>
              <a:t>Huang, </a:t>
            </a:r>
            <a:r>
              <a:rPr lang="en-US" sz="1600" dirty="0" smtClean="0">
                <a:solidFill>
                  <a:srgbClr val="000000"/>
                </a:solidFill>
              </a:rPr>
              <a:t>H. </a:t>
            </a:r>
            <a:r>
              <a:rPr lang="en-US" sz="1600" dirty="0" err="1">
                <a:solidFill>
                  <a:srgbClr val="000000"/>
                </a:solidFill>
              </a:rPr>
              <a:t>Ji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dirty="0" smtClean="0">
                <a:solidFill>
                  <a:srgbClr val="000000"/>
                </a:solidFill>
              </a:rPr>
              <a:t>C. </a:t>
            </a:r>
            <a:r>
              <a:rPr lang="en-US" sz="1600" dirty="0">
                <a:solidFill>
                  <a:srgbClr val="000000"/>
                </a:solidFill>
              </a:rPr>
              <a:t>Lin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r>
              <a:rPr lang="en-US" sz="1600" dirty="0">
                <a:solidFill>
                  <a:srgbClr val="000000"/>
                </a:solidFill>
              </a:rPr>
              <a:t> Collective Tweet </a:t>
            </a:r>
            <a:r>
              <a:rPr lang="en-US" sz="1600" dirty="0" err="1">
                <a:solidFill>
                  <a:srgbClr val="000000"/>
                </a:solidFill>
              </a:rPr>
              <a:t>Wikification</a:t>
            </a:r>
            <a:r>
              <a:rPr lang="en-US" sz="1600" dirty="0">
                <a:solidFill>
                  <a:srgbClr val="000000"/>
                </a:solidFill>
              </a:rPr>
              <a:t> based on Semi-supervised Graph Regularization. </a:t>
            </a:r>
            <a:r>
              <a:rPr lang="en-US" sz="1600" dirty="0" smtClean="0">
                <a:solidFill>
                  <a:srgbClr val="000000"/>
                </a:solidFill>
              </a:rPr>
              <a:t>ACL’14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T</a:t>
            </a:r>
            <a:r>
              <a:rPr lang="en-US" sz="1600" dirty="0">
                <a:solidFill>
                  <a:srgbClr val="000000"/>
                </a:solidFill>
              </a:rPr>
              <a:t>. Lin, O. </a:t>
            </a:r>
            <a:r>
              <a:rPr lang="en-US" sz="1600" dirty="0" err="1">
                <a:solidFill>
                  <a:srgbClr val="000000"/>
                </a:solidFill>
              </a:rPr>
              <a:t>Etzioni</a:t>
            </a:r>
            <a:r>
              <a:rPr lang="en-US" sz="1600" dirty="0">
                <a:solidFill>
                  <a:srgbClr val="000000"/>
                </a:solidFill>
              </a:rPr>
              <a:t>, et al. No noun phrase left behind: detecting and typing </a:t>
            </a:r>
            <a:r>
              <a:rPr lang="en-US" sz="1600" dirty="0" err="1">
                <a:solidFill>
                  <a:srgbClr val="000000"/>
                </a:solidFill>
              </a:rPr>
              <a:t>unlinkable</a:t>
            </a:r>
            <a:r>
              <a:rPr lang="en-US" sz="1600" dirty="0">
                <a:solidFill>
                  <a:srgbClr val="000000"/>
                </a:solidFill>
              </a:rPr>
              <a:t> entities. </a:t>
            </a:r>
            <a:r>
              <a:rPr lang="en-US" sz="1600" dirty="0" smtClean="0">
                <a:solidFill>
                  <a:srgbClr val="000000"/>
                </a:solidFill>
              </a:rPr>
              <a:t>EMNLP’12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N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Nakashole</a:t>
            </a:r>
            <a:r>
              <a:rPr lang="en-US" sz="1600" dirty="0">
                <a:solidFill>
                  <a:srgbClr val="000000"/>
                </a:solidFill>
              </a:rPr>
              <a:t>, T. </a:t>
            </a:r>
            <a:r>
              <a:rPr lang="en-US" sz="1600" dirty="0" err="1">
                <a:solidFill>
                  <a:srgbClr val="000000"/>
                </a:solidFill>
              </a:rPr>
              <a:t>Tylenda</a:t>
            </a:r>
            <a:r>
              <a:rPr lang="en-US" sz="1600" dirty="0">
                <a:solidFill>
                  <a:srgbClr val="000000"/>
                </a:solidFill>
              </a:rPr>
              <a:t>, and G. </a:t>
            </a:r>
            <a:r>
              <a:rPr lang="en-US" sz="1600" dirty="0" err="1">
                <a:solidFill>
                  <a:srgbClr val="000000"/>
                </a:solidFill>
              </a:rPr>
              <a:t>Weikum</a:t>
            </a:r>
            <a:r>
              <a:rPr lang="en-US" sz="1600" dirty="0">
                <a:solidFill>
                  <a:srgbClr val="000000"/>
                </a:solidFill>
              </a:rPr>
              <a:t>. Fine-grained semantic typing of emerging entities. </a:t>
            </a:r>
            <a:r>
              <a:rPr lang="en-US" sz="1600" dirty="0" smtClean="0">
                <a:solidFill>
                  <a:srgbClr val="000000"/>
                </a:solidFill>
              </a:rPr>
              <a:t>ACL’13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R</a:t>
            </a:r>
            <a:r>
              <a:rPr lang="en-US" sz="1600" dirty="0">
                <a:solidFill>
                  <a:srgbClr val="000000"/>
                </a:solidFill>
              </a:rPr>
              <a:t>. Huang and E. </a:t>
            </a:r>
            <a:r>
              <a:rPr lang="en-US" sz="1600" dirty="0" err="1">
                <a:solidFill>
                  <a:srgbClr val="000000"/>
                </a:solidFill>
              </a:rPr>
              <a:t>Riloff</a:t>
            </a:r>
            <a:r>
              <a:rPr lang="en-US" sz="1600" dirty="0">
                <a:solidFill>
                  <a:srgbClr val="000000"/>
                </a:solidFill>
              </a:rPr>
              <a:t>. Inducing domain-specific semantic class taggers from (almost) nothing. </a:t>
            </a:r>
            <a:r>
              <a:rPr lang="en-US" sz="1600" dirty="0" smtClean="0">
                <a:solidFill>
                  <a:srgbClr val="000000"/>
                </a:solidFill>
              </a:rPr>
              <a:t>ACL’10 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X</a:t>
            </a:r>
            <a:r>
              <a:rPr lang="en-US" sz="1600" dirty="0">
                <a:solidFill>
                  <a:srgbClr val="000000"/>
                </a:solidFill>
              </a:rPr>
              <a:t>. Ling and D. S. Weld. Fine-grained entity recognition. </a:t>
            </a:r>
            <a:r>
              <a:rPr lang="en-US" sz="1600" dirty="0" smtClean="0">
                <a:solidFill>
                  <a:srgbClr val="000000"/>
                </a:solidFill>
              </a:rPr>
              <a:t>AAAI’12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W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Shen</a:t>
            </a:r>
            <a:r>
              <a:rPr lang="en-US" sz="1600" dirty="0">
                <a:solidFill>
                  <a:srgbClr val="000000"/>
                </a:solidFill>
              </a:rPr>
              <a:t>, J. Wang, P. </a:t>
            </a:r>
            <a:r>
              <a:rPr lang="en-US" sz="1600" dirty="0" err="1">
                <a:solidFill>
                  <a:srgbClr val="000000"/>
                </a:solidFill>
              </a:rPr>
              <a:t>Luo</a:t>
            </a:r>
            <a:r>
              <a:rPr lang="en-US" sz="1600" dirty="0">
                <a:solidFill>
                  <a:srgbClr val="000000"/>
                </a:solidFill>
              </a:rPr>
              <a:t>, and M. Wang. A graph-based approach for ontology population with named entities. </a:t>
            </a:r>
            <a:r>
              <a:rPr lang="en-US" sz="1600" dirty="0" smtClean="0">
                <a:solidFill>
                  <a:srgbClr val="000000"/>
                </a:solidFill>
              </a:rPr>
              <a:t>CIKM’12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S</a:t>
            </a:r>
            <a:r>
              <a:rPr lang="en-US" sz="1600" dirty="0">
                <a:solidFill>
                  <a:srgbClr val="000000"/>
                </a:solidFill>
              </a:rPr>
              <a:t>. Gupta and C. D. Manning. Improved pattern learning for bootstrapped entity extraction. </a:t>
            </a:r>
            <a:r>
              <a:rPr lang="en-US" sz="1600" dirty="0" smtClean="0">
                <a:solidFill>
                  <a:srgbClr val="000000"/>
                </a:solidFill>
              </a:rPr>
              <a:t>CONLL’14</a:t>
            </a:r>
            <a:r>
              <a:rPr lang="en-US" sz="1600" dirty="0">
                <a:solidFill>
                  <a:srgbClr val="000000"/>
                </a:solidFill>
              </a:rPr>
              <a:t>   </a:t>
            </a:r>
            <a:endParaRPr lang="en-US" sz="1600" dirty="0" smtClean="0">
              <a:solidFill>
                <a:srgbClr val="000000"/>
              </a:solidFill>
            </a:endParaRP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P</a:t>
            </a:r>
            <a:r>
              <a:rPr lang="en-US" sz="1600" dirty="0">
                <a:solidFill>
                  <a:srgbClr val="000000"/>
                </a:solidFill>
              </a:rPr>
              <a:t>. P. </a:t>
            </a:r>
            <a:r>
              <a:rPr lang="en-US" sz="1600" dirty="0" err="1">
                <a:solidFill>
                  <a:srgbClr val="000000"/>
                </a:solidFill>
              </a:rPr>
              <a:t>Talukdar</a:t>
            </a:r>
            <a:r>
              <a:rPr lang="en-US" sz="1600" dirty="0">
                <a:solidFill>
                  <a:srgbClr val="000000"/>
                </a:solidFill>
              </a:rPr>
              <a:t> and F. Pereira. Experiments in graph-based semi-supervised learning methods for class-instance acquisition. </a:t>
            </a:r>
            <a:r>
              <a:rPr lang="en-US" sz="1600" dirty="0" smtClean="0">
                <a:solidFill>
                  <a:srgbClr val="000000"/>
                </a:solidFill>
              </a:rPr>
              <a:t>ACL’10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Z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Kozareva</a:t>
            </a:r>
            <a:r>
              <a:rPr lang="en-US" sz="1600" dirty="0">
                <a:solidFill>
                  <a:srgbClr val="000000"/>
                </a:solidFill>
              </a:rPr>
              <a:t> and E. </a:t>
            </a:r>
            <a:r>
              <a:rPr lang="en-US" sz="1600" dirty="0" err="1">
                <a:solidFill>
                  <a:srgbClr val="000000"/>
                </a:solidFill>
              </a:rPr>
              <a:t>Hovy</a:t>
            </a:r>
            <a:r>
              <a:rPr lang="en-US" sz="1600" dirty="0">
                <a:solidFill>
                  <a:srgbClr val="000000"/>
                </a:solidFill>
              </a:rPr>
              <a:t>. Not all seeds are equal: Measuring the quality of text mining seeds. </a:t>
            </a:r>
            <a:r>
              <a:rPr lang="en-US" sz="1600" dirty="0" smtClean="0">
                <a:solidFill>
                  <a:srgbClr val="000000"/>
                </a:solidFill>
              </a:rPr>
              <a:t>NAACL’10</a:t>
            </a:r>
          </a:p>
          <a:p>
            <a:pPr defTabSz="457178"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600" dirty="0" smtClean="0">
                <a:solidFill>
                  <a:srgbClr val="000000"/>
                </a:solidFill>
              </a:rPr>
              <a:t>L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Gal´arraga</a:t>
            </a:r>
            <a:r>
              <a:rPr lang="en-US" sz="1600" dirty="0">
                <a:solidFill>
                  <a:srgbClr val="000000"/>
                </a:solidFill>
              </a:rPr>
              <a:t>, G. </a:t>
            </a:r>
            <a:r>
              <a:rPr lang="en-US" sz="1600" dirty="0" err="1">
                <a:solidFill>
                  <a:srgbClr val="000000"/>
                </a:solidFill>
              </a:rPr>
              <a:t>Heitz</a:t>
            </a:r>
            <a:r>
              <a:rPr lang="en-US" sz="1600" dirty="0">
                <a:solidFill>
                  <a:srgbClr val="000000"/>
                </a:solidFill>
              </a:rPr>
              <a:t>, K. Murphy, and F. M. </a:t>
            </a:r>
            <a:r>
              <a:rPr lang="en-US" sz="1600" dirty="0" err="1">
                <a:solidFill>
                  <a:srgbClr val="000000"/>
                </a:solidFill>
              </a:rPr>
              <a:t>Suchanek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Canonicalizing</a:t>
            </a:r>
            <a:r>
              <a:rPr lang="en-US" sz="1600" dirty="0">
                <a:solidFill>
                  <a:srgbClr val="000000"/>
                </a:solidFill>
              </a:rPr>
              <a:t> open knowledge bases. </a:t>
            </a:r>
            <a:r>
              <a:rPr lang="en-US" sz="1600" dirty="0" smtClean="0">
                <a:solidFill>
                  <a:srgbClr val="000000"/>
                </a:solidFill>
              </a:rPr>
              <a:t>CIKM’14</a:t>
            </a:r>
          </a:p>
        </p:txBody>
      </p:sp>
    </p:spTree>
    <p:extLst>
      <p:ext uri="{BB962C8B-B14F-4D97-AF65-F5344CB8AC3E}">
        <p14:creationId xmlns:p14="http://schemas.microsoft.com/office/powerpoint/2010/main" val="168926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203200" y="381000"/>
            <a:ext cx="12598400" cy="609600"/>
          </a:xfrm>
        </p:spPr>
        <p:txBody>
          <a:bodyPr>
            <a:normAutofit/>
          </a:bodyPr>
          <a:lstStyle/>
          <a:p>
            <a:r>
              <a:rPr lang="en-US" altLang="en-US" sz="4000" b="1" dirty="0" smtClean="0"/>
              <a:t>Various Strategies: Phrase-Based Topic Modeling</a:t>
            </a: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>
          <a:xfrm>
            <a:off x="618308" y="1447800"/>
            <a:ext cx="10728961" cy="5029200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altLang="en-US" sz="2400" dirty="0" smtClean="0"/>
              <a:t> Strategy 1:  Generate bag-of-words → generate sequence of tokens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Bigram topical model [Wallach’06], </a:t>
            </a:r>
            <a:r>
              <a:rPr lang="en-US" altLang="en-US" sz="2400" dirty="0" smtClean="0">
                <a:solidFill>
                  <a:srgbClr val="C00000"/>
                </a:solidFill>
              </a:rPr>
              <a:t>topical n-gram model</a:t>
            </a:r>
            <a:r>
              <a:rPr lang="en-US" altLang="en-US" sz="2400" dirty="0" smtClean="0"/>
              <a:t> [Wang, et al.’07], </a:t>
            </a:r>
            <a:r>
              <a:rPr lang="en-US" altLang="en-US" sz="2400" dirty="0" smtClean="0">
                <a:solidFill>
                  <a:srgbClr val="C00000"/>
                </a:solidFill>
              </a:rPr>
              <a:t>phrase discovering topic model</a:t>
            </a:r>
            <a:r>
              <a:rPr lang="en-US" altLang="en-US" sz="2400" dirty="0" smtClean="0"/>
              <a:t> [Lindsey, et al.’12]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altLang="en-US" sz="2400" dirty="0" smtClean="0"/>
              <a:t> Strategy 2:  Post bag-of-words model inference, visualize topics with n-grams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Label topic [Mei et al.’07], </a:t>
            </a:r>
            <a:r>
              <a:rPr lang="en-US" altLang="en-US" sz="2400" dirty="0" err="1" smtClean="0">
                <a:solidFill>
                  <a:srgbClr val="800000"/>
                </a:solidFill>
              </a:rPr>
              <a:t>TurboTopic</a:t>
            </a:r>
            <a:r>
              <a:rPr lang="en-US" altLang="en-US" sz="2400" dirty="0" smtClean="0"/>
              <a:t> [</a:t>
            </a:r>
            <a:r>
              <a:rPr lang="en-US" altLang="en-US" sz="2400" dirty="0" err="1" smtClean="0"/>
              <a:t>Blei</a:t>
            </a:r>
            <a:r>
              <a:rPr lang="en-US" altLang="en-US" sz="2400" dirty="0" smtClean="0"/>
              <a:t> &amp; Lafferty’09], </a:t>
            </a:r>
            <a:r>
              <a:rPr lang="en-US" altLang="en-US" sz="2400" dirty="0" smtClean="0">
                <a:solidFill>
                  <a:srgbClr val="C00000"/>
                </a:solidFill>
              </a:rPr>
              <a:t>KERT</a:t>
            </a:r>
            <a:r>
              <a:rPr lang="en-US" altLang="en-US" sz="2400" dirty="0" smtClean="0"/>
              <a:t> [</a:t>
            </a:r>
            <a:r>
              <a:rPr lang="en-US" altLang="en-US" sz="2400" dirty="0" err="1" smtClean="0"/>
              <a:t>Danilevsky</a:t>
            </a:r>
            <a:r>
              <a:rPr lang="en-US" altLang="en-US" sz="2400" dirty="0" smtClean="0"/>
              <a:t>, et al.’14]</a:t>
            </a:r>
          </a:p>
          <a:p>
            <a:pPr>
              <a:lnSpc>
                <a:spcPct val="110000"/>
              </a:lnSpc>
              <a:buFont typeface="Wingdings" pitchFamily="2" charset="2"/>
              <a:buChar char="q"/>
            </a:pPr>
            <a:r>
              <a:rPr lang="en-US" altLang="en-US" sz="2400" dirty="0" smtClean="0"/>
              <a:t> Strategy 3:  Prior bag-of-words model inference, mine phrases and impose on the bag-of-words model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err="1" smtClean="0">
                <a:solidFill>
                  <a:srgbClr val="C00000"/>
                </a:solidFill>
              </a:rPr>
              <a:t>ToPMine</a:t>
            </a:r>
            <a:r>
              <a:rPr lang="en-US" altLang="en-US" sz="2400" dirty="0" smtClean="0"/>
              <a:t> [El-</a:t>
            </a:r>
            <a:r>
              <a:rPr lang="en-US" altLang="en-US" sz="2400" dirty="0" err="1" smtClean="0"/>
              <a:t>kishky</a:t>
            </a:r>
            <a:r>
              <a:rPr lang="en-US" altLang="en-US" sz="2400" dirty="0" smtClean="0"/>
              <a:t>, et al.’15]</a:t>
            </a:r>
          </a:p>
        </p:txBody>
      </p:sp>
    </p:spTree>
    <p:extLst>
      <p:ext uri="{BB962C8B-B14F-4D97-AF65-F5344CB8AC3E}">
        <p14:creationId xmlns:p14="http://schemas.microsoft.com/office/powerpoint/2010/main" val="64161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/>
              <a:t>Strategy 1: Simultaneously Inferring Phrases and Topics</a:t>
            </a:r>
          </a:p>
        </p:txBody>
      </p:sp>
      <p:sp>
        <p:nvSpPr>
          <p:cNvPr id="42" name="Content Placeholder 6"/>
          <p:cNvSpPr>
            <a:spLocks noGrp="1"/>
          </p:cNvSpPr>
          <p:nvPr>
            <p:ph idx="1"/>
          </p:nvPr>
        </p:nvSpPr>
        <p:spPr>
          <a:xfrm>
            <a:off x="592182" y="1371600"/>
            <a:ext cx="11091817" cy="5105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  <a:defRPr/>
            </a:pPr>
            <a:r>
              <a:rPr lang="en-US" sz="2400" dirty="0" smtClean="0">
                <a:solidFill>
                  <a:srgbClr val="BF0000"/>
                </a:solidFill>
              </a:rPr>
              <a:t>Bigram </a:t>
            </a:r>
            <a:r>
              <a:rPr lang="en-US" sz="2400" dirty="0">
                <a:solidFill>
                  <a:srgbClr val="BF0000"/>
                </a:solidFill>
              </a:rPr>
              <a:t>Topic Model </a:t>
            </a:r>
            <a:r>
              <a:rPr lang="en-US" sz="2400" b="1" dirty="0"/>
              <a:t>[</a:t>
            </a:r>
            <a:r>
              <a:rPr lang="en-US" sz="2400" b="1" dirty="0" smtClean="0"/>
              <a:t>Wallach’06] </a:t>
            </a:r>
            <a:endParaRPr lang="en-US" sz="2400" dirty="0" smtClean="0"/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/>
              <a:t>P</a:t>
            </a:r>
            <a:r>
              <a:rPr lang="en-US" sz="2400" dirty="0" smtClean="0"/>
              <a:t>robabilistic generative model that conditions on previous word and topic when drawing next word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sz="2400" dirty="0" smtClean="0">
                <a:solidFill>
                  <a:srgbClr val="BF0000"/>
                </a:solidFill>
              </a:rPr>
              <a:t>Topical N-Grams (TNG) </a:t>
            </a:r>
            <a:r>
              <a:rPr lang="en-US" sz="2400" b="1" dirty="0" smtClean="0"/>
              <a:t>[Wang, et al.’07] </a:t>
            </a:r>
            <a:endParaRPr lang="en-US" sz="2400" dirty="0" smtClean="0"/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 smtClean="0"/>
              <a:t>Probabilistic model that generates words in textual order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 smtClean="0"/>
              <a:t>Create n-grams by concatenating successive bigrams (a generalization of Bigram Topic Model)</a:t>
            </a:r>
          </a:p>
          <a:p>
            <a:pPr>
              <a:buFont typeface="Wingdings" pitchFamily="2" charset="2"/>
              <a:buChar char="q"/>
              <a:defRPr/>
            </a:pPr>
            <a:r>
              <a:rPr lang="en-US" sz="2400" dirty="0" smtClean="0">
                <a:solidFill>
                  <a:srgbClr val="BF0000"/>
                </a:solidFill>
              </a:rPr>
              <a:t>Phrase-Discovering LDA </a:t>
            </a:r>
            <a:r>
              <a:rPr lang="en-US" sz="2400" dirty="0" smtClean="0"/>
              <a:t>(PDLDA) </a:t>
            </a:r>
            <a:r>
              <a:rPr lang="en-US" sz="2400" b="1" dirty="0" smtClean="0"/>
              <a:t>[Lindsey, </a:t>
            </a:r>
            <a:r>
              <a:rPr lang="en-US" sz="2400" b="1" dirty="0"/>
              <a:t>et al</a:t>
            </a:r>
            <a:r>
              <a:rPr lang="en-US" sz="2400" b="1" dirty="0" smtClean="0"/>
              <a:t>.’12] </a:t>
            </a:r>
            <a:endParaRPr lang="en-US" sz="2400" dirty="0" smtClean="0"/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 smtClean="0"/>
              <a:t>Viewing each sentence as a time-series of words, PDLDA posits that the generative parameter (topic) changes periodically</a:t>
            </a:r>
          </a:p>
          <a:p>
            <a:pPr lvl="1">
              <a:buFont typeface="Wingdings" pitchFamily="2" charset="2"/>
              <a:buChar char="q"/>
              <a:defRPr/>
            </a:pPr>
            <a:r>
              <a:rPr lang="en-US" sz="2400" dirty="0" smtClean="0"/>
              <a:t>Each word is drawn based on previous m words (context) and current phrase topic</a:t>
            </a:r>
          </a:p>
          <a:p>
            <a:pPr>
              <a:defRPr/>
            </a:pPr>
            <a:r>
              <a:rPr lang="en-US" sz="2400" dirty="0" smtClean="0"/>
              <a:t>High </a:t>
            </a:r>
            <a:r>
              <a:rPr lang="en-US" sz="2400" dirty="0"/>
              <a:t>model complexity: </a:t>
            </a:r>
            <a:r>
              <a:rPr lang="en-US" sz="2400" dirty="0" smtClean="0"/>
              <a:t>Tends to overfitting; High </a:t>
            </a:r>
            <a:r>
              <a:rPr lang="en-US" sz="2400" dirty="0"/>
              <a:t>inference cost: </a:t>
            </a:r>
            <a:r>
              <a:rPr lang="en-US" sz="2400" dirty="0" smtClean="0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8006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508000" y="212726"/>
            <a:ext cx="11074400" cy="822325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 smtClean="0"/>
              <a:t>TNG:  Experiments on Research Papers</a:t>
            </a:r>
          </a:p>
        </p:txBody>
      </p:sp>
      <p:pic>
        <p:nvPicPr>
          <p:cNvPr id="2458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322388"/>
            <a:ext cx="11176000" cy="530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8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71600"/>
            <a:ext cx="11074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01600" y="212726"/>
            <a:ext cx="11988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Berlin Sans FB Demi" panose="020E0802020502020306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algn="ctr">
              <a:defRPr/>
            </a:pPr>
            <a:r>
              <a:rPr lang="en-US" sz="4000" kern="0" dirty="0" smtClean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TNG:  Experiments on Research Papers (2)</a:t>
            </a:r>
            <a:endParaRPr lang="en-US" sz="4000" kern="0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485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00667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/>
              <a:t>Strategy 2: Post Topic Modeling Phrase Construction</a:t>
            </a:r>
          </a:p>
        </p:txBody>
      </p:sp>
      <p:sp>
        <p:nvSpPr>
          <p:cNvPr id="42" name="Content Placeholder 6"/>
          <p:cNvSpPr>
            <a:spLocks noGrp="1"/>
          </p:cNvSpPr>
          <p:nvPr>
            <p:ph idx="1"/>
          </p:nvPr>
        </p:nvSpPr>
        <p:spPr>
          <a:xfrm>
            <a:off x="458652" y="1301931"/>
            <a:ext cx="10792823" cy="5181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dirty="0" smtClean="0"/>
              <a:t> </a:t>
            </a:r>
            <a:r>
              <a:rPr lang="en-US" sz="2400" b="1" dirty="0" err="1" smtClean="0"/>
              <a:t>TurboTopics</a:t>
            </a:r>
            <a:r>
              <a:rPr lang="en-US" sz="2400" dirty="0" smtClean="0"/>
              <a:t> [</a:t>
            </a:r>
            <a:r>
              <a:rPr lang="en-US" sz="2400" dirty="0" err="1"/>
              <a:t>Blei</a:t>
            </a:r>
            <a:r>
              <a:rPr lang="en-US" sz="2400" dirty="0"/>
              <a:t> &amp; </a:t>
            </a:r>
            <a:r>
              <a:rPr lang="en-US" sz="2400" dirty="0" smtClean="0"/>
              <a:t>Lafferty’09] – Phrase construction as a post-processing step to Latent </a:t>
            </a:r>
            <a:r>
              <a:rPr lang="en-US" sz="2400" dirty="0" err="1" smtClean="0"/>
              <a:t>Dirichlet</a:t>
            </a:r>
            <a:r>
              <a:rPr lang="en-US" sz="2400" dirty="0" smtClean="0"/>
              <a:t> Allocation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Perform </a:t>
            </a:r>
            <a:r>
              <a:rPr lang="en-US" sz="2400" dirty="0"/>
              <a:t>Latent </a:t>
            </a:r>
            <a:r>
              <a:rPr lang="en-US" sz="2400" dirty="0" err="1"/>
              <a:t>Dirichlet</a:t>
            </a:r>
            <a:r>
              <a:rPr lang="en-US" sz="2400" dirty="0"/>
              <a:t> Allocation on corpus to assign each token a topic </a:t>
            </a:r>
            <a:r>
              <a:rPr lang="en-US" sz="2400" dirty="0" smtClean="0"/>
              <a:t>label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Merge </a:t>
            </a:r>
            <a:r>
              <a:rPr lang="en-US" sz="2400" dirty="0"/>
              <a:t>adjacent unigrams </a:t>
            </a:r>
            <a:r>
              <a:rPr lang="en-US" sz="2400"/>
              <a:t>with </a:t>
            </a:r>
            <a:r>
              <a:rPr lang="en-US" sz="2400" smtClean="0"/>
              <a:t>the same </a:t>
            </a:r>
            <a:r>
              <a:rPr lang="en-US" sz="2400" dirty="0"/>
              <a:t>topic label </a:t>
            </a:r>
            <a:r>
              <a:rPr lang="en-US" sz="2400" dirty="0" smtClean="0"/>
              <a:t>by </a:t>
            </a:r>
            <a:r>
              <a:rPr lang="en-US" sz="2400" dirty="0"/>
              <a:t>a distribution-free permutation test on arbitrary-length back-off </a:t>
            </a:r>
            <a:r>
              <a:rPr lang="en-US" sz="2400" dirty="0" smtClean="0"/>
              <a:t>model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/>
              <a:t>End recursive merging when all significant adjacent unigrams have been </a:t>
            </a:r>
            <a:r>
              <a:rPr lang="en-US" sz="2400" dirty="0" smtClean="0"/>
              <a:t>merged</a:t>
            </a:r>
          </a:p>
          <a:p>
            <a:pPr>
              <a:lnSpc>
                <a:spcPct val="110000"/>
              </a:lnSpc>
              <a:defRPr/>
            </a:pPr>
            <a:r>
              <a:rPr lang="en-US" sz="2600" b="1" dirty="0"/>
              <a:t>KERT</a:t>
            </a:r>
            <a:r>
              <a:rPr lang="en-US" sz="2600" dirty="0"/>
              <a:t> [</a:t>
            </a:r>
            <a:r>
              <a:rPr lang="en-US" sz="2600" dirty="0" err="1"/>
              <a:t>Danilevsky</a:t>
            </a:r>
            <a:r>
              <a:rPr lang="en-US" sz="2600" dirty="0"/>
              <a:t> et al.’14] – Phrase construction as a post-processing step to Latent </a:t>
            </a:r>
            <a:r>
              <a:rPr lang="en-US" sz="2600" dirty="0" err="1"/>
              <a:t>Dirichlet</a:t>
            </a:r>
            <a:r>
              <a:rPr lang="en-US" sz="2600" dirty="0"/>
              <a:t> Allocation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600" dirty="0"/>
              <a:t>Perform </a:t>
            </a:r>
            <a:r>
              <a:rPr lang="en-US" sz="2600" b="1" dirty="0"/>
              <a:t>frequent pattern mining </a:t>
            </a:r>
            <a:r>
              <a:rPr lang="en-US" sz="2600" dirty="0"/>
              <a:t>on each topic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600" dirty="0"/>
              <a:t>Perform </a:t>
            </a:r>
            <a:r>
              <a:rPr lang="en-US" sz="2600" b="1" dirty="0"/>
              <a:t>phrase ranking </a:t>
            </a:r>
            <a:r>
              <a:rPr lang="en-US" sz="2600" dirty="0"/>
              <a:t>based</a:t>
            </a:r>
            <a:r>
              <a:rPr lang="en-US" sz="2600" b="1" dirty="0"/>
              <a:t> </a:t>
            </a:r>
            <a:r>
              <a:rPr lang="en-US" sz="2600" dirty="0"/>
              <a:t>on four different </a:t>
            </a:r>
            <a:r>
              <a:rPr lang="en-US" sz="2600" dirty="0" smtClean="0"/>
              <a:t>criteria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99907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 smtClean="0"/>
              <a:t>Example of </a:t>
            </a:r>
            <a:r>
              <a:rPr lang="en-US" altLang="en-US" sz="4000" b="1" dirty="0" err="1" smtClean="0"/>
              <a:t>TurboTopics</a:t>
            </a:r>
            <a:endParaRPr lang="en-US" altLang="en-US" sz="4000" b="1" dirty="0" smtClean="0"/>
          </a:p>
        </p:txBody>
      </p:sp>
      <p:pic>
        <p:nvPicPr>
          <p:cNvPr id="2765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0" y="1186970"/>
            <a:ext cx="12192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58716" y="5301762"/>
            <a:ext cx="7781899" cy="133087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Perform LDA on corpus to assign each token a topic label</a:t>
            </a:r>
          </a:p>
          <a:p>
            <a:pPr lvl="1">
              <a:lnSpc>
                <a:spcPct val="110000"/>
              </a:lnSpc>
              <a:defRPr/>
            </a:pPr>
            <a:r>
              <a:rPr lang="en-US" sz="2400" dirty="0" smtClean="0"/>
              <a:t>E.g</a:t>
            </a:r>
            <a:r>
              <a:rPr lang="en-US" sz="2400" dirty="0"/>
              <a:t>., </a:t>
            </a:r>
            <a:r>
              <a:rPr lang="en-US" sz="2400" dirty="0" smtClean="0"/>
              <a:t>… phase</a:t>
            </a:r>
            <a:r>
              <a:rPr lang="en-US" sz="2400" baseline="-25000" dirty="0" smtClean="0"/>
              <a:t>11</a:t>
            </a:r>
            <a:r>
              <a:rPr lang="en-US" sz="2400" dirty="0" smtClean="0"/>
              <a:t> transition</a:t>
            </a:r>
            <a:r>
              <a:rPr lang="en-US" sz="2400" baseline="-25000" dirty="0" smtClean="0"/>
              <a:t>11</a:t>
            </a:r>
            <a:r>
              <a:rPr lang="en-US" sz="2400" dirty="0" smtClean="0"/>
              <a:t> …. game</a:t>
            </a:r>
            <a:r>
              <a:rPr lang="en-US" sz="2400" baseline="-25000" dirty="0" smtClean="0"/>
              <a:t>153</a:t>
            </a:r>
            <a:r>
              <a:rPr lang="en-US" sz="2400" dirty="0" smtClean="0"/>
              <a:t> theory</a:t>
            </a:r>
            <a:r>
              <a:rPr lang="en-US" sz="2400" baseline="-25000" dirty="0" smtClean="0"/>
              <a:t>127</a:t>
            </a:r>
            <a:r>
              <a:rPr lang="en-US" sz="2400" dirty="0" smtClean="0"/>
              <a:t> …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 smtClean="0"/>
              <a:t>Then merge </a:t>
            </a:r>
            <a:r>
              <a:rPr lang="en-US" sz="2400" dirty="0"/>
              <a:t>adjacent unigrams with same topic </a:t>
            </a:r>
            <a:r>
              <a:rPr lang="en-US" sz="2400" dirty="0" smtClean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08138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38497"/>
          </a:xfrm>
        </p:spPr>
        <p:txBody>
          <a:bodyPr/>
          <a:lstStyle/>
          <a:p>
            <a:r>
              <a:rPr lang="en-US" altLang="en-US" sz="4000" b="1" dirty="0" smtClean="0"/>
              <a:t>KERT: Topical </a:t>
            </a:r>
            <a:r>
              <a:rPr lang="en-US" altLang="en-US" sz="4000" b="1" dirty="0" err="1" smtClean="0"/>
              <a:t>Keyphrase</a:t>
            </a:r>
            <a:r>
              <a:rPr lang="en-US" altLang="en-US" sz="4000" b="1" dirty="0" smtClean="0"/>
              <a:t> Extraction &amp; Ranking </a:t>
            </a:r>
            <a:br>
              <a:rPr lang="en-US" altLang="en-US" sz="4000" b="1" dirty="0" smtClean="0"/>
            </a:br>
            <a:r>
              <a:rPr lang="en-US" altLang="en-US" sz="2400" b="1" dirty="0" smtClean="0"/>
              <a:t>[</a:t>
            </a:r>
            <a:r>
              <a:rPr lang="en-US" altLang="en-US" sz="2400" b="1" dirty="0" err="1" smtClean="0"/>
              <a:t>Danilevsky</a:t>
            </a:r>
            <a:r>
              <a:rPr lang="en-US" altLang="en-US" sz="2400" b="1" dirty="0" smtClean="0"/>
              <a:t>, et al. 2014]</a:t>
            </a:r>
          </a:p>
        </p:txBody>
      </p:sp>
      <p:graphicFrame>
        <p:nvGraphicFramePr>
          <p:cNvPr id="5" name="Content Placeholder 2"/>
          <p:cNvGraphicFramePr>
            <a:graphicFrameLocks/>
          </p:cNvGraphicFramePr>
          <p:nvPr/>
        </p:nvGraphicFramePr>
        <p:xfrm>
          <a:off x="8756813" y="1584960"/>
          <a:ext cx="3046211" cy="292608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3046211"/>
              </a:tblGrid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learning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support vector machines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reinforcement learning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feature selection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4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conditional random fields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classification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47228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decision</a:t>
                      </a:r>
                      <a:r>
                        <a:rPr lang="en-US" sz="1800" b="0" i="0" baseline="0" dirty="0" smtClean="0">
                          <a:latin typeface="Gill Sans Light"/>
                          <a:cs typeface="Gill Sans Light"/>
                        </a:rPr>
                        <a:t> trees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: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8667751" y="5634039"/>
            <a:ext cx="339513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ea typeface="Gill Sans Light"/>
                <a:cs typeface="Gill Sans Light"/>
              </a:rPr>
              <a:t>Topical keyphrase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ea typeface="Gill Sans Light"/>
                <a:cs typeface="Gill Sans Light"/>
              </a:rPr>
              <a:t>extraction &amp; ranking</a:t>
            </a:r>
          </a:p>
        </p:txBody>
      </p:sp>
      <p:graphicFrame>
        <p:nvGraphicFramePr>
          <p:cNvPr id="7" name="Content Placeholder 2"/>
          <p:cNvGraphicFramePr>
            <a:graphicFrameLocks/>
          </p:cNvGraphicFramePr>
          <p:nvPr/>
        </p:nvGraphicFramePr>
        <p:xfrm>
          <a:off x="192618" y="1325563"/>
          <a:ext cx="8068733" cy="438943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8068733"/>
              </a:tblGrid>
              <a:tr h="64013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knowledge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discovery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using </a:t>
                      </a:r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least squares </a:t>
                      </a:r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support vector machine classifiers </a:t>
                      </a:r>
                      <a:endParaRPr lang="en-US" sz="1800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 marL="91432" marR="91432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support vectors 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for </a:t>
                      </a:r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reinforcement learning</a:t>
                      </a:r>
                      <a:endParaRPr lang="en-US" sz="1800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 marL="91432" marR="91432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a </a:t>
                      </a:r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hybrid approach 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to </a:t>
                      </a:r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feature selection</a:t>
                      </a:r>
                      <a:endParaRPr lang="en-US" sz="1800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 marL="91432" marR="91432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pseudo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conditional random fields</a:t>
                      </a:r>
                      <a:endParaRPr lang="en-US" sz="1800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 marL="91432" marR="91432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4013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automatic web page classification 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in a </a:t>
                      </a:r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dynamic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and </a:t>
                      </a:r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hierarchical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way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 marL="91432" marR="91432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inverse time dependency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in </a:t>
                      </a:r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convex regularized learning</a:t>
                      </a:r>
                      <a:endParaRPr lang="en-US" sz="1800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 marL="91432" marR="91432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4013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err="1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postprocessing</a:t>
                      </a:r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decision trees 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to </a:t>
                      </a:r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extract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actionable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knowledge</a:t>
                      </a:r>
                      <a:endParaRPr lang="en-US" sz="1800" b="0" i="0" dirty="0">
                        <a:solidFill>
                          <a:srgbClr val="0000FF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 marL="91432" marR="91432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40134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variance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minimization 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least </a:t>
                      </a:r>
                      <a:r>
                        <a:rPr lang="en-US" sz="18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squares</a:t>
                      </a:r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8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support vector machines</a:t>
                      </a:r>
                      <a:endParaRPr lang="en-US" sz="1800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 marL="91432" marR="91432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smtClean="0">
                          <a:latin typeface="Gill Sans Light"/>
                          <a:cs typeface="Gill Sans Light"/>
                        </a:rPr>
                        <a:t>…</a:t>
                      </a:r>
                      <a:endParaRPr lang="en-US" sz="1800" b="0" i="0" dirty="0">
                        <a:latin typeface="Gill Sans Light"/>
                        <a:cs typeface="Gill Sans Light"/>
                      </a:endParaRPr>
                    </a:p>
                  </a:txBody>
                  <a:tcPr marL="91432" marR="91432" marT="45713" marB="4571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8350251" y="3429000"/>
            <a:ext cx="317500" cy="0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93" name="TextBox 8"/>
          <p:cNvSpPr txBox="1">
            <a:spLocks noChangeArrowheads="1"/>
          </p:cNvSpPr>
          <p:nvPr/>
        </p:nvSpPr>
        <p:spPr bwMode="auto">
          <a:xfrm>
            <a:off x="836084" y="5924550"/>
            <a:ext cx="677333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ea typeface="Gill Sans Light"/>
                <a:cs typeface="Gill Sans Light"/>
              </a:rPr>
              <a:t>Unigram topic assignment: </a:t>
            </a:r>
            <a:r>
              <a:rPr lang="en-US" altLang="en-US" sz="2000">
                <a:solidFill>
                  <a:srgbClr val="FF0000"/>
                </a:solidFill>
                <a:ea typeface="Gill Sans Light"/>
                <a:cs typeface="Gill Sans Light"/>
              </a:rPr>
              <a:t>Topic 1 </a:t>
            </a:r>
            <a:r>
              <a:rPr lang="en-US" altLang="en-US" sz="2000">
                <a:solidFill>
                  <a:srgbClr val="000000"/>
                </a:solidFill>
                <a:ea typeface="Gill Sans Light"/>
                <a:cs typeface="Gill Sans Light"/>
              </a:rPr>
              <a:t>&amp; </a:t>
            </a:r>
            <a:r>
              <a:rPr lang="en-US" altLang="en-US" sz="2000">
                <a:solidFill>
                  <a:srgbClr val="0000FF"/>
                </a:solidFill>
                <a:ea typeface="Gill Sans Light"/>
                <a:cs typeface="Gill Sans Light"/>
              </a:rPr>
              <a:t>Topic 2</a:t>
            </a:r>
          </a:p>
        </p:txBody>
      </p:sp>
    </p:spTree>
    <p:extLst>
      <p:ext uri="{BB962C8B-B14F-4D97-AF65-F5344CB8AC3E}">
        <p14:creationId xmlns:p14="http://schemas.microsoft.com/office/powerpoint/2010/main" val="192753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66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Framework of KERT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5105400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300"/>
              </a:spcAft>
              <a:buClr>
                <a:schemeClr val="tx2">
                  <a:lumMod val="75000"/>
                </a:schemeClr>
              </a:buClr>
              <a:buSzPct val="80000"/>
              <a:buFont typeface="Calibri" panose="020F0502020204030204" pitchFamily="34" charset="0"/>
              <a:buAutoNum type="arabicPeriod"/>
              <a:defRPr/>
            </a:pPr>
            <a:r>
              <a:rPr lang="en-US" altLang="en-US" dirty="0" smtClean="0">
                <a:cs typeface="MS PGothic" panose="020B0600070205080204" pitchFamily="34" charset="-128"/>
              </a:rPr>
              <a:t> </a:t>
            </a:r>
            <a:r>
              <a:rPr lang="en-US" altLang="en-US" sz="2400" dirty="0" smtClean="0">
                <a:cs typeface="MS PGothic" panose="020B0600070205080204" pitchFamily="34" charset="-128"/>
              </a:rPr>
              <a:t>Run bag-of-words model inference and assign topic label to each token</a:t>
            </a:r>
            <a:endParaRPr lang="en-US" altLang="en-US" sz="2400" dirty="0">
              <a:cs typeface="MS PGothic" panose="020B0600070205080204" pitchFamily="34" charset="-128"/>
            </a:endParaRPr>
          </a:p>
          <a:p>
            <a:pPr marL="0" indent="0">
              <a:spcBef>
                <a:spcPts val="600"/>
              </a:spcBef>
              <a:spcAft>
                <a:spcPts val="300"/>
              </a:spcAft>
              <a:buClr>
                <a:schemeClr val="tx2">
                  <a:lumMod val="75000"/>
                </a:schemeClr>
              </a:buClr>
              <a:buSzPct val="80000"/>
              <a:buFont typeface="Calibri" panose="020F0502020204030204" pitchFamily="34" charset="0"/>
              <a:buAutoNum type="arabicPeriod"/>
              <a:defRPr/>
            </a:pPr>
            <a:r>
              <a:rPr lang="en-US" altLang="en-US" sz="2400" dirty="0">
                <a:cs typeface="MS PGothic" panose="020B0600070205080204" pitchFamily="34" charset="-128"/>
              </a:rPr>
              <a:t> </a:t>
            </a:r>
            <a:r>
              <a:rPr lang="en-US" altLang="en-US" sz="2400" u="sng" dirty="0" smtClean="0">
                <a:cs typeface="MS PGothic" panose="020B0600070205080204" pitchFamily="34" charset="-128"/>
              </a:rPr>
              <a:t>Extract </a:t>
            </a:r>
            <a:r>
              <a:rPr lang="en-US" altLang="en-US" sz="2400" u="sng" dirty="0">
                <a:cs typeface="MS PGothic" panose="020B0600070205080204" pitchFamily="34" charset="-128"/>
              </a:rPr>
              <a:t>candidate </a:t>
            </a:r>
            <a:r>
              <a:rPr lang="en-US" altLang="en-US" sz="2400" u="sng" dirty="0" err="1">
                <a:cs typeface="MS PGothic" panose="020B0600070205080204" pitchFamily="34" charset="-128"/>
              </a:rPr>
              <a:t>keyphrases</a:t>
            </a:r>
            <a:r>
              <a:rPr lang="en-US" altLang="en-US" sz="2400" dirty="0">
                <a:cs typeface="MS PGothic" panose="020B0600070205080204" pitchFamily="34" charset="-128"/>
              </a:rPr>
              <a:t> </a:t>
            </a:r>
            <a:r>
              <a:rPr lang="en-US" altLang="en-US" sz="2400" dirty="0" smtClean="0">
                <a:cs typeface="MS PGothic" panose="020B0600070205080204" pitchFamily="34" charset="-128"/>
              </a:rPr>
              <a:t>within </a:t>
            </a:r>
            <a:r>
              <a:rPr lang="en-US" altLang="en-US" sz="2400" dirty="0">
                <a:cs typeface="MS PGothic" panose="020B0600070205080204" pitchFamily="34" charset="-128"/>
              </a:rPr>
              <a:t>each </a:t>
            </a:r>
            <a:r>
              <a:rPr lang="en-US" altLang="en-US" sz="2400" dirty="0" smtClean="0">
                <a:cs typeface="MS PGothic" panose="020B0600070205080204" pitchFamily="34" charset="-128"/>
              </a:rPr>
              <a:t>topic</a:t>
            </a:r>
          </a:p>
          <a:p>
            <a:pPr marL="0" indent="0">
              <a:spcBef>
                <a:spcPts val="600"/>
              </a:spcBef>
              <a:spcAft>
                <a:spcPts val="300"/>
              </a:spcAft>
              <a:buClr>
                <a:schemeClr val="tx2">
                  <a:lumMod val="75000"/>
                </a:schemeClr>
              </a:buClr>
              <a:buSzPct val="80000"/>
              <a:buFont typeface="Calibri" panose="020F0502020204030204" pitchFamily="34" charset="0"/>
              <a:buAutoNum type="arabicPeriod"/>
              <a:defRPr/>
            </a:pPr>
            <a:endParaRPr lang="en-US" altLang="en-US" sz="2400" dirty="0" smtClean="0">
              <a:cs typeface="MS PGothic" panose="020B0600070205080204" pitchFamily="34" charset="-128"/>
            </a:endParaRPr>
          </a:p>
          <a:p>
            <a:pPr marL="0" indent="0">
              <a:spcBef>
                <a:spcPts val="600"/>
              </a:spcBef>
              <a:spcAft>
                <a:spcPts val="300"/>
              </a:spcAft>
              <a:buClr>
                <a:schemeClr val="tx2">
                  <a:lumMod val="75000"/>
                </a:schemeClr>
              </a:buClr>
              <a:buSzPct val="80000"/>
              <a:buFont typeface="Calibri" panose="020F0502020204030204" pitchFamily="34" charset="0"/>
              <a:buAutoNum type="arabicPeriod"/>
              <a:defRPr/>
            </a:pPr>
            <a:r>
              <a:rPr lang="en-US" altLang="en-US" sz="2400" dirty="0" smtClean="0">
                <a:cs typeface="MS PGothic" panose="020B0600070205080204" pitchFamily="34" charset="-128"/>
              </a:rPr>
              <a:t> Rank </a:t>
            </a:r>
            <a:r>
              <a:rPr lang="en-US" altLang="en-US" sz="2400" dirty="0">
                <a:cs typeface="MS PGothic" panose="020B0600070205080204" pitchFamily="34" charset="-128"/>
              </a:rPr>
              <a:t>the </a:t>
            </a:r>
            <a:r>
              <a:rPr lang="en-US" altLang="en-US" sz="2400" dirty="0" err="1">
                <a:cs typeface="MS PGothic" panose="020B0600070205080204" pitchFamily="34" charset="-128"/>
              </a:rPr>
              <a:t>keyphrases</a:t>
            </a:r>
            <a:r>
              <a:rPr lang="en-US" altLang="en-US" sz="2400" dirty="0">
                <a:cs typeface="MS PGothic" panose="020B0600070205080204" pitchFamily="34" charset="-128"/>
              </a:rPr>
              <a:t> in each </a:t>
            </a:r>
            <a:r>
              <a:rPr lang="en-US" altLang="en-US" sz="2400" dirty="0" smtClean="0">
                <a:cs typeface="MS PGothic" panose="020B0600070205080204" pitchFamily="34" charset="-128"/>
              </a:rPr>
              <a:t>topic</a:t>
            </a:r>
            <a:endParaRPr lang="en-US" altLang="en-US" sz="2400" dirty="0">
              <a:cs typeface="MS PGothic" panose="020B0600070205080204" pitchFamily="34" charset="-128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 smtClean="0"/>
              <a:t>Popularity: ‘information </a:t>
            </a:r>
            <a:r>
              <a:rPr lang="en-US" altLang="en-US" sz="2400" dirty="0"/>
              <a:t>retrieval</a:t>
            </a:r>
            <a:r>
              <a:rPr lang="ja-JP" altLang="en-US" sz="2400" dirty="0"/>
              <a:t>’</a:t>
            </a:r>
            <a:r>
              <a:rPr lang="en-US" altLang="ja-JP" sz="2400" dirty="0"/>
              <a:t> vs. </a:t>
            </a:r>
            <a:r>
              <a:rPr lang="ja-JP" altLang="en-US" sz="2400" dirty="0"/>
              <a:t>‘</a:t>
            </a:r>
            <a:r>
              <a:rPr lang="en-US" altLang="ja-JP" sz="2400" dirty="0"/>
              <a:t>cross-language information </a:t>
            </a:r>
            <a:r>
              <a:rPr lang="en-US" altLang="ja-JP" sz="2400" dirty="0" smtClean="0"/>
              <a:t>retrieval’</a:t>
            </a:r>
            <a:endParaRPr lang="en-US" altLang="ja-JP" sz="2400" dirty="0"/>
          </a:p>
          <a:p>
            <a:pPr lvl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 err="1" smtClean="0"/>
              <a:t>Discriminativeness</a:t>
            </a:r>
            <a:r>
              <a:rPr lang="en-US" altLang="en-US" sz="2400" dirty="0" smtClean="0"/>
              <a:t>: </a:t>
            </a:r>
            <a:r>
              <a:rPr lang="en-US" altLang="en-US" sz="2400" dirty="0"/>
              <a:t>only frequent in documents about topic t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 smtClean="0"/>
              <a:t>Concordance: </a:t>
            </a:r>
            <a:r>
              <a:rPr lang="ja-JP" altLang="en-US" sz="2400" dirty="0"/>
              <a:t>‘</a:t>
            </a:r>
            <a:r>
              <a:rPr lang="en-US" altLang="ja-JP" sz="2400" dirty="0"/>
              <a:t>active learning</a:t>
            </a:r>
            <a:r>
              <a:rPr lang="ja-JP" altLang="en-US" sz="2400" dirty="0"/>
              <a:t>’</a:t>
            </a:r>
            <a:r>
              <a:rPr lang="en-US" altLang="ja-JP" sz="2400" dirty="0"/>
              <a:t> vs.</a:t>
            </a:r>
            <a:r>
              <a:rPr lang="ja-JP" altLang="en-US" sz="2400" dirty="0"/>
              <a:t>‘</a:t>
            </a:r>
            <a:r>
              <a:rPr lang="en-US" altLang="ja-JP" sz="2400" dirty="0"/>
              <a:t>learning classification</a:t>
            </a:r>
            <a:r>
              <a:rPr lang="ja-JP" altLang="en-US" sz="2400" dirty="0"/>
              <a:t>’</a:t>
            </a:r>
            <a:r>
              <a:rPr lang="en-US" altLang="ja-JP" sz="2400" dirty="0"/>
              <a:t> 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/>
              <a:t>Completeness: </a:t>
            </a:r>
            <a:r>
              <a:rPr lang="ja-JP" altLang="en-US" sz="2400" dirty="0"/>
              <a:t>‘</a:t>
            </a:r>
            <a:r>
              <a:rPr lang="en-US" altLang="ja-JP" sz="2400" dirty="0"/>
              <a:t>vector machine</a:t>
            </a:r>
            <a:r>
              <a:rPr lang="ja-JP" altLang="en-US" sz="2400" dirty="0"/>
              <a:t>’</a:t>
            </a:r>
            <a:r>
              <a:rPr lang="en-US" altLang="ja-JP" sz="2400" dirty="0"/>
              <a:t> vs. </a:t>
            </a:r>
            <a:r>
              <a:rPr lang="ja-JP" altLang="en-US" sz="2400" dirty="0"/>
              <a:t>‘</a:t>
            </a:r>
            <a:r>
              <a:rPr lang="en-US" altLang="ja-JP" sz="2400" dirty="0"/>
              <a:t>support vector machine</a:t>
            </a:r>
            <a:r>
              <a:rPr lang="ja-JP" altLang="en-US" sz="2400" dirty="0" smtClean="0"/>
              <a:t>’</a:t>
            </a:r>
            <a:endParaRPr lang="en-US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432854" y="2480751"/>
            <a:ext cx="3399124" cy="374650"/>
          </a:xfrm>
          <a:prstGeom prst="rect">
            <a:avLst/>
          </a:prstGeom>
          <a:solidFill>
            <a:srgbClr val="FAE2F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Frequent pattern mining</a:t>
            </a:r>
          </a:p>
        </p:txBody>
      </p:sp>
      <p:cxnSp>
        <p:nvCxnSpPr>
          <p:cNvPr id="7" name="Elbow Connector 6"/>
          <p:cNvCxnSpPr/>
          <p:nvPr/>
        </p:nvCxnSpPr>
        <p:spPr>
          <a:xfrm rot="10800000">
            <a:off x="3640184" y="2307772"/>
            <a:ext cx="2824723" cy="349547"/>
          </a:xfrm>
          <a:prstGeom prst="bentConnector3">
            <a:avLst>
              <a:gd name="adj1" fmla="val 9778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09601" y="5525478"/>
            <a:ext cx="8778240" cy="461665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cs typeface="Gill Sans"/>
              </a:rPr>
              <a:t>Comparability property</a:t>
            </a:r>
            <a:r>
              <a:rPr lang="en-US" sz="2400" dirty="0">
                <a:solidFill>
                  <a:srgbClr val="000000"/>
                </a:solidFill>
              </a:rPr>
              <a:t>:  directly compare phrases of mixed lengths</a:t>
            </a:r>
          </a:p>
        </p:txBody>
      </p:sp>
    </p:spTree>
    <p:extLst>
      <p:ext uri="{BB962C8B-B14F-4D97-AF65-F5344CB8AC3E}">
        <p14:creationId xmlns:p14="http://schemas.microsoft.com/office/powerpoint/2010/main" val="31338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Comparison of phrase ranking methods</a:t>
            </a:r>
          </a:p>
        </p:txBody>
      </p:sp>
      <p:sp>
        <p:nvSpPr>
          <p:cNvPr id="30723" name="Text Placeholder 11"/>
          <p:cNvSpPr>
            <a:spLocks noGrp="1"/>
          </p:cNvSpPr>
          <p:nvPr>
            <p:ph type="body" sz="half" idx="2"/>
          </p:nvPr>
        </p:nvSpPr>
        <p:spPr>
          <a:xfrm>
            <a:off x="2158999" y="6365631"/>
            <a:ext cx="7028962" cy="386861"/>
          </a:xfrm>
          <a:solidFill>
            <a:srgbClr val="92D050"/>
          </a:solidFill>
        </p:spPr>
        <p:txBody>
          <a:bodyPr/>
          <a:lstStyle/>
          <a:p>
            <a:pPr algn="ctr"/>
            <a:r>
              <a:rPr lang="en-US" altLang="en-US" sz="2400" dirty="0" smtClean="0"/>
              <a:t>The topic that represents the area of Machine Learning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203200" y="1264920"/>
          <a:ext cx="11770466" cy="502117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1939045">
                  <a:extLst>
                    <a:ext uri="{9D8B030D-6E8A-4147-A177-3AD203B41FA5}"/>
                  </a:extLst>
                </a:gridCol>
                <a:gridCol w="1849536">
                  <a:extLst>
                    <a:ext uri="{9D8B030D-6E8A-4147-A177-3AD203B41FA5}"/>
                  </a:extLst>
                </a:gridCol>
                <a:gridCol w="2959368">
                  <a:extLst>
                    <a:ext uri="{9D8B030D-6E8A-4147-A177-3AD203B41FA5}"/>
                  </a:extLst>
                </a:gridCol>
                <a:gridCol w="2122057">
                  <a:extLst>
                    <a:ext uri="{9D8B030D-6E8A-4147-A177-3AD203B41FA5}"/>
                  </a:extLst>
                </a:gridCol>
                <a:gridCol w="2900460">
                  <a:extLst>
                    <a:ext uri="{9D8B030D-6E8A-4147-A177-3AD203B41FA5}"/>
                  </a:extLst>
                </a:gridCol>
              </a:tblGrid>
              <a:tr h="608263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kpRel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[Zhao et al. 11]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KERT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(-popularity)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KERT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(-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discriminativeness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KERT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(-concordance)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KERT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[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Danilevsky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et al. 14]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/>
                </a:extLst>
              </a:tr>
              <a:tr h="6082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learning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effective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support vector machines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learning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learning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6082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classification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feature selection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classification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support vector machines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6082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selection</a:t>
                      </a:r>
                      <a:endParaRPr lang="en-US" sz="1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probabilistic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reinforcement learning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selection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reinforcement learning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6082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models</a:t>
                      </a:r>
                      <a:endParaRPr lang="en-US" sz="1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identification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conditional random fields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feature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feature selection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6082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algorithm</a:t>
                      </a:r>
                      <a:endParaRPr lang="en-US" sz="1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mapping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constraint satisfaction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decision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conditional</a:t>
                      </a:r>
                      <a:r>
                        <a:rPr lang="en-US" sz="1800" baseline="0" dirty="0" smtClean="0">
                          <a:latin typeface="Calibri" panose="020F0502020204030204" pitchFamily="34" charset="0"/>
                        </a:rPr>
                        <a:t> random fields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4757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features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task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decision trees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bayesian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classification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6082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decision</a:t>
                      </a:r>
                      <a:endParaRPr lang="en-US" sz="1800" dirty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planning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dimensionality reduction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trees</a:t>
                      </a:r>
                      <a:endParaRPr lang="en-US" sz="1800" kern="1200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decision trees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4757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: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: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: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-304800" y="76200"/>
            <a:ext cx="1280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Berlin Sans FB Demi" panose="020E0802020502020306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Berlin Sans FB Dem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algn="ctr">
              <a:defRPr/>
            </a:pPr>
            <a:r>
              <a:rPr lang="en-US" altLang="en-US" sz="4000" kern="0" dirty="0" smtClean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KERT: Topical Phrases on Machine Learning</a:t>
            </a:r>
          </a:p>
          <a:p>
            <a:pPr algn="ctr">
              <a:defRPr/>
            </a:pPr>
            <a:r>
              <a:rPr lang="en-US" altLang="en-US" sz="2400" kern="0" dirty="0" smtClean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Top-Ranked Phrases by Mining Paper Titles in </a:t>
            </a:r>
            <a:r>
              <a:rPr lang="en-US" altLang="en-US" sz="2400" kern="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DBLP</a:t>
            </a:r>
            <a:endParaRPr lang="en-US" altLang="en-US" sz="2400" kern="0" dirty="0" smtClean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74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 smtClean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164" y="1123945"/>
            <a:ext cx="10368391" cy="5667471"/>
          </a:xfrm>
        </p:spPr>
        <p:txBody>
          <a:bodyPr/>
          <a:lstStyle/>
          <a:p>
            <a:pPr defTabSz="1219110"/>
            <a:r>
              <a:rPr lang="en-US" dirty="0" smtClean="0">
                <a:solidFill>
                  <a:prstClr val="black"/>
                </a:solidFill>
              </a:rPr>
              <a:t>Why Text to </a:t>
            </a:r>
            <a:r>
              <a:rPr lang="en-US" altLang="zh-CN" dirty="0" smtClean="0">
                <a:solidFill>
                  <a:prstClr val="black"/>
                </a:solidFill>
              </a:rPr>
              <a:t>Networks?</a:t>
            </a:r>
          </a:p>
          <a:p>
            <a:r>
              <a:rPr lang="en-US" altLang="en-US" kern="0" dirty="0" smtClean="0"/>
              <a:t>Phrase </a:t>
            </a:r>
            <a:r>
              <a:rPr lang="en-US" altLang="en-US" kern="0" dirty="0"/>
              <a:t>Mining and Topic Modeling from Large </a:t>
            </a:r>
            <a:r>
              <a:rPr lang="en-US" altLang="en-US" kern="0" dirty="0" smtClean="0"/>
              <a:t>Text Corpora</a:t>
            </a:r>
          </a:p>
          <a:p>
            <a:pPr lvl="1"/>
            <a:r>
              <a:rPr lang="en-US" kern="0" dirty="0" smtClean="0"/>
              <a:t>Why Phrase Mining</a:t>
            </a:r>
          </a:p>
          <a:p>
            <a:pPr lvl="1"/>
            <a:r>
              <a:rPr lang="en-US" kern="0" dirty="0" smtClean="0"/>
              <a:t>Previous Approaches</a:t>
            </a:r>
          </a:p>
          <a:p>
            <a:pPr lvl="1"/>
            <a:r>
              <a:rPr lang="en-US" kern="0" dirty="0" err="1" smtClean="0"/>
              <a:t>TopMine</a:t>
            </a:r>
            <a:endParaRPr lang="en-US" kern="0" dirty="0" smtClean="0"/>
          </a:p>
          <a:p>
            <a:pPr lvl="1"/>
            <a:r>
              <a:rPr lang="en-US" kern="0" dirty="0" err="1" smtClean="0"/>
              <a:t>SegPhrase</a:t>
            </a:r>
            <a:r>
              <a:rPr lang="en-US" kern="0" dirty="0" smtClean="0"/>
              <a:t> and </a:t>
            </a:r>
            <a:r>
              <a:rPr lang="en-US" kern="0" dirty="0" err="1" smtClean="0"/>
              <a:t>AutoPhrase</a:t>
            </a:r>
            <a:endParaRPr lang="en-US" dirty="0" smtClean="0"/>
          </a:p>
          <a:p>
            <a:r>
              <a:rPr lang="en-US" dirty="0" smtClean="0"/>
              <a:t>Entity Recognition </a:t>
            </a:r>
            <a:r>
              <a:rPr lang="en-US" dirty="0"/>
              <a:t>and </a:t>
            </a:r>
            <a:r>
              <a:rPr lang="en-US" dirty="0" smtClean="0"/>
              <a:t>Typing </a:t>
            </a:r>
            <a:r>
              <a:rPr lang="en-US" dirty="0"/>
              <a:t>for </a:t>
            </a:r>
            <a:r>
              <a:rPr lang="en-US" dirty="0" smtClean="0"/>
              <a:t>Massive Text Data</a:t>
            </a:r>
          </a:p>
          <a:p>
            <a:pPr lvl="1"/>
            <a:r>
              <a:rPr lang="en-US" dirty="0" err="1" smtClean="0">
                <a:cs typeface="Abadi MT Condensed Extra Bold"/>
              </a:rPr>
              <a:t>ClusType</a:t>
            </a:r>
            <a:r>
              <a:rPr lang="en-US" dirty="0">
                <a:cs typeface="Abadi MT Condensed Extra Bold"/>
              </a:rPr>
              <a:t>: Entity</a:t>
            </a:r>
            <a:r>
              <a:rPr lang="zh-CN" altLang="en-US" dirty="0">
                <a:cs typeface="Abadi MT Condensed Extra Bold"/>
              </a:rPr>
              <a:t> </a:t>
            </a:r>
            <a:r>
              <a:rPr lang="en-US" altLang="zh-CN" dirty="0">
                <a:cs typeface="Abadi MT Condensed Extra Bold"/>
              </a:rPr>
              <a:t>Extraction and Typing by</a:t>
            </a:r>
            <a:r>
              <a:rPr lang="en-US" dirty="0">
                <a:cs typeface="Abadi MT Condensed Extra Bold"/>
              </a:rPr>
              <a:t> Relational Graph Construction and </a:t>
            </a:r>
            <a:r>
              <a:rPr lang="en-US" dirty="0" smtClean="0">
                <a:cs typeface="Abadi MT Condensed Extra Bold"/>
              </a:rPr>
              <a:t>Propagation</a:t>
            </a:r>
          </a:p>
          <a:p>
            <a:pPr lvl="1"/>
            <a:r>
              <a:rPr lang="en-US" dirty="0" smtClean="0"/>
              <a:t>Refined Entity Typing: PLE and AFET</a:t>
            </a:r>
          </a:p>
          <a:p>
            <a:pPr lvl="1"/>
            <a:r>
              <a:rPr lang="en-US" dirty="0" err="1" smtClean="0"/>
              <a:t>CoType</a:t>
            </a:r>
            <a:r>
              <a:rPr lang="en-US" dirty="0" smtClean="0"/>
              <a:t>: Joint Typing of Entities and Relations</a:t>
            </a:r>
            <a:endParaRPr 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9971539" y="1587053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129169">
            <a:off x="3076712" y="3189160"/>
            <a:ext cx="289212" cy="287149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131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-98777" y="-98777"/>
            <a:ext cx="12431889" cy="987669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/>
              <a:t>Strategy 3: First Phrase Mining then Topic Modeling</a:t>
            </a:r>
          </a:p>
        </p:txBody>
      </p:sp>
      <p:sp>
        <p:nvSpPr>
          <p:cNvPr id="31748" name="Content Placeholder 6"/>
          <p:cNvSpPr>
            <a:spLocks noGrp="1"/>
          </p:cNvSpPr>
          <p:nvPr>
            <p:ph idx="1"/>
          </p:nvPr>
        </p:nvSpPr>
        <p:spPr>
          <a:xfrm>
            <a:off x="406400" y="1371600"/>
            <a:ext cx="11010537" cy="468085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dirty="0" smtClean="0"/>
              <a:t> </a:t>
            </a:r>
            <a:r>
              <a:rPr lang="en-US" altLang="en-US" sz="2400" b="1" dirty="0" err="1" smtClean="0"/>
              <a:t>ToPMine</a:t>
            </a:r>
            <a:r>
              <a:rPr lang="en-US" altLang="en-US" sz="2400" dirty="0" smtClean="0"/>
              <a:t> [El-</a:t>
            </a:r>
            <a:r>
              <a:rPr lang="en-US" altLang="en-US" sz="2400" dirty="0" err="1" smtClean="0"/>
              <a:t>Kishky</a:t>
            </a:r>
            <a:r>
              <a:rPr lang="en-US" altLang="en-US" sz="2400" dirty="0" smtClean="0"/>
              <a:t> et al. VLDB’15]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First phrase construction, then topic mining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Contrast with KERT: topic modeling, then phrase mining</a:t>
            </a:r>
          </a:p>
          <a:p>
            <a:pPr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b="1" dirty="0" smtClean="0"/>
              <a:t>The </a:t>
            </a:r>
            <a:r>
              <a:rPr lang="en-US" altLang="en-US" sz="2400" b="1" dirty="0" err="1" smtClean="0"/>
              <a:t>ToPMine</a:t>
            </a:r>
            <a:r>
              <a:rPr lang="en-US" altLang="en-US" sz="2400" b="1" dirty="0" smtClean="0"/>
              <a:t> Framework: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Perform </a:t>
            </a:r>
            <a:r>
              <a:rPr lang="en-US" altLang="en-US" sz="2400" dirty="0" smtClean="0">
                <a:solidFill>
                  <a:srgbClr val="FF0000"/>
                </a:solidFill>
              </a:rPr>
              <a:t>frequent </a:t>
            </a:r>
            <a:r>
              <a:rPr lang="en-US" altLang="en-US" sz="2400" b="1" i="1" dirty="0" smtClean="0">
                <a:solidFill>
                  <a:srgbClr val="FF0000"/>
                </a:solidFill>
              </a:rPr>
              <a:t>contiguous pattern</a:t>
            </a:r>
            <a:r>
              <a:rPr lang="en-US" altLang="en-US" sz="2400" dirty="0" smtClean="0">
                <a:solidFill>
                  <a:srgbClr val="FF0000"/>
                </a:solidFill>
              </a:rPr>
              <a:t> mining</a:t>
            </a:r>
            <a:r>
              <a:rPr lang="en-US" altLang="en-US" sz="2400" dirty="0" smtClean="0"/>
              <a:t> to extract candidate phrases and their counts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Perform agglomerative merging of adjacent unigrams as guided by a significance score—This segments each document into a </a:t>
            </a:r>
            <a:r>
              <a:rPr lang="en-US" altLang="en-US" sz="2400" b="1" i="1" dirty="0" smtClean="0"/>
              <a:t>“bag-of-phrases”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The newly formed bag-of-phrases are passed as input to </a:t>
            </a:r>
            <a:r>
              <a:rPr lang="en-US" altLang="en-US" sz="2400" dirty="0" err="1" smtClean="0"/>
              <a:t>PhraseLDA</a:t>
            </a:r>
            <a:r>
              <a:rPr lang="en-US" altLang="en-US" sz="2400" dirty="0" smtClean="0"/>
              <a:t>, an extension of LDA, that constrains all words in a phrase to each sharing the same latent topic</a:t>
            </a:r>
          </a:p>
        </p:txBody>
      </p:sp>
    </p:spTree>
    <p:extLst>
      <p:ext uri="{BB962C8B-B14F-4D97-AF65-F5344CB8AC3E}">
        <p14:creationId xmlns:p14="http://schemas.microsoft.com/office/powerpoint/2010/main" val="373366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/>
              <a:t>Why First Phrase Mining then Topic Modeling 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With Strategy 2, tokens in the same phrase may be assigned to different topics</a:t>
            </a:r>
          </a:p>
          <a:p>
            <a:pPr lvl="1"/>
            <a:r>
              <a:rPr lang="en-US" sz="2400" dirty="0"/>
              <a:t>Ex. </a:t>
            </a:r>
            <a:r>
              <a:rPr lang="en-US" sz="2400" dirty="0">
                <a:solidFill>
                  <a:srgbClr val="FF0000"/>
                </a:solidFill>
                <a:cs typeface="Gill Sans Light"/>
              </a:rPr>
              <a:t>knowledge</a:t>
            </a:r>
            <a:r>
              <a:rPr lang="en-US" sz="2400" dirty="0">
                <a:cs typeface="Gill Sans Light"/>
              </a:rPr>
              <a:t> </a:t>
            </a:r>
            <a:r>
              <a:rPr lang="en-US" sz="2400" dirty="0">
                <a:solidFill>
                  <a:srgbClr val="0000FF"/>
                </a:solidFill>
                <a:cs typeface="Gill Sans Light"/>
              </a:rPr>
              <a:t>discovery</a:t>
            </a:r>
            <a:r>
              <a:rPr lang="en-US" sz="2400" dirty="0">
                <a:cs typeface="Gill Sans Light"/>
              </a:rPr>
              <a:t> using </a:t>
            </a:r>
            <a:r>
              <a:rPr lang="en-US" sz="2400" dirty="0">
                <a:solidFill>
                  <a:srgbClr val="0000FF"/>
                </a:solidFill>
                <a:cs typeface="Gill Sans Light"/>
              </a:rPr>
              <a:t>least squares </a:t>
            </a:r>
            <a:r>
              <a:rPr lang="en-US" sz="2400" dirty="0">
                <a:solidFill>
                  <a:srgbClr val="FF0000"/>
                </a:solidFill>
                <a:cs typeface="Gill Sans Light"/>
              </a:rPr>
              <a:t>support </a:t>
            </a:r>
            <a:r>
              <a:rPr lang="en-US" sz="2400" dirty="0">
                <a:solidFill>
                  <a:srgbClr val="0000FF"/>
                </a:solidFill>
                <a:cs typeface="Gill Sans Light"/>
              </a:rPr>
              <a:t>vector</a:t>
            </a:r>
            <a:r>
              <a:rPr lang="en-US" sz="2400" dirty="0">
                <a:solidFill>
                  <a:srgbClr val="FF0000"/>
                </a:solidFill>
                <a:cs typeface="Gill Sans Light"/>
              </a:rPr>
              <a:t> machine classifiers</a:t>
            </a:r>
            <a:r>
              <a:rPr lang="en-US" sz="2400" dirty="0">
                <a:cs typeface="Gill Sans Light"/>
              </a:rPr>
              <a:t>…</a:t>
            </a:r>
            <a:endParaRPr lang="en-US" sz="2400" dirty="0">
              <a:solidFill>
                <a:srgbClr val="FF0000"/>
              </a:solidFill>
              <a:cs typeface="Gill Sans Light"/>
            </a:endParaRPr>
          </a:p>
          <a:p>
            <a:pPr lvl="1"/>
            <a:r>
              <a:rPr lang="en-US" altLang="en-US" sz="2400" i="1" dirty="0">
                <a:ea typeface="Gill Sans Light"/>
                <a:cs typeface="Gill Sans Light"/>
              </a:rPr>
              <a:t>Knowledge discovery</a:t>
            </a:r>
            <a:r>
              <a:rPr lang="en-US" altLang="en-US" sz="2400" dirty="0">
                <a:ea typeface="Gill Sans Light"/>
                <a:cs typeface="Gill Sans Light"/>
              </a:rPr>
              <a:t> and </a:t>
            </a:r>
            <a:r>
              <a:rPr lang="en-US" altLang="en-US" sz="2400" i="1" dirty="0">
                <a:ea typeface="Gill Sans Light"/>
                <a:cs typeface="Gill Sans Light"/>
              </a:rPr>
              <a:t>support vector machine</a:t>
            </a:r>
            <a:r>
              <a:rPr lang="en-US" altLang="en-US" sz="2400" dirty="0">
                <a:ea typeface="Gill Sans Light"/>
                <a:cs typeface="Gill Sans Light"/>
              </a:rPr>
              <a:t> should have coherent topic labels</a:t>
            </a:r>
            <a:endParaRPr lang="en-US" altLang="en-US" sz="2400" dirty="0">
              <a:solidFill>
                <a:srgbClr val="0000FF"/>
              </a:solidFill>
              <a:ea typeface="Gill Sans Light"/>
              <a:cs typeface="Gill Sans Light"/>
            </a:endParaRPr>
          </a:p>
          <a:p>
            <a:r>
              <a:rPr lang="en-US" sz="2400" dirty="0">
                <a:latin typeface="Calibri" panose="020F0502020204030204" pitchFamily="34" charset="0"/>
              </a:rPr>
              <a:t>Solution: switch the order of phrase mining and topic model </a:t>
            </a:r>
            <a:r>
              <a:rPr lang="en-US" sz="2400" dirty="0" smtClean="0">
                <a:latin typeface="Calibri" panose="020F0502020204030204" pitchFamily="34" charset="0"/>
              </a:rPr>
              <a:t>inference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</a:endParaRPr>
          </a:p>
          <a:p>
            <a:endParaRPr lang="en-US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Techniques</a:t>
            </a:r>
            <a:endParaRPr lang="en-US" altLang="en-US" sz="2400" dirty="0"/>
          </a:p>
          <a:p>
            <a:pPr lvl="1"/>
            <a:r>
              <a:rPr lang="en-US" altLang="en-US" sz="2400" dirty="0">
                <a:ea typeface="Gill Sans Light"/>
                <a:cs typeface="Gill Sans Light"/>
              </a:rPr>
              <a:t>Phrase mining and document segmentation</a:t>
            </a:r>
          </a:p>
          <a:p>
            <a:pPr lvl="1"/>
            <a:r>
              <a:rPr lang="en-US" altLang="en-US" sz="2400" dirty="0">
                <a:ea typeface="Gill Sans Light"/>
                <a:cs typeface="Gill Sans Light"/>
              </a:rPr>
              <a:t>Topic model inference with phrase </a:t>
            </a:r>
            <a:r>
              <a:rPr lang="en-US" altLang="en-US" sz="2400" dirty="0" smtClean="0">
                <a:ea typeface="Gill Sans Light"/>
                <a:cs typeface="Gill Sans Light"/>
              </a:rPr>
              <a:t>constraint</a:t>
            </a:r>
            <a:endParaRPr lang="en-US" sz="24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43578" y="3250637"/>
            <a:ext cx="10792312" cy="1200329"/>
            <a:chOff x="743578" y="3150157"/>
            <a:chExt cx="10792312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743578" y="3150157"/>
              <a:ext cx="5013573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solidFill>
                    <a:srgbClr val="000000"/>
                  </a:solidFill>
                  <a:cs typeface="Gill Sans Light"/>
                </a:rPr>
                <a:t>[</a:t>
              </a:r>
              <a:r>
                <a:rPr lang="en-US" sz="2400" dirty="0">
                  <a:solidFill>
                    <a:srgbClr val="000000"/>
                  </a:solidFill>
                  <a:cs typeface="Gill Sans Light"/>
                </a:rPr>
                <a:t>knowledge discovery] using [least squares] [support vector machine] [classifiers] …</a:t>
              </a:r>
              <a:endParaRPr lang="en-US" sz="2000" dirty="0">
                <a:solidFill>
                  <a:srgbClr val="FF0000"/>
                </a:solidFill>
                <a:cs typeface="Gill Sans Ligh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40993" y="3150157"/>
              <a:ext cx="5094897" cy="120032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solidFill>
                    <a:srgbClr val="FF0000"/>
                  </a:solidFill>
                  <a:cs typeface="Gill Sans Light"/>
                </a:rPr>
                <a:t>[</a:t>
              </a:r>
              <a:r>
                <a:rPr lang="en-US" sz="2400" dirty="0">
                  <a:solidFill>
                    <a:srgbClr val="FF0000"/>
                  </a:solidFill>
                  <a:cs typeface="Gill Sans Light"/>
                </a:rPr>
                <a:t>knowledge discovery] </a:t>
              </a:r>
              <a:r>
                <a:rPr lang="en-US" sz="2400" dirty="0">
                  <a:solidFill>
                    <a:srgbClr val="000000"/>
                  </a:solidFill>
                  <a:cs typeface="Gill Sans Light"/>
                </a:rPr>
                <a:t>using </a:t>
              </a:r>
              <a:r>
                <a:rPr lang="en-US" sz="2400" dirty="0">
                  <a:solidFill>
                    <a:srgbClr val="0070C0"/>
                  </a:solidFill>
                  <a:cs typeface="Gill Sans Light"/>
                </a:rPr>
                <a:t>[least squares] </a:t>
              </a:r>
              <a:r>
                <a:rPr lang="en-US" sz="2400" dirty="0">
                  <a:solidFill>
                    <a:srgbClr val="7030A0"/>
                  </a:solidFill>
                  <a:cs typeface="Gill Sans Light"/>
                </a:rPr>
                <a:t>[support vector machine] [classifiers] </a:t>
              </a:r>
              <a:r>
                <a:rPr lang="en-US" sz="2400" dirty="0">
                  <a:solidFill>
                    <a:srgbClr val="000000"/>
                  </a:solidFill>
                  <a:cs typeface="Gill Sans Light"/>
                </a:rPr>
                <a:t>…</a:t>
              </a:r>
              <a:endParaRPr lang="en-US" sz="2000" dirty="0">
                <a:solidFill>
                  <a:srgbClr val="FF0000"/>
                </a:solidFill>
                <a:cs typeface="Gill Sans Light"/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5757151" y="3594571"/>
              <a:ext cx="683842" cy="3114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6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03517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/>
              <a:t>Phrase Mining: Frequent Pattern Mining + Statistical Analysis </a:t>
            </a:r>
          </a:p>
        </p:txBody>
      </p:sp>
      <p:pic>
        <p:nvPicPr>
          <p:cNvPr id="33796" name="Content Placeholder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5"/>
          <a:stretch>
            <a:fillRect/>
          </a:stretch>
        </p:blipFill>
        <p:spPr bwMode="auto">
          <a:xfrm>
            <a:off x="304800" y="1341439"/>
            <a:ext cx="68072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Content Placeholder 2"/>
          <p:cNvGraphicFramePr>
            <a:graphicFrameLocks/>
          </p:cNvGraphicFramePr>
          <p:nvPr/>
        </p:nvGraphicFramePr>
        <p:xfrm>
          <a:off x="406400" y="4678364"/>
          <a:ext cx="6197600" cy="1798637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97600"/>
              </a:tblGrid>
              <a:tr h="701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[Markov blanket] [feature selection] for [support </a:t>
                      </a:r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machines]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1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[knowledge discovery] using [least squares] [support </a:t>
                      </a:r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machine] [classifiers] </a:t>
                      </a:r>
                      <a:endParaRPr lang="en-US" sz="2000" b="0" i="0" dirty="0" smtClean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…[support </a:t>
                      </a:r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vector]</a:t>
                      </a:r>
                      <a:r>
                        <a:rPr lang="en-US" sz="2000" b="0" i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for [machine</a:t>
                      </a:r>
                      <a:r>
                        <a:rPr lang="en-US" sz="2000" b="0" i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learning]…</a:t>
                      </a:r>
                      <a:endParaRPr lang="en-US" sz="2000" b="0" i="0" dirty="0" smtClean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9550400" y="4038600"/>
            <a:ext cx="908051" cy="450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22000" y="4038600"/>
            <a:ext cx="908051" cy="450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1000" y="4709744"/>
          <a:ext cx="4953000" cy="16160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63883"/>
                <a:gridCol w="731281"/>
                <a:gridCol w="757836"/>
              </a:tblGrid>
              <a:tr h="51835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Phrase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7" marB="4573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Raw freq.</a:t>
                      </a:r>
                    </a:p>
                  </a:txBody>
                  <a:tcPr marL="121920" marR="121920" marT="45737" marB="4573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True freq.</a:t>
                      </a:r>
                    </a:p>
                  </a:txBody>
                  <a:tcPr marL="121920" marR="121920" marT="45737" marB="45737"/>
                </a:tc>
              </a:tr>
              <a:tr h="365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[support vector machine]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1435" marR="91435" marT="45744" marB="45744"/>
                </a:tc>
              </a:tr>
              <a:tr h="365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[vector machine] 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0 </a:t>
                      </a:r>
                    </a:p>
                  </a:txBody>
                  <a:tcPr marL="91435" marR="91435" marT="45744" marB="45744"/>
                </a:tc>
              </a:tr>
              <a:tr h="3659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[support vector]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1435" marR="91435" marT="45744" marB="45744"/>
                </a:tc>
              </a:tr>
            </a:tbl>
          </a:graphicData>
        </a:graphic>
      </p:graphicFrame>
      <p:pic>
        <p:nvPicPr>
          <p:cNvPr id="3383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41438"/>
            <a:ext cx="4368800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32" name="TextBox 3"/>
          <p:cNvSpPr txBox="1">
            <a:spLocks noChangeArrowheads="1"/>
          </p:cNvSpPr>
          <p:nvPr/>
        </p:nvSpPr>
        <p:spPr bwMode="auto">
          <a:xfrm>
            <a:off x="10668000" y="1905001"/>
            <a:ext cx="1422400" cy="64611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Quality phrases</a:t>
            </a:r>
          </a:p>
        </p:txBody>
      </p:sp>
      <p:sp>
        <p:nvSpPr>
          <p:cNvPr id="33833" name="Right Arrow 4"/>
          <p:cNvSpPr>
            <a:spLocks noChangeArrowheads="1"/>
          </p:cNvSpPr>
          <p:nvPr/>
        </p:nvSpPr>
        <p:spPr bwMode="auto">
          <a:xfrm rot="6967683">
            <a:off x="11033390" y="2643453"/>
            <a:ext cx="541338" cy="226483"/>
          </a:xfrm>
          <a:prstGeom prst="rightArrow">
            <a:avLst>
              <a:gd name="adj1" fmla="val 50000"/>
              <a:gd name="adj2" fmla="val 49855"/>
            </a:avLst>
          </a:prstGeom>
          <a:solidFill>
            <a:srgbClr val="FAE2F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3834" name="TextBox 5"/>
          <p:cNvSpPr txBox="1">
            <a:spLocks noChangeArrowheads="1"/>
          </p:cNvSpPr>
          <p:nvPr/>
        </p:nvSpPr>
        <p:spPr bwMode="auto">
          <a:xfrm>
            <a:off x="6845300" y="3668714"/>
            <a:ext cx="4718051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>
                <a:solidFill>
                  <a:srgbClr val="000000"/>
                </a:solidFill>
              </a:rPr>
              <a:t>Based on significance </a:t>
            </a:r>
            <a:r>
              <a:rPr lang="en-US" altLang="en-US" sz="1800" dirty="0">
                <a:solidFill>
                  <a:srgbClr val="000000"/>
                </a:solidFill>
              </a:rPr>
              <a:t>score [Church et al.’91]:</a:t>
            </a:r>
          </a:p>
        </p:txBody>
      </p:sp>
      <p:sp>
        <p:nvSpPr>
          <p:cNvPr id="33835" name="TextBox 6"/>
          <p:cNvSpPr txBox="1">
            <a:spLocks noChangeArrowheads="1"/>
          </p:cNvSpPr>
          <p:nvPr/>
        </p:nvSpPr>
        <p:spPr bwMode="auto">
          <a:xfrm>
            <a:off x="6668722" y="4083349"/>
            <a:ext cx="5337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dirty="0" smtClean="0">
                <a:solidFill>
                  <a:srgbClr val="000000"/>
                </a:solidFill>
              </a:rPr>
              <a:t>α</a:t>
            </a:r>
            <a:r>
              <a:rPr lang="en-US" altLang="en-US" dirty="0" smtClean="0">
                <a:solidFill>
                  <a:srgbClr val="000000"/>
                </a:solidFill>
              </a:rPr>
              <a:t>(P</a:t>
            </a:r>
            <a:r>
              <a:rPr lang="en-US" altLang="en-US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</a:rPr>
              <a:t>, P</a:t>
            </a:r>
            <a:r>
              <a:rPr lang="en-US" alt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altLang="en-US" dirty="0" smtClean="0">
                <a:solidFill>
                  <a:srgbClr val="000000"/>
                </a:solidFill>
              </a:rPr>
              <a:t>) ≈ (f(P</a:t>
            </a:r>
            <a:r>
              <a:rPr lang="en-US" altLang="en-US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</a:rPr>
              <a:t>●P</a:t>
            </a:r>
            <a:r>
              <a:rPr lang="en-US" alt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altLang="en-US" dirty="0" smtClean="0">
                <a:solidFill>
                  <a:srgbClr val="000000"/>
                </a:solidFill>
              </a:rPr>
              <a:t>)  </a:t>
            </a:r>
            <a:r>
              <a:rPr lang="en-US" altLang="en-US" dirty="0">
                <a:solidFill>
                  <a:srgbClr val="000000"/>
                </a:solidFill>
              </a:rPr>
              <a:t>̶ </a:t>
            </a:r>
            <a:r>
              <a:rPr lang="en-US" altLang="en-US" dirty="0" smtClean="0">
                <a:solidFill>
                  <a:srgbClr val="000000"/>
                </a:solidFill>
              </a:rPr>
              <a:t> µ</a:t>
            </a:r>
            <a:r>
              <a:rPr lang="en-US" altLang="en-US" baseline="-25000" dirty="0" smtClean="0">
                <a:solidFill>
                  <a:srgbClr val="000000"/>
                </a:solidFill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</a:rPr>
              <a:t>(P</a:t>
            </a:r>
            <a:r>
              <a:rPr lang="en-US" altLang="en-US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</a:rPr>
              <a:t>,P</a:t>
            </a:r>
            <a:r>
              <a:rPr lang="en-US" alt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altLang="en-US" dirty="0" smtClean="0">
                <a:solidFill>
                  <a:srgbClr val="000000"/>
                </a:solidFill>
              </a:rPr>
              <a:t>))/√</a:t>
            </a:r>
            <a:r>
              <a:rPr lang="en-US" altLang="en-US" dirty="0">
                <a:solidFill>
                  <a:srgbClr val="000000"/>
                </a:solidFill>
              </a:rPr>
              <a:t> f(P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●P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05190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b="1" dirty="0" smtClean="0"/>
              <a:t>Collocation Mining</a:t>
            </a:r>
          </a:p>
        </p:txBody>
      </p:sp>
      <p:sp>
        <p:nvSpPr>
          <p:cNvPr id="34820" name="Content Placeholder 6"/>
          <p:cNvSpPr>
            <a:spLocks noGrp="1"/>
          </p:cNvSpPr>
          <p:nvPr>
            <p:ph idx="1"/>
          </p:nvPr>
        </p:nvSpPr>
        <p:spPr>
          <a:xfrm>
            <a:off x="406400" y="1295401"/>
            <a:ext cx="11277600" cy="5256213"/>
          </a:xfrm>
        </p:spPr>
        <p:txBody>
          <a:bodyPr/>
          <a:lstStyle/>
          <a:p>
            <a:pPr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Collocation: A sequence of words that occur more frequently than expected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Often “interesting” and due to their non-compositionality, often relay information not portrayed by their constituent terms (e.g., “made an exception”, “strong tea”)</a:t>
            </a:r>
          </a:p>
          <a:p>
            <a:pPr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Many different measures used to extract collocations from a corpus [Dunning 93, Pederson 96]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E.g., mutual information, t-test, z-test, chi-squared test, likelihood ratio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q"/>
            </a:pPr>
            <a:endParaRPr lang="en-US" altLang="en-US" sz="2400" dirty="0" smtClean="0"/>
          </a:p>
          <a:p>
            <a:pPr>
              <a:spcAft>
                <a:spcPts val="600"/>
              </a:spcAft>
              <a:buFont typeface="Wingdings" pitchFamily="2" charset="2"/>
              <a:buChar char="q"/>
            </a:pPr>
            <a:endParaRPr lang="en-US" altLang="en-US" sz="2400" dirty="0" smtClean="0"/>
          </a:p>
          <a:p>
            <a:pPr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en-US" sz="2400" dirty="0" smtClean="0"/>
              <a:t>Many of these measures can be used to guide the agglomerative phrase-segmentation algorithm</a:t>
            </a:r>
          </a:p>
        </p:txBody>
      </p:sp>
      <p:pic>
        <p:nvPicPr>
          <p:cNvPr id="3482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29" y="4238353"/>
            <a:ext cx="4875228" cy="78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89" y="4238353"/>
            <a:ext cx="327025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114" y="4112941"/>
            <a:ext cx="2493433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19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-380516" y="88135"/>
            <a:ext cx="12851609" cy="804231"/>
          </a:xfrm>
        </p:spPr>
        <p:txBody>
          <a:bodyPr>
            <a:normAutofit/>
          </a:bodyPr>
          <a:lstStyle/>
          <a:p>
            <a:r>
              <a:rPr lang="en-US" altLang="en-US" sz="4000" b="1" dirty="0" err="1" smtClean="0"/>
              <a:t>ToPMine</a:t>
            </a:r>
            <a:r>
              <a:rPr lang="en-US" altLang="en-US" sz="4000" b="1" dirty="0" smtClean="0"/>
              <a:t>: Phrase LDA (Constrained Topic Modeling)</a:t>
            </a:r>
          </a:p>
        </p:txBody>
      </p:sp>
      <p:pic>
        <p:nvPicPr>
          <p:cNvPr id="358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1697038"/>
            <a:ext cx="5384800" cy="417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Content Placeholder 6"/>
          <p:cNvSpPr>
            <a:spLocks noGrp="1"/>
          </p:cNvSpPr>
          <p:nvPr>
            <p:ph idx="1"/>
          </p:nvPr>
        </p:nvSpPr>
        <p:spPr>
          <a:xfrm>
            <a:off x="304800" y="1319215"/>
            <a:ext cx="7010400" cy="273898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altLang="en-US" sz="2400" dirty="0" smtClean="0"/>
              <a:t>The generative model for </a:t>
            </a:r>
            <a:r>
              <a:rPr lang="en-US" altLang="en-US" sz="2400" dirty="0" err="1" smtClean="0"/>
              <a:t>PhraseLDA</a:t>
            </a:r>
            <a:r>
              <a:rPr lang="en-US" altLang="en-US" sz="2400" dirty="0" smtClean="0"/>
              <a:t> is the same as LDA</a:t>
            </a:r>
          </a:p>
          <a:p>
            <a:pPr>
              <a:buFont typeface="Wingdings" pitchFamily="2" charset="2"/>
              <a:buChar char="q"/>
            </a:pPr>
            <a:r>
              <a:rPr lang="en-US" altLang="en-US" sz="2400" dirty="0" smtClean="0"/>
              <a:t>Difference: the model incorporates constraints obtained from the </a:t>
            </a:r>
            <a:r>
              <a:rPr lang="en-US" altLang="en-US" sz="2400" b="1" dirty="0" smtClean="0"/>
              <a:t>“bag-of-phrases” </a:t>
            </a:r>
            <a:r>
              <a:rPr lang="en-US" altLang="en-US" sz="2400" dirty="0" smtClean="0"/>
              <a:t>input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en-US" sz="2400" dirty="0" smtClean="0"/>
              <a:t>Chain-graph shows that all words in a phrase are constrained to take on the same topic values</a:t>
            </a:r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/>
          </p:nvPr>
        </p:nvGraphicFramePr>
        <p:xfrm>
          <a:off x="694918" y="4604071"/>
          <a:ext cx="5723467" cy="760459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723467"/>
              </a:tblGrid>
              <a:tr h="7604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 smtClean="0">
                          <a:solidFill>
                            <a:srgbClr val="00B050"/>
                          </a:solidFill>
                          <a:latin typeface="Gill Sans Light"/>
                          <a:cs typeface="Gill Sans Light"/>
                        </a:rPr>
                        <a:t>[knowledge </a:t>
                      </a:r>
                      <a:r>
                        <a:rPr lang="en-US" sz="2000" b="0" i="0" kern="1200" dirty="0" smtClean="0">
                          <a:solidFill>
                            <a:srgbClr val="00B050"/>
                          </a:solidFill>
                          <a:latin typeface="Gill Sans Light"/>
                          <a:ea typeface="+mn-ea"/>
                          <a:cs typeface="Gill Sans Light"/>
                        </a:rPr>
                        <a:t>discovery]</a:t>
                      </a:r>
                      <a:r>
                        <a:rPr lang="en-US" sz="2000" b="0" i="0" dirty="0" smtClean="0">
                          <a:solidFill>
                            <a:srgbClr val="00B050"/>
                          </a:solidFill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using </a:t>
                      </a:r>
                      <a:r>
                        <a:rPr lang="en-US" sz="2000" b="0" i="0" kern="1200" dirty="0" smtClean="0">
                          <a:solidFill>
                            <a:srgbClr val="0000FF"/>
                          </a:solidFill>
                          <a:latin typeface="Gill Sans Light"/>
                          <a:ea typeface="+mn-ea"/>
                          <a:cs typeface="Gill Sans Light"/>
                        </a:rPr>
                        <a:t>[</a:t>
                      </a:r>
                      <a:r>
                        <a:rPr lang="en-US" sz="2000" b="0" i="0" dirty="0" smtClean="0">
                          <a:solidFill>
                            <a:srgbClr val="0000FF"/>
                          </a:solidFill>
                          <a:latin typeface="Gill Sans Light"/>
                          <a:cs typeface="Gill Sans Light"/>
                        </a:rPr>
                        <a:t>least squares] </a:t>
                      </a:r>
                      <a:r>
                        <a:rPr lang="en-US" sz="2000" b="0" i="0" kern="1200" dirty="0" smtClean="0">
                          <a:solidFill>
                            <a:srgbClr val="FF0000"/>
                          </a:solidFill>
                          <a:latin typeface="Gill Sans Light"/>
                          <a:ea typeface="+mn-ea"/>
                          <a:cs typeface="Gill Sans Light"/>
                        </a:rPr>
                        <a:t>[</a:t>
                      </a:r>
                      <a:r>
                        <a:rPr lang="en-US" sz="20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support </a:t>
                      </a:r>
                      <a:r>
                        <a:rPr lang="en-US" sz="2000" b="0" i="0" kern="1200" dirty="0" smtClean="0">
                          <a:solidFill>
                            <a:srgbClr val="FF0000"/>
                          </a:solidFill>
                          <a:latin typeface="Gill Sans Light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 machine] [classifiers] </a:t>
                      </a:r>
                      <a:r>
                        <a:rPr lang="en-US" sz="2000" b="0" i="0" dirty="0" smtClean="0">
                          <a:latin typeface="Gill Sans Light"/>
                          <a:cs typeface="Gill Sans Light"/>
                        </a:rPr>
                        <a:t>…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 marL="91468" marR="91468" marT="45749" marB="45749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5852" name="TextBox 7"/>
          <p:cNvSpPr txBox="1">
            <a:spLocks noChangeArrowheads="1"/>
          </p:cNvSpPr>
          <p:nvPr/>
        </p:nvSpPr>
        <p:spPr bwMode="auto">
          <a:xfrm>
            <a:off x="3860800" y="5943601"/>
            <a:ext cx="7884584" cy="4619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ea typeface="Gill Sans Light"/>
                <a:cs typeface="Gill Sans Light"/>
              </a:rPr>
              <a:t>Topic model inference with phrase constraints</a:t>
            </a:r>
          </a:p>
        </p:txBody>
      </p:sp>
    </p:spTree>
    <p:extLst>
      <p:ext uri="{BB962C8B-B14F-4D97-AF65-F5344CB8AC3E}">
        <p14:creationId xmlns:p14="http://schemas.microsoft.com/office/powerpoint/2010/main" val="17870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06400" y="358048"/>
            <a:ext cx="11074400" cy="566738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 smtClean="0"/>
              <a:t>Example Topical Phrases: A Comparison</a:t>
            </a:r>
          </a:p>
        </p:txBody>
      </p:sp>
      <p:sp>
        <p:nvSpPr>
          <p:cNvPr id="36868" name="Content Placeholder 3"/>
          <p:cNvSpPr>
            <a:spLocks noGrp="1"/>
          </p:cNvSpPr>
          <p:nvPr>
            <p:ph sz="half" idx="4294967295"/>
          </p:nvPr>
        </p:nvSpPr>
        <p:spPr>
          <a:xfrm>
            <a:off x="6400800" y="5715001"/>
            <a:ext cx="5080000" cy="830263"/>
          </a:xfrm>
          <a:solidFill>
            <a:srgbClr val="FAE2F6"/>
          </a:solidFill>
        </p:spPr>
        <p:txBody>
          <a:bodyPr/>
          <a:lstStyle/>
          <a:p>
            <a:pPr marL="0" indent="0" algn="ctr"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mtClean="0"/>
              <a:t>ToPMine [El-kishky et al. 14] </a:t>
            </a:r>
          </a:p>
          <a:p>
            <a:pPr marL="0" indent="0" algn="ctr"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mtClean="0"/>
              <a:t> Strategy 3 (</a:t>
            </a:r>
            <a:r>
              <a:rPr lang="en-US" altLang="en-US" smtClean="0">
                <a:solidFill>
                  <a:srgbClr val="FF0000"/>
                </a:solidFill>
              </a:rPr>
              <a:t>67 seconds</a:t>
            </a:r>
            <a:r>
              <a:rPr lang="en-US" altLang="en-US" smtClean="0"/>
              <a:t>)</a:t>
            </a: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6667448" y="1524000"/>
          <a:ext cx="4711752" cy="3926412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171752">
                  <a:extLst>
                    <a:ext uri="{9D8B030D-6E8A-4147-A177-3AD203B41FA5}"/>
                  </a:extLst>
                </a:gridCol>
                <a:gridCol w="2540000">
                  <a:extLst>
                    <a:ext uri="{9D8B030D-6E8A-4147-A177-3AD203B41FA5}"/>
                  </a:extLst>
                </a:gridCol>
              </a:tblGrid>
              <a:tr h="587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information retrieval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feature selection</a:t>
                      </a:r>
                      <a:endParaRPr lang="en-US" sz="2000" kern="120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/>
                </a:extLst>
              </a:tr>
              <a:tr h="2984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social networks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machine learning</a:t>
                      </a:r>
                      <a:endParaRPr lang="en-US" sz="2000" kern="120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2984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web search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semi supervised</a:t>
                      </a:r>
                      <a:endParaRPr lang="en-US" sz="2000" kern="120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2984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search engine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large scale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587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information extraction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support vector machines</a:t>
                      </a:r>
                      <a:endParaRPr lang="en-US" sz="2000" kern="120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587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question answering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active learning</a:t>
                      </a:r>
                      <a:endParaRPr lang="en-US" sz="2000" kern="120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76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web pages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</a:rPr>
                        <a:t>face recognition</a:t>
                      </a:r>
                      <a:endParaRPr lang="en-US" sz="2000" dirty="0">
                        <a:solidFill>
                          <a:srgbClr val="0070C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761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: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: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761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Topic 1</a:t>
                      </a:r>
                      <a:endParaRPr lang="en-US" sz="2000" dirty="0">
                        <a:solidFill>
                          <a:srgbClr val="7030A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Topic 2</a:t>
                      </a:r>
                      <a:endParaRPr lang="en-US" sz="2000" dirty="0">
                        <a:solidFill>
                          <a:srgbClr val="0070C0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09600" y="1524001"/>
          <a:ext cx="4978400" cy="323919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321000">
                  <a:extLst>
                    <a:ext uri="{9D8B030D-6E8A-4147-A177-3AD203B41FA5}"/>
                  </a:extLst>
                </a:gridCol>
                <a:gridCol w="2657400">
                  <a:extLst>
                    <a:ext uri="{9D8B030D-6E8A-4147-A177-3AD203B41FA5}"/>
                  </a:extLst>
                </a:gridCol>
              </a:tblGrid>
              <a:tr h="349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social networks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information retrieval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/>
                </a:extLst>
              </a:tr>
              <a:tr h="349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web search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text classification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49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time series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machine learning</a:t>
                      </a:r>
                      <a:endParaRPr lang="en-US" sz="2000" kern="120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495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search engine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support vector machines</a:t>
                      </a:r>
                      <a:endParaRPr lang="en-US" sz="2000" kern="120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495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management system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information extraction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495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real time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neural networks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4953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decision trees</a:t>
                      </a:r>
                      <a:endParaRPr lang="en-US" sz="2000" kern="1200" dirty="0">
                        <a:solidFill>
                          <a:srgbClr val="0070C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kern="1200" dirty="0" smtClean="0">
                          <a:solidFill>
                            <a:srgbClr val="7030A0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text categorization</a:t>
                      </a:r>
                      <a:endParaRPr lang="en-US" sz="2000" kern="1200" dirty="0">
                        <a:solidFill>
                          <a:srgbClr val="7030A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495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: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anose="020F0502020204030204" pitchFamily="34" charset="0"/>
                        </a:rPr>
                        <a:t>:</a:t>
                      </a:r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/>
                </a:extLst>
              </a:tr>
              <a:tr h="34953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Topic 1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Topic 2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11200" y="5791201"/>
            <a:ext cx="4775200" cy="830263"/>
          </a:xfrm>
          <a:prstGeom prst="rect">
            <a:avLst/>
          </a:prstGeom>
          <a:solidFill>
            <a:srgbClr val="FAE2F6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PDLDA [Lindsey et al. 12] Strategy 1 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3.72 hours</a:t>
            </a: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64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 smtClean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164" y="1123945"/>
            <a:ext cx="10368391" cy="5667471"/>
          </a:xfrm>
        </p:spPr>
        <p:txBody>
          <a:bodyPr/>
          <a:lstStyle/>
          <a:p>
            <a:pPr defTabSz="1219110"/>
            <a:r>
              <a:rPr lang="en-US" dirty="0" smtClean="0">
                <a:solidFill>
                  <a:prstClr val="black"/>
                </a:solidFill>
              </a:rPr>
              <a:t>Why Text to </a:t>
            </a:r>
            <a:r>
              <a:rPr lang="en-US" altLang="zh-CN" dirty="0" smtClean="0">
                <a:solidFill>
                  <a:prstClr val="black"/>
                </a:solidFill>
              </a:rPr>
              <a:t>Networks?</a:t>
            </a:r>
          </a:p>
          <a:p>
            <a:r>
              <a:rPr lang="en-US" altLang="en-US" kern="0" dirty="0" smtClean="0"/>
              <a:t>Phrase </a:t>
            </a:r>
            <a:r>
              <a:rPr lang="en-US" altLang="en-US" kern="0" dirty="0"/>
              <a:t>Mining and Topic Modeling from Large </a:t>
            </a:r>
            <a:r>
              <a:rPr lang="en-US" altLang="en-US" kern="0" dirty="0" smtClean="0"/>
              <a:t>Text Corpora</a:t>
            </a:r>
          </a:p>
          <a:p>
            <a:pPr lvl="1"/>
            <a:r>
              <a:rPr lang="en-US" kern="0" dirty="0" smtClean="0"/>
              <a:t>Why Phrase Mining</a:t>
            </a:r>
          </a:p>
          <a:p>
            <a:pPr lvl="1"/>
            <a:r>
              <a:rPr lang="en-US" kern="0" dirty="0" smtClean="0"/>
              <a:t>Previous Approaches</a:t>
            </a:r>
          </a:p>
          <a:p>
            <a:pPr lvl="1"/>
            <a:r>
              <a:rPr lang="en-US" kern="0" dirty="0" err="1" smtClean="0"/>
              <a:t>TopMine</a:t>
            </a:r>
            <a:endParaRPr lang="en-US" kern="0" dirty="0" smtClean="0"/>
          </a:p>
          <a:p>
            <a:pPr lvl="1"/>
            <a:r>
              <a:rPr lang="en-US" kern="0" dirty="0" err="1" smtClean="0"/>
              <a:t>SegPhrase</a:t>
            </a:r>
            <a:r>
              <a:rPr lang="en-US" kern="0" dirty="0" smtClean="0"/>
              <a:t> and </a:t>
            </a:r>
            <a:r>
              <a:rPr lang="en-US" kern="0" dirty="0" err="1" smtClean="0"/>
              <a:t>AutoPhrase</a:t>
            </a:r>
            <a:endParaRPr lang="en-US" dirty="0" smtClean="0"/>
          </a:p>
          <a:p>
            <a:r>
              <a:rPr lang="en-US" dirty="0" smtClean="0"/>
              <a:t>Entity Recognition </a:t>
            </a:r>
            <a:r>
              <a:rPr lang="en-US" dirty="0"/>
              <a:t>and </a:t>
            </a:r>
            <a:r>
              <a:rPr lang="en-US" dirty="0" smtClean="0"/>
              <a:t>Typing </a:t>
            </a:r>
            <a:r>
              <a:rPr lang="en-US" dirty="0"/>
              <a:t>for </a:t>
            </a:r>
            <a:r>
              <a:rPr lang="en-US" dirty="0" smtClean="0"/>
              <a:t>Massive Text Data</a:t>
            </a:r>
          </a:p>
          <a:p>
            <a:pPr lvl="1"/>
            <a:r>
              <a:rPr lang="en-US" dirty="0" err="1" smtClean="0">
                <a:cs typeface="Abadi MT Condensed Extra Bold"/>
              </a:rPr>
              <a:t>ClusType</a:t>
            </a:r>
            <a:r>
              <a:rPr lang="en-US" dirty="0">
                <a:cs typeface="Abadi MT Condensed Extra Bold"/>
              </a:rPr>
              <a:t>: Entity</a:t>
            </a:r>
            <a:r>
              <a:rPr lang="zh-CN" altLang="en-US" dirty="0">
                <a:cs typeface="Abadi MT Condensed Extra Bold"/>
              </a:rPr>
              <a:t> </a:t>
            </a:r>
            <a:r>
              <a:rPr lang="en-US" altLang="zh-CN" dirty="0">
                <a:cs typeface="Abadi MT Condensed Extra Bold"/>
              </a:rPr>
              <a:t>Extraction and Typing by</a:t>
            </a:r>
            <a:r>
              <a:rPr lang="en-US" dirty="0">
                <a:cs typeface="Abadi MT Condensed Extra Bold"/>
              </a:rPr>
              <a:t> Relational Graph Construction and </a:t>
            </a:r>
            <a:r>
              <a:rPr lang="en-US" dirty="0" smtClean="0">
                <a:cs typeface="Abadi MT Condensed Extra Bold"/>
              </a:rPr>
              <a:t>Propagation</a:t>
            </a:r>
          </a:p>
          <a:p>
            <a:pPr lvl="1"/>
            <a:r>
              <a:rPr lang="en-US" dirty="0" smtClean="0"/>
              <a:t>Refined Entity Typing: PLE and AFET</a:t>
            </a:r>
          </a:p>
          <a:p>
            <a:pPr lvl="1"/>
            <a:r>
              <a:rPr lang="en-US" dirty="0" err="1" smtClean="0"/>
              <a:t>CoType</a:t>
            </a:r>
            <a:r>
              <a:rPr lang="en-US" dirty="0" smtClean="0"/>
              <a:t>: Joint Typing of Entities and Relations</a:t>
            </a:r>
            <a:endParaRPr 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4901597" y="1025738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0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01600" y="0"/>
            <a:ext cx="11988800" cy="91440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 err="1" smtClean="0"/>
              <a:t>ToPMine</a:t>
            </a:r>
            <a:r>
              <a:rPr lang="en-US" altLang="en-US" sz="4000" dirty="0" smtClean="0"/>
              <a:t>:  Experiments on DBLP Abstracts</a:t>
            </a: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8613"/>
            <a:ext cx="12192000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7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0" y="106496"/>
            <a:ext cx="12192000" cy="762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 err="1" smtClean="0"/>
              <a:t>ToPMine</a:t>
            </a:r>
            <a:r>
              <a:rPr lang="en-US" altLang="en-US" sz="4000" dirty="0" smtClean="0"/>
              <a:t>: Topics on Associate Press News (1989)</a:t>
            </a:r>
          </a:p>
        </p:txBody>
      </p:sp>
      <p:pic>
        <p:nvPicPr>
          <p:cNvPr id="3891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3176"/>
            <a:ext cx="1219200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8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 err="1" smtClean="0"/>
              <a:t>ToPMine</a:t>
            </a:r>
            <a:r>
              <a:rPr lang="en-US" altLang="en-US" sz="4000" dirty="0" smtClean="0"/>
              <a:t>:  Experiments on Yelp Reviews</a:t>
            </a:r>
          </a:p>
        </p:txBody>
      </p:sp>
      <p:pic>
        <p:nvPicPr>
          <p:cNvPr id="3994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8" r="555" b="1631"/>
          <a:stretch>
            <a:fillRect/>
          </a:stretch>
        </p:blipFill>
        <p:spPr bwMode="auto">
          <a:xfrm>
            <a:off x="101600" y="1295400"/>
            <a:ext cx="11887200" cy="5105400"/>
          </a:xfrm>
          <a:prstGeom prst="rect">
            <a:avLst/>
          </a:prstGeom>
          <a:blipFill dpi="0" rotWithShape="1">
            <a:blip r:embed="rId4"/>
            <a:srcRect l="-49" t="8" r="555" b="1631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52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Efficiency: Running Time of Different Strategies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3474" y="5468983"/>
            <a:ext cx="11094721" cy="110598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Strategy 1: Generate bag-of-words → generate sequence of tokens</a:t>
            </a:r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Strategy 2: Post bag-of-words model inference, visualize topics with n-grams</a:t>
            </a:r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Strategy 3: Prior bag-of-words model inference, mine phrases and impose to the bag-of-words model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36442"/>
            <a:ext cx="9144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192343" y="4902898"/>
            <a:ext cx="9604114" cy="461665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Running time: strategy 3 &gt; strategy 2 &gt; strategy </a:t>
            </a:r>
            <a:r>
              <a:rPr lang="en-US" altLang="en-US" dirty="0" smtClean="0">
                <a:solidFill>
                  <a:srgbClr val="000000"/>
                </a:solidFill>
              </a:rPr>
              <a:t>1  (“&gt;” means outperforms)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8335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Coherence of Topics: Comparison of Strategies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53146" y="5564782"/>
            <a:ext cx="11094721" cy="110598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Strategy 1: Generate bag-of-words → generate sequence of tokens</a:t>
            </a:r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Strategy 2: Post bag-of-words model inference, visualize topics with n-grams</a:t>
            </a:r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Strategy 3: Prior bag-of-words model inference, mine phrases and impose to the bag-of-words model </a:t>
            </a:r>
          </a:p>
        </p:txBody>
      </p:sp>
      <p:pic>
        <p:nvPicPr>
          <p:cNvPr id="6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3" r="33141" b="12186"/>
          <a:stretch>
            <a:fillRect/>
          </a:stretch>
        </p:blipFill>
        <p:spPr bwMode="auto">
          <a:xfrm>
            <a:off x="2135717" y="1023241"/>
            <a:ext cx="802428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1775097" y="5109451"/>
            <a:ext cx="8641806" cy="461963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Coherence measured by z-score: strategy 3 &gt; strategy 2 &gt; strategy 1</a:t>
            </a:r>
          </a:p>
        </p:txBody>
      </p:sp>
    </p:spTree>
    <p:extLst>
      <p:ext uri="{BB962C8B-B14F-4D97-AF65-F5344CB8AC3E}">
        <p14:creationId xmlns:p14="http://schemas.microsoft.com/office/powerpoint/2010/main" val="279569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Phrase Intrusion: Comparison of Strategies</a:t>
            </a: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37" y="1260565"/>
            <a:ext cx="98552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1706880" y="5534293"/>
            <a:ext cx="8534400" cy="830263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Phrase intrusion measured by average number of correct answers: strategy 3 &gt; strategy 2 &gt; strategy 1</a:t>
            </a:r>
          </a:p>
        </p:txBody>
      </p:sp>
    </p:spTree>
    <p:extLst>
      <p:ext uri="{BB962C8B-B14F-4D97-AF65-F5344CB8AC3E}">
        <p14:creationId xmlns:p14="http://schemas.microsoft.com/office/powerpoint/2010/main" val="11443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Phrase Quality: Comparison of Strategies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295400"/>
            <a:ext cx="9042400" cy="436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2032000" y="5715001"/>
            <a:ext cx="8026400" cy="830263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Phrase quality measured by z-score: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strategy 3 &gt; strategy 2 &gt; strategy 1</a:t>
            </a:r>
          </a:p>
        </p:txBody>
      </p:sp>
    </p:spTree>
    <p:extLst>
      <p:ext uri="{BB962C8B-B14F-4D97-AF65-F5344CB8AC3E}">
        <p14:creationId xmlns:p14="http://schemas.microsoft.com/office/powerpoint/2010/main" val="3161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en-US" sz="4000" b="1" dirty="0" smtClean="0"/>
              <a:t>Summary: Strategies on Topical Phrase Mining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Strategy 1: Generate bag-of-words → generate sequence of tokens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Integrated complex model; phrase quality and topic inference rely on each other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Slow and </a:t>
            </a:r>
            <a:r>
              <a:rPr lang="en-US" sz="2400" dirty="0" err="1" smtClean="0"/>
              <a:t>overfitting</a:t>
            </a:r>
            <a:endParaRPr lang="en-US" sz="2400" dirty="0" smtClean="0"/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Strategy 2: Post bag-of-words model inference, visualize topics with n-grams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Phrase quality relies on topic labels for unigrams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Can be fast; generally high-quality topics and phrases</a:t>
            </a:r>
          </a:p>
          <a:p>
            <a:pPr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Strategy 3: Prior bag-of-words model inference, mine phrases and impose to the bag-of-words model 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dirty="0" smtClean="0"/>
              <a:t>Topic inference relies on correct segmentation of documents, but not sensitive</a:t>
            </a:r>
          </a:p>
          <a:p>
            <a:pPr lvl="1">
              <a:spcBef>
                <a:spcPts val="600"/>
              </a:spcBef>
              <a:buFont typeface="Wingdings" pitchFamily="2" charset="2"/>
              <a:buChar char="q"/>
              <a:defRPr/>
            </a:pPr>
            <a:r>
              <a:rPr lang="en-US" sz="2400" smtClean="0"/>
              <a:t>Can </a:t>
            </a:r>
            <a:r>
              <a:rPr lang="en-US" sz="2400" dirty="0" smtClean="0"/>
              <a:t>be fast; generally </a:t>
            </a:r>
            <a:r>
              <a:rPr lang="en-US" sz="2400" dirty="0"/>
              <a:t>high-quality topics and </a:t>
            </a:r>
            <a:r>
              <a:rPr lang="en-US" sz="2400" dirty="0" smtClean="0"/>
              <a:t>phrases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081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19797" cy="961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 smtClean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164" y="1123945"/>
            <a:ext cx="10368391" cy="5667471"/>
          </a:xfrm>
        </p:spPr>
        <p:txBody>
          <a:bodyPr/>
          <a:lstStyle/>
          <a:p>
            <a:pPr defTabSz="1219110"/>
            <a:r>
              <a:rPr lang="en-US" dirty="0" smtClean="0">
                <a:solidFill>
                  <a:prstClr val="black"/>
                </a:solidFill>
              </a:rPr>
              <a:t>Why Text to </a:t>
            </a:r>
            <a:r>
              <a:rPr lang="en-US" altLang="zh-CN" dirty="0" smtClean="0">
                <a:solidFill>
                  <a:prstClr val="black"/>
                </a:solidFill>
              </a:rPr>
              <a:t>Networks?</a:t>
            </a:r>
          </a:p>
          <a:p>
            <a:r>
              <a:rPr lang="en-US" altLang="en-US" kern="0" dirty="0" smtClean="0"/>
              <a:t>Phrase </a:t>
            </a:r>
            <a:r>
              <a:rPr lang="en-US" altLang="en-US" kern="0" dirty="0"/>
              <a:t>Mining and Topic Modeling from Large </a:t>
            </a:r>
            <a:r>
              <a:rPr lang="en-US" altLang="en-US" kern="0" dirty="0" smtClean="0"/>
              <a:t>Text Corpora</a:t>
            </a:r>
          </a:p>
          <a:p>
            <a:pPr lvl="1"/>
            <a:r>
              <a:rPr lang="en-US" kern="0" dirty="0" smtClean="0"/>
              <a:t>Why Phrase Mining</a:t>
            </a:r>
          </a:p>
          <a:p>
            <a:pPr lvl="1"/>
            <a:r>
              <a:rPr lang="en-US" kern="0" dirty="0" smtClean="0"/>
              <a:t>Previous Approaches</a:t>
            </a:r>
          </a:p>
          <a:p>
            <a:pPr lvl="1"/>
            <a:r>
              <a:rPr lang="en-US" kern="0" dirty="0" err="1" smtClean="0"/>
              <a:t>TopMine</a:t>
            </a:r>
            <a:endParaRPr lang="en-US" kern="0" dirty="0" smtClean="0"/>
          </a:p>
          <a:p>
            <a:pPr lvl="1"/>
            <a:r>
              <a:rPr lang="en-US" kern="0" dirty="0" err="1" smtClean="0"/>
              <a:t>SegPhrase</a:t>
            </a:r>
            <a:r>
              <a:rPr lang="en-US" kern="0" dirty="0" smtClean="0"/>
              <a:t> and </a:t>
            </a:r>
            <a:r>
              <a:rPr lang="en-US" kern="0" dirty="0" err="1" smtClean="0"/>
              <a:t>AutoPhrase</a:t>
            </a:r>
            <a:endParaRPr lang="en-US" dirty="0" smtClean="0"/>
          </a:p>
          <a:p>
            <a:r>
              <a:rPr lang="en-US" dirty="0" smtClean="0"/>
              <a:t>Entity Recognition </a:t>
            </a:r>
            <a:r>
              <a:rPr lang="en-US" dirty="0"/>
              <a:t>and </a:t>
            </a:r>
            <a:r>
              <a:rPr lang="en-US" dirty="0" smtClean="0"/>
              <a:t>Typing </a:t>
            </a:r>
            <a:r>
              <a:rPr lang="en-US" dirty="0"/>
              <a:t>for </a:t>
            </a:r>
            <a:r>
              <a:rPr lang="en-US" dirty="0" smtClean="0"/>
              <a:t>Massive Text Data</a:t>
            </a:r>
          </a:p>
          <a:p>
            <a:pPr lvl="1"/>
            <a:r>
              <a:rPr lang="en-US" dirty="0" err="1" smtClean="0">
                <a:cs typeface="Abadi MT Condensed Extra Bold"/>
              </a:rPr>
              <a:t>ClusType</a:t>
            </a:r>
            <a:r>
              <a:rPr lang="en-US" dirty="0">
                <a:cs typeface="Abadi MT Condensed Extra Bold"/>
              </a:rPr>
              <a:t>: Entity</a:t>
            </a:r>
            <a:r>
              <a:rPr lang="zh-CN" altLang="en-US" dirty="0">
                <a:cs typeface="Abadi MT Condensed Extra Bold"/>
              </a:rPr>
              <a:t> </a:t>
            </a:r>
            <a:r>
              <a:rPr lang="en-US" altLang="zh-CN" dirty="0">
                <a:cs typeface="Abadi MT Condensed Extra Bold"/>
              </a:rPr>
              <a:t>Extraction and Typing by</a:t>
            </a:r>
            <a:r>
              <a:rPr lang="en-US" dirty="0">
                <a:cs typeface="Abadi MT Condensed Extra Bold"/>
              </a:rPr>
              <a:t> Relational Graph Construction and </a:t>
            </a:r>
            <a:r>
              <a:rPr lang="en-US" dirty="0" smtClean="0">
                <a:cs typeface="Abadi MT Condensed Extra Bold"/>
              </a:rPr>
              <a:t>Propagation</a:t>
            </a:r>
          </a:p>
          <a:p>
            <a:pPr lvl="1"/>
            <a:r>
              <a:rPr lang="en-US" dirty="0" smtClean="0"/>
              <a:t>Refined Entity Typing: PLE and AFET</a:t>
            </a:r>
          </a:p>
          <a:p>
            <a:pPr lvl="1"/>
            <a:r>
              <a:rPr lang="en-US" dirty="0" err="1" smtClean="0"/>
              <a:t>CoType</a:t>
            </a:r>
            <a:r>
              <a:rPr lang="en-US" dirty="0" smtClean="0"/>
              <a:t>: Joint Typing of Entities and Relations</a:t>
            </a:r>
            <a:endParaRPr 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9971539" y="1587053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129169">
            <a:off x="5466827" y="3632780"/>
            <a:ext cx="289212" cy="287149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276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email-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369" y="1459330"/>
            <a:ext cx="4042611" cy="385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 smtClean="0"/>
              <a:t>Why </a:t>
            </a:r>
            <a:r>
              <a:rPr lang="en-US" altLang="zh-CN" sz="4000" b="1" dirty="0" smtClean="0">
                <a:ea typeface="SimSun" panose="02010600030101010101" pitchFamily="2" charset="-122"/>
              </a:rPr>
              <a:t>Text to </a:t>
            </a:r>
            <a:r>
              <a:rPr lang="en-US" sz="4000" b="1" dirty="0" smtClean="0"/>
              <a:t>Networks</a:t>
            </a:r>
            <a:r>
              <a:rPr lang="en-US" sz="4000" b="1" dirty="0"/>
              <a:t>?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6040" y="1240256"/>
            <a:ext cx="10443910" cy="514088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The major challenge for data scientists of our time</a:t>
            </a: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 The </a:t>
            </a:r>
            <a:r>
              <a:rPr lang="en-US" altLang="zh-CN" dirty="0" smtClean="0">
                <a:solidFill>
                  <a:srgbClr val="FF0000"/>
                </a:solidFill>
                <a:ea typeface="SimSun" panose="02010600030101010101" pitchFamily="2" charset="-122"/>
              </a:rPr>
              <a:t>Data-to-Knowledge (D2K) </a:t>
            </a:r>
            <a:r>
              <a:rPr lang="en-US" altLang="zh-CN" dirty="0" smtClean="0">
                <a:ea typeface="SimSun" panose="02010600030101010101" pitchFamily="2" charset="-122"/>
              </a:rPr>
              <a:t>challenge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spcBef>
                <a:spcPts val="500"/>
              </a:spcBef>
            </a:pPr>
            <a:r>
              <a:rPr lang="en-US" altLang="zh-CN" dirty="0" smtClean="0">
                <a:solidFill>
                  <a:srgbClr val="FF0000"/>
                </a:solidFill>
                <a:ea typeface="SimSun" panose="02010600030101010101" pitchFamily="2" charset="-122"/>
              </a:rPr>
              <a:t>Big Data</a:t>
            </a:r>
            <a:r>
              <a:rPr lang="en-US" altLang="zh-CN" dirty="0" smtClean="0">
                <a:ea typeface="SimSun" panose="02010600030101010101" pitchFamily="2" charset="-122"/>
              </a:rPr>
              <a:t>:  Over 80% of our data is from text/natural language/social media, unstructured, noisy, dynamic, unreliable, …, but interconnected!</a:t>
            </a:r>
            <a:endParaRPr lang="en-US" altLang="zh-CN" dirty="0">
              <a:ea typeface="SimSun" panose="02010600030101010101" pitchFamily="2" charset="-122"/>
            </a:endParaRPr>
          </a:p>
          <a:p>
            <a:pPr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Keys from big data to big knowledge:</a:t>
            </a: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Structuring (i.e., transforming unstructured text into structured, typed, interconnected entities/relationships)</a:t>
            </a: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Networking (take advantage of massive, structured connections)</a:t>
            </a: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Mining/reasoning (e.g., induction/deduction) effectively on massive, relatively structured, interconnected networks</a:t>
            </a:r>
          </a:p>
          <a:p>
            <a:pPr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D2K game </a:t>
            </a:r>
            <a:r>
              <a:rPr lang="en-US" altLang="zh-CN" dirty="0" smtClean="0">
                <a:latin typeface="Calibri" panose="020F0502020204030204" pitchFamily="34" charset="0"/>
                <a:ea typeface="SimSun" panose="02010600030101010101" pitchFamily="2" charset="-122"/>
              </a:rPr>
              <a:t>→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ea typeface="SimSun" panose="02010600030101010101" pitchFamily="2" charset="-122"/>
              </a:rPr>
              <a:t>D2N2K</a:t>
            </a:r>
            <a:r>
              <a:rPr lang="en-US" altLang="zh-CN" dirty="0" smtClean="0">
                <a:ea typeface="SimSun" panose="02010600030101010101" pitchFamily="2" charset="-122"/>
              </a:rPr>
              <a:t> (</a:t>
            </a:r>
            <a:r>
              <a:rPr lang="en-US" altLang="zh-CN" dirty="0" smtClean="0">
                <a:solidFill>
                  <a:srgbClr val="FF0000"/>
                </a:solidFill>
                <a:ea typeface="SimSun" panose="02010600030101010101" pitchFamily="2" charset="-122"/>
              </a:rPr>
              <a:t>Data to Network to Knowledge</a:t>
            </a:r>
            <a:r>
              <a:rPr lang="en-US" altLang="zh-CN" dirty="0" smtClean="0">
                <a:ea typeface="SimSun" panose="02010600030101010101" pitchFamily="2" charset="-122"/>
              </a:rPr>
              <a:t>) game</a:t>
            </a:r>
          </a:p>
          <a:p>
            <a:pPr marL="769918" lvl="4" indent="0">
              <a:spcBef>
                <a:spcPts val="500"/>
              </a:spcBef>
              <a:buNone/>
            </a:pPr>
            <a:r>
              <a:rPr lang="en-US" altLang="zh-CN" dirty="0" smtClean="0"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SimSun" panose="02010600030101010101" pitchFamily="2" charset="-122"/>
              </a:rPr>
              <a:t>→ </a:t>
            </a:r>
            <a:r>
              <a:rPr lang="en-US" altLang="zh-CN" dirty="0" smtClean="0">
                <a:ea typeface="SimSun" panose="02010600030101010101" pitchFamily="2" charset="-122"/>
              </a:rPr>
              <a:t>Construction </a:t>
            </a:r>
            <a:r>
              <a:rPr lang="en-US" altLang="zh-CN" dirty="0">
                <a:ea typeface="SimSun" panose="02010600030101010101" pitchFamily="2" charset="-122"/>
              </a:rPr>
              <a:t>and mining of typed, heterogeneous information </a:t>
            </a:r>
            <a:r>
              <a:rPr lang="en-US" altLang="zh-CN" dirty="0" smtClean="0">
                <a:ea typeface="SimSun" panose="02010600030101010101" pitchFamily="2" charset="-122"/>
              </a:rPr>
              <a:t>networks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15" name="5-Point Star 14"/>
          <p:cNvSpPr/>
          <p:nvPr/>
        </p:nvSpPr>
        <p:spPr>
          <a:xfrm>
            <a:off x="1022555" y="5801032"/>
            <a:ext cx="422787" cy="383458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25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16622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Mining Phrases: </a:t>
            </a:r>
            <a:r>
              <a:rPr lang="en-US" sz="4000" b="1" dirty="0"/>
              <a:t>Why Not Use Raw Frequency Based Methods?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pPr marL="547688">
              <a:spcAft>
                <a:spcPts val="300"/>
              </a:spcAft>
              <a:defRPr/>
            </a:pPr>
            <a:r>
              <a:rPr lang="en-US" altLang="zh-CN" sz="2400" dirty="0" smtClean="0">
                <a:solidFill>
                  <a:srgbClr val="000000"/>
                </a:solidFill>
              </a:rPr>
              <a:t>Traditional </a:t>
            </a:r>
            <a:r>
              <a:rPr lang="en-US" altLang="zh-CN" sz="2400" dirty="0">
                <a:solidFill>
                  <a:srgbClr val="000000"/>
                </a:solidFill>
              </a:rPr>
              <a:t>data-driven approaches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 Frequent pattern mining</a:t>
            </a:r>
          </a:p>
          <a:p>
            <a:pPr marL="890571" lvl="2">
              <a:spcAft>
                <a:spcPts val="300"/>
              </a:spcAft>
              <a:defRPr/>
            </a:pPr>
            <a:r>
              <a:rPr lang="en-US" sz="2400" dirty="0">
                <a:solidFill>
                  <a:srgbClr val="000000"/>
                </a:solidFill>
              </a:rPr>
              <a:t>If AB is frequent, likely AB could be a phrase</a:t>
            </a: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Raw frequency could NOT reflect the quality of phrases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E.g., </a:t>
            </a:r>
            <a:r>
              <a:rPr lang="en-US" altLang="zh-CN" sz="2400" dirty="0" err="1">
                <a:solidFill>
                  <a:srgbClr val="000000"/>
                </a:solidFill>
              </a:rPr>
              <a:t>freq</a:t>
            </a:r>
            <a:r>
              <a:rPr lang="en-US" altLang="zh-CN" sz="2400" dirty="0">
                <a:solidFill>
                  <a:srgbClr val="000000"/>
                </a:solidFill>
              </a:rPr>
              <a:t>(vector machine) ≥ </a:t>
            </a:r>
            <a:r>
              <a:rPr lang="en-US" altLang="zh-CN" sz="2400" dirty="0" err="1">
                <a:solidFill>
                  <a:srgbClr val="000000"/>
                </a:solidFill>
              </a:rPr>
              <a:t>freq</a:t>
            </a:r>
            <a:r>
              <a:rPr lang="en-US" altLang="zh-CN" sz="2400" dirty="0">
                <a:solidFill>
                  <a:srgbClr val="000000"/>
                </a:solidFill>
              </a:rPr>
              <a:t>(support vector machine) 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Need to rectify the frequency based on segmentation results</a:t>
            </a:r>
          </a:p>
          <a:p>
            <a:pPr marL="547688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Phrasal segmentation will tell </a:t>
            </a:r>
          </a:p>
          <a:p>
            <a:pPr marL="779463" lvl="1">
              <a:spcAft>
                <a:spcPts val="300"/>
              </a:spcAft>
              <a:defRPr/>
            </a:pPr>
            <a:r>
              <a:rPr lang="en-US" altLang="zh-CN" sz="2400" dirty="0">
                <a:solidFill>
                  <a:srgbClr val="000000"/>
                </a:solidFill>
              </a:rPr>
              <a:t>Some words should be treated as a whole phrase whereas others are still unigrams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119078"/>
          </a:xfrm>
        </p:spPr>
        <p:txBody>
          <a:bodyPr>
            <a:no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: From Raw Corpus </a:t>
            </a:r>
            <a:br>
              <a:rPr lang="en-US" altLang="zh-CN" sz="4000" b="1" dirty="0"/>
            </a:br>
            <a:r>
              <a:rPr lang="en-US" altLang="zh-CN" sz="4000" b="1" dirty="0"/>
              <a:t>to Quality Phrases and Segmented Corpus</a:t>
            </a:r>
            <a:endParaRPr lang="en-US" altLang="en-US" sz="4000" b="1" dirty="0" smtClean="0"/>
          </a:p>
        </p:txBody>
      </p:sp>
      <p:pic>
        <p:nvPicPr>
          <p:cNvPr id="4" name="Picture 19" descr="Untitled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t="27533" r="7860" b="28090"/>
          <a:stretch/>
        </p:blipFill>
        <p:spPr>
          <a:xfrm>
            <a:off x="3559198" y="2241614"/>
            <a:ext cx="3413339" cy="1500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2299" y="2071001"/>
            <a:ext cx="3027249" cy="5847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100" b="1" dirty="0">
                <a:solidFill>
                  <a:prstClr val="black"/>
                </a:solidFill>
              </a:rPr>
              <a:t>Document</a:t>
            </a:r>
            <a:r>
              <a:rPr lang="zh-CN" altLang="en-US" sz="1100" b="1" dirty="0">
                <a:solidFill>
                  <a:prstClr val="black"/>
                </a:solidFill>
              </a:rPr>
              <a:t> </a:t>
            </a:r>
            <a:r>
              <a:rPr lang="en-US" altLang="zh-CN" sz="1100" b="1" dirty="0">
                <a:solidFill>
                  <a:prstClr val="black"/>
                </a:solidFill>
              </a:rPr>
              <a:t>1</a:t>
            </a:r>
            <a:endParaRPr lang="en-US" sz="1100" b="1" dirty="0">
              <a:solidFill>
                <a:prstClr val="black"/>
              </a:solidFill>
            </a:endParaRPr>
          </a:p>
          <a:p>
            <a:pPr defTabSz="914400"/>
            <a:r>
              <a:rPr lang="en-US" sz="1050" dirty="0">
                <a:solidFill>
                  <a:srgbClr val="CC0000"/>
                </a:solidFill>
              </a:rPr>
              <a:t>Citation recommendation </a:t>
            </a:r>
            <a:r>
              <a:rPr lang="en-US" sz="1050" dirty="0">
                <a:solidFill>
                  <a:prstClr val="black"/>
                </a:solidFill>
              </a:rPr>
              <a:t>is an interesting but challenging research problem </a:t>
            </a:r>
            <a:r>
              <a:rPr lang="en-US" altLang="zh-CN" sz="1050" dirty="0">
                <a:solidFill>
                  <a:prstClr val="black"/>
                </a:solidFill>
              </a:rPr>
              <a:t>in </a:t>
            </a:r>
            <a:r>
              <a:rPr lang="en-US" altLang="zh-CN" sz="1050" dirty="0">
                <a:solidFill>
                  <a:srgbClr val="CC0000"/>
                </a:solidFill>
              </a:rPr>
              <a:t>data mining </a:t>
            </a:r>
            <a:r>
              <a:rPr lang="en-US" altLang="zh-CN" sz="1050" dirty="0">
                <a:solidFill>
                  <a:prstClr val="black"/>
                </a:solidFill>
              </a:rPr>
              <a:t>area</a:t>
            </a:r>
            <a:r>
              <a:rPr lang="en-US" sz="1050" dirty="0">
                <a:solidFill>
                  <a:prstClr val="black"/>
                </a:solidFill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188" y="2373463"/>
            <a:ext cx="1382466" cy="144083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6200000">
            <a:off x="4051479" y="4481344"/>
            <a:ext cx="315253" cy="60270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2300" y="2741975"/>
            <a:ext cx="3027249" cy="746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100" b="1" dirty="0">
                <a:solidFill>
                  <a:prstClr val="black"/>
                </a:solidFill>
              </a:rPr>
              <a:t>Document</a:t>
            </a:r>
            <a:r>
              <a:rPr lang="zh-CN" altLang="en-US" sz="1100" b="1" dirty="0">
                <a:solidFill>
                  <a:prstClr val="black"/>
                </a:solidFill>
              </a:rPr>
              <a:t> </a:t>
            </a:r>
            <a:r>
              <a:rPr lang="en-US" altLang="zh-CN" sz="1100" b="1" dirty="0">
                <a:solidFill>
                  <a:prstClr val="black"/>
                </a:solidFill>
              </a:rPr>
              <a:t>2</a:t>
            </a:r>
          </a:p>
          <a:p>
            <a:pPr defTabSz="914400"/>
            <a:r>
              <a:rPr lang="en-US" sz="1050" dirty="0">
                <a:solidFill>
                  <a:prstClr val="black"/>
                </a:solidFill>
              </a:rPr>
              <a:t>In this study, we investigate the problem in the context of </a:t>
            </a:r>
            <a:r>
              <a:rPr lang="en-US" sz="1050" dirty="0">
                <a:solidFill>
                  <a:srgbClr val="CC0000"/>
                </a:solidFill>
              </a:rPr>
              <a:t>heterogeneous information networks </a:t>
            </a:r>
            <a:r>
              <a:rPr lang="en-US" sz="1050" dirty="0">
                <a:solidFill>
                  <a:prstClr val="black"/>
                </a:solidFill>
              </a:rPr>
              <a:t>using </a:t>
            </a:r>
            <a:r>
              <a:rPr lang="en-US" sz="1050" dirty="0">
                <a:solidFill>
                  <a:srgbClr val="CC0000"/>
                </a:solidFill>
              </a:rPr>
              <a:t>data mining </a:t>
            </a:r>
            <a:r>
              <a:rPr lang="en-US" sz="1050" dirty="0">
                <a:solidFill>
                  <a:prstClr val="black"/>
                </a:solidFill>
              </a:rPr>
              <a:t>technique.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3726" y="5147835"/>
            <a:ext cx="1790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>
                <a:solidFill>
                  <a:srgbClr val="FF0000"/>
                </a:solidFill>
              </a:rPr>
              <a:t>Phrase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Mining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2300" y="3573910"/>
            <a:ext cx="3027249" cy="7463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1100" b="1" dirty="0">
                <a:solidFill>
                  <a:prstClr val="black"/>
                </a:solidFill>
              </a:rPr>
              <a:t>Document</a:t>
            </a:r>
            <a:r>
              <a:rPr lang="zh-CN" altLang="en-US" sz="1100" b="1" dirty="0">
                <a:solidFill>
                  <a:prstClr val="black"/>
                </a:solidFill>
              </a:rPr>
              <a:t> </a:t>
            </a:r>
            <a:r>
              <a:rPr lang="en-US" altLang="zh-CN" sz="1100" b="1" dirty="0">
                <a:solidFill>
                  <a:prstClr val="black"/>
                </a:solidFill>
              </a:rPr>
              <a:t>3</a:t>
            </a:r>
          </a:p>
          <a:p>
            <a:pPr defTabSz="914400"/>
            <a:r>
              <a:rPr lang="en-US" sz="1050" dirty="0">
                <a:solidFill>
                  <a:srgbClr val="CC0000"/>
                </a:solidFill>
              </a:rPr>
              <a:t>Principal Component Analysis </a:t>
            </a:r>
            <a:r>
              <a:rPr lang="en-US" sz="1050" dirty="0">
                <a:solidFill>
                  <a:prstClr val="black"/>
                </a:solidFill>
              </a:rPr>
              <a:t>is a </a:t>
            </a:r>
            <a:r>
              <a:rPr lang="en-US" sz="1050" dirty="0">
                <a:solidFill>
                  <a:srgbClr val="CC0000"/>
                </a:solidFill>
              </a:rPr>
              <a:t>linear dimensionality reduction</a:t>
            </a:r>
            <a:r>
              <a:rPr lang="en-US" sz="1050" dirty="0">
                <a:solidFill>
                  <a:srgbClr val="C0504D"/>
                </a:solidFill>
              </a:rPr>
              <a:t> </a:t>
            </a:r>
            <a:r>
              <a:rPr lang="en-US" sz="1050" dirty="0">
                <a:solidFill>
                  <a:prstClr val="black"/>
                </a:solidFill>
              </a:rPr>
              <a:t>technique</a:t>
            </a:r>
            <a:r>
              <a:rPr lang="zh-CN" altLang="en-US" sz="1050" dirty="0">
                <a:solidFill>
                  <a:prstClr val="black"/>
                </a:solidFill>
              </a:rPr>
              <a:t> </a:t>
            </a:r>
            <a:r>
              <a:rPr lang="en-US" altLang="zh-CN" sz="1050" dirty="0">
                <a:solidFill>
                  <a:prstClr val="black"/>
                </a:solidFill>
              </a:rPr>
              <a:t>commonly</a:t>
            </a:r>
            <a:r>
              <a:rPr lang="zh-CN" altLang="en-US" sz="1050" dirty="0">
                <a:solidFill>
                  <a:prstClr val="black"/>
                </a:solidFill>
              </a:rPr>
              <a:t> </a:t>
            </a:r>
            <a:r>
              <a:rPr lang="en-US" altLang="zh-CN" sz="1050" dirty="0">
                <a:solidFill>
                  <a:prstClr val="black"/>
                </a:solidFill>
              </a:rPr>
              <a:t>used</a:t>
            </a:r>
            <a:r>
              <a:rPr lang="zh-CN" altLang="en-US" sz="1050" dirty="0">
                <a:solidFill>
                  <a:prstClr val="black"/>
                </a:solidFill>
              </a:rPr>
              <a:t> </a:t>
            </a:r>
            <a:r>
              <a:rPr lang="en-US" altLang="zh-CN" sz="1050" dirty="0">
                <a:solidFill>
                  <a:prstClr val="black"/>
                </a:solidFill>
              </a:rPr>
              <a:t>in</a:t>
            </a:r>
            <a:r>
              <a:rPr lang="zh-CN" altLang="en-US" sz="1050" dirty="0">
                <a:solidFill>
                  <a:prstClr val="black"/>
                </a:solidFill>
              </a:rPr>
              <a:t> </a:t>
            </a:r>
            <a:r>
              <a:rPr lang="en-US" altLang="zh-CN" sz="1050" dirty="0">
                <a:solidFill>
                  <a:srgbClr val="CC0000"/>
                </a:solidFill>
              </a:rPr>
              <a:t>machine</a:t>
            </a:r>
            <a:r>
              <a:rPr lang="zh-CN" altLang="en-US" sz="1050" dirty="0">
                <a:solidFill>
                  <a:srgbClr val="CC0000"/>
                </a:solidFill>
              </a:rPr>
              <a:t> </a:t>
            </a:r>
            <a:r>
              <a:rPr lang="en-US" altLang="zh-CN" sz="1050" dirty="0">
                <a:solidFill>
                  <a:srgbClr val="CC0000"/>
                </a:solidFill>
              </a:rPr>
              <a:t>learning</a:t>
            </a:r>
            <a:r>
              <a:rPr lang="zh-CN" altLang="en-US" sz="1050" dirty="0">
                <a:solidFill>
                  <a:srgbClr val="CC0000"/>
                </a:solidFill>
              </a:rPr>
              <a:t> </a:t>
            </a:r>
            <a:r>
              <a:rPr lang="en-US" altLang="zh-CN" sz="1050" dirty="0">
                <a:solidFill>
                  <a:prstClr val="black"/>
                </a:solidFill>
              </a:rPr>
              <a:t>applications.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9702" y="1638215"/>
            <a:ext cx="199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b="1" dirty="0">
                <a:solidFill>
                  <a:prstClr val="black"/>
                </a:solidFill>
              </a:rPr>
              <a:t>Quality</a:t>
            </a:r>
            <a:r>
              <a:rPr lang="zh-CN" altLang="en-US" sz="1800" b="1" dirty="0">
                <a:solidFill>
                  <a:prstClr val="black"/>
                </a:solidFill>
              </a:rPr>
              <a:t> </a:t>
            </a:r>
            <a:r>
              <a:rPr lang="en-US" sz="1800" b="1" dirty="0">
                <a:solidFill>
                  <a:prstClr val="black"/>
                </a:solidFill>
              </a:rPr>
              <a:t>Phras</a:t>
            </a:r>
            <a:r>
              <a:rPr lang="en-US" altLang="zh-CN" sz="1800" b="1" dirty="0">
                <a:solidFill>
                  <a:prstClr val="black"/>
                </a:solidFill>
              </a:rPr>
              <a:t>es</a:t>
            </a:r>
            <a:endParaRPr lang="en-US" sz="1800" b="1" dirty="0">
              <a:solidFill>
                <a:prstClr val="black"/>
              </a:solidFill>
            </a:endParaRPr>
          </a:p>
        </p:txBody>
      </p:sp>
      <p:sp>
        <p:nvSpPr>
          <p:cNvPr id="13" name="Up-Down Arrow 16"/>
          <p:cNvSpPr/>
          <p:nvPr/>
        </p:nvSpPr>
        <p:spPr>
          <a:xfrm rot="16200000">
            <a:off x="7333231" y="4069542"/>
            <a:ext cx="294166" cy="1520112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01290" y="5147835"/>
            <a:ext cx="2628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>
                <a:solidFill>
                  <a:srgbClr val="FF0000"/>
                </a:solidFill>
              </a:rPr>
              <a:t>Phrasal Segmentation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16483" y="1638215"/>
            <a:ext cx="175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b="1" dirty="0">
                <a:solidFill>
                  <a:prstClr val="black"/>
                </a:solidFill>
              </a:rPr>
              <a:t>Raw Corpus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76028" y="1616092"/>
            <a:ext cx="199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b="1" dirty="0">
                <a:solidFill>
                  <a:prstClr val="black"/>
                </a:solidFill>
              </a:rPr>
              <a:t>Segmented Corpus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8615" y="4618270"/>
            <a:ext cx="195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</a:rPr>
              <a:t>Input Raw Corpus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13826" y="4616629"/>
            <a:ext cx="199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b="1" dirty="0">
                <a:solidFill>
                  <a:prstClr val="black"/>
                </a:solidFill>
              </a:rPr>
              <a:t>Quality</a:t>
            </a:r>
            <a:r>
              <a:rPr lang="zh-CN" altLang="en-US" sz="1800" b="1" dirty="0">
                <a:solidFill>
                  <a:prstClr val="black"/>
                </a:solidFill>
              </a:rPr>
              <a:t> </a:t>
            </a:r>
            <a:r>
              <a:rPr lang="en-US" sz="1800" b="1" dirty="0">
                <a:solidFill>
                  <a:prstClr val="black"/>
                </a:solidFill>
              </a:rPr>
              <a:t>Phras</a:t>
            </a:r>
            <a:r>
              <a:rPr lang="en-US" altLang="zh-CN" sz="1800" b="1" dirty="0">
                <a:solidFill>
                  <a:prstClr val="black"/>
                </a:solidFill>
              </a:rPr>
              <a:t>es</a:t>
            </a:r>
            <a:endParaRPr lang="en-US" sz="1800" b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78068" y="4636736"/>
            <a:ext cx="199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b="1" dirty="0">
                <a:solidFill>
                  <a:prstClr val="black"/>
                </a:solidFill>
              </a:rPr>
              <a:t>Segmented Corpus</a:t>
            </a:r>
          </a:p>
        </p:txBody>
      </p:sp>
    </p:spTree>
    <p:extLst>
      <p:ext uri="{BB962C8B-B14F-4D97-AF65-F5344CB8AC3E}">
        <p14:creationId xmlns:p14="http://schemas.microsoft.com/office/powerpoint/2010/main" val="322956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: The Overall Framework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239715"/>
            <a:ext cx="10702835" cy="1371600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>
                <a:solidFill>
                  <a:srgbClr val="000000"/>
                </a:solidFill>
              </a:rPr>
              <a:t>ClassPhrase</a:t>
            </a:r>
            <a:r>
              <a:rPr lang="en-US" altLang="zh-CN" sz="2400" dirty="0">
                <a:solidFill>
                  <a:srgbClr val="000000"/>
                </a:solidFill>
              </a:rPr>
              <a:t>:  Frequent pattern mining, feature extraction, classification</a:t>
            </a:r>
          </a:p>
          <a:p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: Phrasal segmentation and phrase quality estimation</a:t>
            </a:r>
          </a:p>
          <a:p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+: One more round to enhance mined phrase quality </a:t>
            </a:r>
          </a:p>
        </p:txBody>
      </p:sp>
      <p:pic>
        <p:nvPicPr>
          <p:cNvPr id="4" name="Picture 6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76" y="3389314"/>
            <a:ext cx="8518525" cy="2511425"/>
          </a:xfrm>
          <a:prstGeom prst="rect">
            <a:avLst/>
          </a:prstGeom>
        </p:spPr>
      </p:pic>
      <p:sp>
        <p:nvSpPr>
          <p:cNvPr id="5" name="矩形 5"/>
          <p:cNvSpPr/>
          <p:nvPr/>
        </p:nvSpPr>
        <p:spPr>
          <a:xfrm>
            <a:off x="1921561" y="3101008"/>
            <a:ext cx="5184576" cy="2952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1701" y="611175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1800" dirty="0" err="1">
                <a:solidFill>
                  <a:srgbClr val="FF0000"/>
                </a:solidFill>
              </a:rPr>
              <a:t>ClassPhrase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82416" y="2884985"/>
            <a:ext cx="7056784" cy="3596105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9600" y="608040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1800" dirty="0" err="1">
                <a:solidFill>
                  <a:srgbClr val="0070C0"/>
                </a:solidFill>
              </a:rPr>
              <a:t>SegPhrase</a:t>
            </a:r>
            <a:r>
              <a:rPr lang="en-US" altLang="zh-CN" sz="1800" dirty="0">
                <a:solidFill>
                  <a:srgbClr val="0070C0"/>
                </a:solidFill>
              </a:rPr>
              <a:t>(+)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6478170" y="4032974"/>
            <a:ext cx="960121" cy="533400"/>
          </a:xfrm>
          <a:prstGeom prst="bentConnector3">
            <a:avLst>
              <a:gd name="adj1" fmla="val 9960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478168" y="5046594"/>
            <a:ext cx="0" cy="3826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What Kind of Phrases Are of “High Quality”?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Judging </a:t>
            </a:r>
            <a:r>
              <a:rPr lang="en-US" altLang="zh-CN" sz="2400" dirty="0">
                <a:solidFill>
                  <a:srgbClr val="000000"/>
                </a:solidFill>
              </a:rPr>
              <a:t>the quality of phrases</a:t>
            </a:r>
          </a:p>
          <a:p>
            <a:pPr lvl="1"/>
            <a:r>
              <a:rPr lang="en-US" altLang="zh-CN" sz="2400" b="1" dirty="0">
                <a:solidFill>
                  <a:srgbClr val="000000"/>
                </a:solidFill>
              </a:rPr>
              <a:t>Popularity</a:t>
            </a:r>
          </a:p>
          <a:p>
            <a:pPr lvl="2"/>
            <a:r>
              <a:rPr lang="en-US" altLang="en-US" sz="2400" dirty="0">
                <a:solidFill>
                  <a:srgbClr val="000000"/>
                </a:solidFill>
              </a:rPr>
              <a:t>“information retrieval</a:t>
            </a:r>
            <a:r>
              <a:rPr lang="en-US" altLang="ja-JP" sz="2400" dirty="0">
                <a:solidFill>
                  <a:srgbClr val="000000"/>
                </a:solidFill>
              </a:rPr>
              <a:t>” vs. “cross-language information retrieval”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en-US" altLang="zh-CN" sz="2400" b="1" dirty="0">
                <a:solidFill>
                  <a:srgbClr val="000000"/>
                </a:solidFill>
              </a:rPr>
              <a:t>Concordance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“powerful tea” vs. “strong tea”</a:t>
            </a:r>
          </a:p>
          <a:p>
            <a:pPr lvl="2"/>
            <a:r>
              <a:rPr lang="en-US" altLang="ja-JP" sz="2400" dirty="0">
                <a:solidFill>
                  <a:srgbClr val="000000"/>
                </a:solidFill>
              </a:rPr>
              <a:t>“active learning” vs.</a:t>
            </a:r>
            <a:r>
              <a:rPr lang="ja-JP" altLang="en-US" sz="2400" dirty="0">
                <a:solidFill>
                  <a:srgbClr val="000000"/>
                </a:solidFill>
              </a:rPr>
              <a:t> </a:t>
            </a:r>
            <a:r>
              <a:rPr lang="en-US" altLang="ja-JP" sz="2400" dirty="0">
                <a:solidFill>
                  <a:srgbClr val="000000"/>
                </a:solidFill>
              </a:rPr>
              <a:t>“learning classification”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en-US" altLang="zh-CN" sz="2400" b="1" dirty="0" err="1">
                <a:solidFill>
                  <a:srgbClr val="000000"/>
                </a:solidFill>
              </a:rPr>
              <a:t>Informativeness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“this paper” (frequent but not discriminative, not informative)</a:t>
            </a:r>
          </a:p>
          <a:p>
            <a:pPr lvl="1"/>
            <a:r>
              <a:rPr lang="en-US" altLang="zh-CN" sz="2400" b="1" dirty="0">
                <a:solidFill>
                  <a:srgbClr val="000000"/>
                </a:solidFill>
              </a:rPr>
              <a:t>Completeness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“vector machine” vs. “support vector machine” </a:t>
            </a:r>
          </a:p>
        </p:txBody>
      </p:sp>
    </p:spTree>
    <p:extLst>
      <p:ext uri="{BB962C8B-B14F-4D97-AF65-F5344CB8AC3E}">
        <p14:creationId xmlns:p14="http://schemas.microsoft.com/office/powerpoint/2010/main" val="236593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ClassPhrase</a:t>
            </a:r>
            <a:r>
              <a:rPr lang="en-US" altLang="zh-CN" sz="4000" b="1" dirty="0"/>
              <a:t> I: Pattern Mining for Candidate Set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Build </a:t>
            </a:r>
            <a:r>
              <a:rPr lang="en-US" altLang="zh-CN" sz="2400" dirty="0"/>
              <a:t>a candidate phrases set by frequent pattern mining</a:t>
            </a:r>
          </a:p>
          <a:p>
            <a:pPr lvl="1"/>
            <a:r>
              <a:rPr lang="en-US" altLang="zh-CN" sz="2400" dirty="0"/>
              <a:t>Mining frequent </a:t>
            </a:r>
            <a:r>
              <a:rPr lang="en-US" altLang="zh-CN" sz="2400" i="1" dirty="0"/>
              <a:t>k</a:t>
            </a:r>
            <a:r>
              <a:rPr lang="en-US" altLang="zh-CN" sz="2400" dirty="0"/>
              <a:t>-grams</a:t>
            </a:r>
          </a:p>
          <a:p>
            <a:pPr lvl="2"/>
            <a:r>
              <a:rPr lang="en-US" altLang="zh-CN" sz="2400" i="1" dirty="0"/>
              <a:t>k </a:t>
            </a:r>
            <a:r>
              <a:rPr lang="en-US" altLang="zh-CN" sz="2400" dirty="0"/>
              <a:t>is typically small, e.g. 6 in our experiments</a:t>
            </a:r>
          </a:p>
          <a:p>
            <a:r>
              <a:rPr lang="en-US" altLang="zh-CN" sz="2400" b="1" dirty="0"/>
              <a:t>Popularity</a:t>
            </a:r>
            <a:r>
              <a:rPr lang="en-US" altLang="zh-CN" sz="2400" dirty="0"/>
              <a:t> measured by </a:t>
            </a:r>
            <a:r>
              <a:rPr lang="en-US" altLang="zh-CN" sz="2400" i="1" dirty="0"/>
              <a:t>raw </a:t>
            </a:r>
            <a:r>
              <a:rPr lang="en-US" altLang="zh-CN" sz="2400" dirty="0"/>
              <a:t>frequent words and phrases mined from the corpus</a:t>
            </a:r>
          </a:p>
        </p:txBody>
      </p:sp>
    </p:spTree>
    <p:extLst>
      <p:ext uri="{BB962C8B-B14F-4D97-AF65-F5344CB8AC3E}">
        <p14:creationId xmlns:p14="http://schemas.microsoft.com/office/powerpoint/2010/main" val="19879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ClassPhrase</a:t>
            </a:r>
            <a:r>
              <a:rPr lang="en-US" altLang="zh-CN" sz="4000" b="1" dirty="0"/>
              <a:t> </a:t>
            </a:r>
            <a:r>
              <a:rPr lang="en-US" altLang="zh-CN" sz="4000" b="1" dirty="0" smtClean="0"/>
              <a:t>II: Feature </a:t>
            </a:r>
            <a:r>
              <a:rPr lang="en-US" altLang="zh-CN" sz="4000" b="1" dirty="0"/>
              <a:t>Extraction: Concordance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/>
              <a:t>Partition </a:t>
            </a:r>
            <a:r>
              <a:rPr lang="en-US" altLang="zh-CN" dirty="0"/>
              <a:t>a phrase into two parts to check whether the co-occurrence is significantly higher than pure random</a:t>
            </a:r>
          </a:p>
          <a:p>
            <a:pPr lvl="1">
              <a:spcAft>
                <a:spcPts val="600"/>
              </a:spcAft>
            </a:pPr>
            <a:r>
              <a:rPr lang="en-US" altLang="zh-CN" sz="1800" dirty="0"/>
              <a:t>support vector   machine                this paper   demonstrates</a:t>
            </a:r>
          </a:p>
          <a:p>
            <a:pPr lvl="1">
              <a:spcAft>
                <a:spcPts val="600"/>
              </a:spcAft>
            </a:pPr>
            <a:endParaRPr lang="en-US" altLang="zh-CN" sz="1800" dirty="0">
              <a:sym typeface="Wingdings" panose="05000000000000000000" pitchFamily="2" charset="2"/>
            </a:endParaRPr>
          </a:p>
          <a:p>
            <a:pPr lvl="1">
              <a:spcAft>
                <a:spcPts val="600"/>
              </a:spcAft>
            </a:pP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en-US" altLang="zh-CN" dirty="0"/>
              <a:t>Pointwise mutual information:</a:t>
            </a:r>
          </a:p>
          <a:p>
            <a:pPr marL="200025" lvl="1" indent="0">
              <a:spcAft>
                <a:spcPts val="600"/>
              </a:spcAft>
              <a:buNone/>
            </a:pPr>
            <a:endParaRPr lang="en-US" altLang="zh-CN" dirty="0"/>
          </a:p>
          <a:p>
            <a:pPr lvl="1">
              <a:spcAft>
                <a:spcPts val="600"/>
              </a:spcAft>
            </a:pPr>
            <a:r>
              <a:rPr lang="en-US" altLang="zh-CN" dirty="0"/>
              <a:t>Pointwise KL divergence: 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  <a:p>
            <a:pPr>
              <a:spcAft>
                <a:spcPts val="600"/>
              </a:spcAft>
            </a:pPr>
            <a:r>
              <a:rPr lang="en-US" altLang="zh-CN" dirty="0"/>
              <a:t>The additional </a:t>
            </a:r>
            <a:r>
              <a:rPr lang="en-US" altLang="zh-CN" i="1" dirty="0"/>
              <a:t>p</a:t>
            </a:r>
            <a:r>
              <a:rPr lang="en-US" altLang="zh-CN" dirty="0"/>
              <a:t>(</a:t>
            </a:r>
            <a:r>
              <a:rPr lang="en-US" altLang="zh-CN" i="1" dirty="0"/>
              <a:t>v</a:t>
            </a:r>
            <a:r>
              <a:rPr lang="en-US" altLang="zh-CN" dirty="0"/>
              <a:t>) is multiplied with pointwise mutual information, leading to less bias towards rare-occurred phrases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35" y="2785992"/>
            <a:ext cx="4908401" cy="907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00346"/>
            <a:ext cx="3672408" cy="778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486" y="4624340"/>
            <a:ext cx="4320480" cy="67975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42547" y="2272799"/>
            <a:ext cx="5624774" cy="268179"/>
            <a:chOff x="1051562" y="2172803"/>
            <a:chExt cx="5624774" cy="268179"/>
          </a:xfrm>
        </p:grpSpPr>
        <p:sp>
          <p:nvSpPr>
            <p:cNvPr id="9" name="矩形 5"/>
            <p:cNvSpPr/>
            <p:nvPr/>
          </p:nvSpPr>
          <p:spPr>
            <a:xfrm>
              <a:off x="1051562" y="2177522"/>
              <a:ext cx="1421674" cy="2517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5"/>
            <p:cNvSpPr/>
            <p:nvPr/>
          </p:nvSpPr>
          <p:spPr>
            <a:xfrm>
              <a:off x="4175246" y="2172803"/>
              <a:ext cx="1023255" cy="2517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矩形 5"/>
            <p:cNvSpPr/>
            <p:nvPr/>
          </p:nvSpPr>
          <p:spPr>
            <a:xfrm>
              <a:off x="2552282" y="2172803"/>
              <a:ext cx="853437" cy="251792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矩形 5"/>
            <p:cNvSpPr/>
            <p:nvPr/>
          </p:nvSpPr>
          <p:spPr>
            <a:xfrm>
              <a:off x="5293439" y="2177522"/>
              <a:ext cx="1382897" cy="263460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632435" y="255107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435" y="2551076"/>
                <a:ext cx="60960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15019" y="2515712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019" y="2515712"/>
                <a:ext cx="609600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842820" y="255107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820" y="2551076"/>
                <a:ext cx="609600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99635" y="2505316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635" y="2505316"/>
                <a:ext cx="60960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51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-141112" y="62090"/>
            <a:ext cx="12488333" cy="899160"/>
          </a:xfrm>
        </p:spPr>
        <p:txBody>
          <a:bodyPr>
            <a:noAutofit/>
          </a:bodyPr>
          <a:lstStyle/>
          <a:p>
            <a:r>
              <a:rPr lang="en-US" altLang="zh-CN" sz="4000" b="1" dirty="0" err="1"/>
              <a:t>ClassPhrase</a:t>
            </a:r>
            <a:r>
              <a:rPr lang="en-US" altLang="zh-CN" sz="4000" b="1" dirty="0"/>
              <a:t> II: </a:t>
            </a:r>
            <a:r>
              <a:rPr lang="en-US" altLang="zh-CN" sz="4000" b="1" dirty="0" smtClean="0"/>
              <a:t>Feature </a:t>
            </a:r>
            <a:r>
              <a:rPr lang="en-US" altLang="zh-CN" sz="4000" b="1" dirty="0"/>
              <a:t>Extraction: </a:t>
            </a:r>
            <a:r>
              <a:rPr lang="en-US" altLang="zh-CN" sz="4000" b="1" dirty="0" err="1"/>
              <a:t>Informativeness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 smtClean="0"/>
              <a:t>Deriving </a:t>
            </a:r>
            <a:r>
              <a:rPr lang="en-US" altLang="zh-CN" sz="2400" dirty="0" err="1"/>
              <a:t>Informativeness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Quality phrases typically start and end with a non-</a:t>
            </a:r>
            <a:r>
              <a:rPr lang="en-US" altLang="zh-CN" sz="2400" dirty="0" err="1"/>
              <a:t>stopword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“machine learning is” vs. “machine learning”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Use average IDF over words in the phrase to measure the semantics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Usually, the probabilities of a quality phrase in quotes, brackets, or connected by dash should be higher (punctuations information)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“state-of-the-art”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We can also incorporate features using some NLP techniques, such as POS tagging, chunking, and semantic parsing</a:t>
            </a:r>
          </a:p>
        </p:txBody>
      </p:sp>
    </p:spTree>
    <p:extLst>
      <p:ext uri="{BB962C8B-B14F-4D97-AF65-F5344CB8AC3E}">
        <p14:creationId xmlns:p14="http://schemas.microsoft.com/office/powerpoint/2010/main" val="405627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ClassPhrase</a:t>
            </a:r>
            <a:r>
              <a:rPr lang="en-US" altLang="zh-CN" sz="4000" b="1" dirty="0"/>
              <a:t> III: Classifier 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dirty="0" smtClean="0"/>
              <a:t>Limited </a:t>
            </a:r>
            <a:r>
              <a:rPr lang="en-US" altLang="zh-CN" sz="2400" b="1" dirty="0"/>
              <a:t>Training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Labels: Whether a phrase is a quality one or not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“support vector machine”:  1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“the experiment shows”:    0</a:t>
            </a:r>
            <a:endParaRPr lang="en-US" altLang="zh-CN" sz="2400" b="1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For ~1GB corpus, only 300 labels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Random Forest as our classifier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Predicted phrase quality scores lie in [0, 1]</a:t>
            </a:r>
            <a:endParaRPr lang="en-US" altLang="zh-CN" sz="2400" b="1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Bootstrap many different datasets from limited labels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16451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557348" y="106034"/>
            <a:ext cx="10914043" cy="1101914"/>
          </a:xfrm>
        </p:spPr>
        <p:txBody>
          <a:bodyPr>
            <a:no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: Why Do We Need Phrasal Segmentation in Corpus?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000000"/>
                </a:solidFill>
              </a:rPr>
              <a:t>Phrasal </a:t>
            </a:r>
            <a:r>
              <a:rPr lang="en-US" altLang="zh-CN" sz="2400" dirty="0">
                <a:solidFill>
                  <a:srgbClr val="000000"/>
                </a:solidFill>
              </a:rPr>
              <a:t>segmentation can tell which phrase is more appropriate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Ex:  A standard </a:t>
            </a:r>
            <a:r>
              <a:rPr lang="en-US" altLang="zh-CN" sz="2400" dirty="0" smtClean="0">
                <a:solidFill>
                  <a:srgbClr val="000000"/>
                </a:solidFill>
              </a:rPr>
              <a:t>[feature vector] [</a:t>
            </a:r>
            <a:r>
              <a:rPr lang="en-US" altLang="zh-CN" sz="2400" smtClean="0">
                <a:solidFill>
                  <a:srgbClr val="000000"/>
                </a:solidFill>
              </a:rPr>
              <a:t>machine learning] </a:t>
            </a:r>
            <a:r>
              <a:rPr lang="en-US" altLang="zh-CN" sz="2400" dirty="0">
                <a:solidFill>
                  <a:srgbClr val="000000"/>
                </a:solidFill>
              </a:rPr>
              <a:t>setup is used to describe...</a:t>
            </a:r>
          </a:p>
          <a:p>
            <a:pPr marL="384165" lvl="2" indent="0"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 smtClean="0">
              <a:solidFill>
                <a:srgbClr val="000000"/>
              </a:solidFill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</a:rPr>
              <a:t>Rectified </a:t>
            </a:r>
            <a:r>
              <a:rPr lang="en-US" altLang="zh-CN" sz="2400" dirty="0">
                <a:solidFill>
                  <a:srgbClr val="000000"/>
                </a:solidFill>
              </a:rPr>
              <a:t>phrase frequency (expected influence)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Example: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/>
          <a:srcRect t="1363"/>
          <a:stretch/>
        </p:blipFill>
        <p:spPr>
          <a:xfrm>
            <a:off x="2820988" y="4343400"/>
            <a:ext cx="6550025" cy="2113858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5187356" y="1441991"/>
            <a:ext cx="276225" cy="19050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25603" y="2576091"/>
            <a:ext cx="4366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1800" dirty="0">
                <a:solidFill>
                  <a:srgbClr val="000000"/>
                </a:solidFill>
              </a:rPr>
              <a:t>Not counted towards the rectified frequency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59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: Segmentation of Phrases</a:t>
            </a:r>
            <a:endParaRPr lang="en-US" altLang="en-US" sz="40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557348" y="1371600"/>
                <a:ext cx="10702835" cy="51054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solidFill>
                      <a:srgbClr val="000000"/>
                    </a:solidFill>
                  </a:rPr>
                  <a:t>Partition a sequence of word by maximizing the likelihood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Considering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Phrase quality score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altLang="zh-CN" sz="2400" dirty="0" err="1">
                    <a:solidFill>
                      <a:srgbClr val="000000"/>
                    </a:solidFill>
                  </a:rPr>
                  <a:t>ClassPhrase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assigns a </a:t>
                </a:r>
                <a:r>
                  <a:rPr lang="en-US" altLang="zh-CN" sz="2400" b="1" dirty="0">
                    <a:solidFill>
                      <a:srgbClr val="000000"/>
                    </a:solidFill>
                  </a:rPr>
                  <a:t>quality score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for each phrase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Probability in corpus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Length penalty</a:t>
                </a:r>
              </a:p>
              <a:p>
                <a:pPr lvl="3">
                  <a:spcAft>
                    <a:spcPts val="60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</a:rPr>
                  <a:t>length penalty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/>
                      </a:rPr>
                      <m:t>: 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00"/>
                        </a:solidFill>
                        <a:latin typeface="Cambria Math"/>
                      </a:rPr>
                      <m:t>w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</a:rPr>
                  <a:t>hen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/>
                      </a:rPr>
                      <m:t>𝛼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/>
                      </a:rPr>
                      <m:t>&gt;1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</a:rPr>
                  <a:t>, it favors shorter phrases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Filter out phrases with low rectified frequency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400" dirty="0">
                    <a:solidFill>
                      <a:srgbClr val="000000"/>
                    </a:solidFill>
                  </a:rPr>
                  <a:t>Bad phrases are expected to rarely occur in the segmentation results</a:t>
                </a: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7348" y="1371600"/>
                <a:ext cx="10702835" cy="5105400"/>
              </a:xfrm>
              <a:blipFill rotWithShape="0">
                <a:blip r:embed="rId3"/>
                <a:stretch>
                  <a:fillRect l="-39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6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23093" y="237392"/>
            <a:ext cx="12449908" cy="755213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3600" b="1" dirty="0" smtClean="0"/>
              <a:t>Construction: Structures </a:t>
            </a:r>
            <a:r>
              <a:rPr lang="en-US" altLang="en-US" sz="3600" b="1" dirty="0"/>
              <a:t>Facilitate </a:t>
            </a:r>
            <a:r>
              <a:rPr lang="en-US" altLang="en-US" sz="3600" b="1" dirty="0" smtClean="0"/>
              <a:t>Information Mining</a:t>
            </a:r>
            <a:endParaRPr lang="en-US" altLang="zh-CN" sz="32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2595" y="1142187"/>
            <a:ext cx="11057020" cy="1411517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Network construction: Generate structured networks from unstructured text data</a:t>
            </a: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Automated mining of phrases, topics, entities, links and types from large corpora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Constructing types, heterogeneous networks from mined data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21" name="Picture 20" descr="new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2" y="3195021"/>
            <a:ext cx="1741746" cy="161810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47226" y="4915948"/>
            <a:ext cx="1876196" cy="1640321"/>
            <a:chOff x="3687430" y="5942152"/>
            <a:chExt cx="1495460" cy="1876306"/>
          </a:xfrm>
        </p:grpSpPr>
        <p:pic>
          <p:nvPicPr>
            <p:cNvPr id="53" name="Picture 52" descr="yiokg7ri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1564" y="7111209"/>
              <a:ext cx="170580" cy="378464"/>
            </a:xfrm>
            <a:prstGeom prst="rect">
              <a:avLst/>
            </a:prstGeom>
          </p:spPr>
        </p:pic>
        <p:pic>
          <p:nvPicPr>
            <p:cNvPr id="54" name="Picture 53" descr="yiokg7ri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223" y="6432009"/>
              <a:ext cx="170580" cy="378464"/>
            </a:xfrm>
            <a:prstGeom prst="rect">
              <a:avLst/>
            </a:prstGeom>
          </p:spPr>
        </p:pic>
        <p:pic>
          <p:nvPicPr>
            <p:cNvPr id="55" name="Picture 54" descr="yiokg7ri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785" y="5942152"/>
              <a:ext cx="170580" cy="378464"/>
            </a:xfrm>
            <a:prstGeom prst="rect">
              <a:avLst/>
            </a:prstGeom>
          </p:spPr>
        </p:pic>
        <p:pic>
          <p:nvPicPr>
            <p:cNvPr id="56" name="Picture 55" descr="download (2)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430" y="6135195"/>
              <a:ext cx="316057" cy="406716"/>
            </a:xfrm>
            <a:prstGeom prst="rect">
              <a:avLst/>
            </a:prstGeom>
          </p:spPr>
        </p:pic>
        <p:pic>
          <p:nvPicPr>
            <p:cNvPr id="57" name="Picture 56" descr="download (2)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833" y="6526843"/>
              <a:ext cx="316057" cy="406716"/>
            </a:xfrm>
            <a:prstGeom prst="rect">
              <a:avLst/>
            </a:prstGeom>
          </p:spPr>
        </p:pic>
        <p:pic>
          <p:nvPicPr>
            <p:cNvPr id="58" name="Picture 57" descr="download (2)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430" y="7411742"/>
              <a:ext cx="316057" cy="406716"/>
            </a:xfrm>
            <a:prstGeom prst="rect">
              <a:avLst/>
            </a:prstGeom>
          </p:spPr>
        </p:pic>
        <p:pic>
          <p:nvPicPr>
            <p:cNvPr id="59" name="Picture 58" descr="download (2)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804" y="7082957"/>
              <a:ext cx="316057" cy="406716"/>
            </a:xfrm>
            <a:prstGeom prst="rect">
              <a:avLst/>
            </a:prstGeom>
          </p:spPr>
        </p:pic>
        <p:pic>
          <p:nvPicPr>
            <p:cNvPr id="60" name="Picture 59" descr="yiokg7ri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8224" y="6704493"/>
              <a:ext cx="170580" cy="378464"/>
            </a:xfrm>
            <a:prstGeom prst="rect">
              <a:avLst/>
            </a:prstGeom>
          </p:spPr>
        </p:pic>
        <p:pic>
          <p:nvPicPr>
            <p:cNvPr id="61" name="Picture 60" descr="ie_Clipart_Fre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64682" y="5980169"/>
              <a:ext cx="351123" cy="451840"/>
            </a:xfrm>
            <a:prstGeom prst="rect">
              <a:avLst/>
            </a:prstGeom>
          </p:spPr>
        </p:pic>
        <p:pic>
          <p:nvPicPr>
            <p:cNvPr id="62" name="Picture 61" descr="co_Clipart_Fre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20887" y="7366618"/>
              <a:ext cx="351123" cy="451840"/>
            </a:xfrm>
            <a:prstGeom prst="rect">
              <a:avLst/>
            </a:prstGeom>
          </p:spPr>
        </p:pic>
        <p:pic>
          <p:nvPicPr>
            <p:cNvPr id="63" name="Picture 62" descr="fr_Clipart_Fre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50442" y="6816397"/>
              <a:ext cx="351123" cy="451840"/>
            </a:xfrm>
            <a:prstGeom prst="rect">
              <a:avLst/>
            </a:prstGeom>
          </p:spPr>
        </p:pic>
      </p:grpSp>
      <p:pic>
        <p:nvPicPr>
          <p:cNvPr id="69" name="Picture 68" descr="spider_web_diagram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6" y="3436213"/>
            <a:ext cx="2330671" cy="2220520"/>
          </a:xfrm>
          <a:prstGeom prst="rect">
            <a:avLst/>
          </a:prstGeom>
        </p:spPr>
      </p:pic>
      <p:sp>
        <p:nvSpPr>
          <p:cNvPr id="72" name="Right Arrow 71"/>
          <p:cNvSpPr/>
          <p:nvPr/>
        </p:nvSpPr>
        <p:spPr>
          <a:xfrm rot="20352864">
            <a:off x="2489060" y="3334094"/>
            <a:ext cx="608467" cy="4857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3" name="Right Arrow 72"/>
          <p:cNvSpPr/>
          <p:nvPr/>
        </p:nvSpPr>
        <p:spPr>
          <a:xfrm rot="1167124">
            <a:off x="5954856" y="3470527"/>
            <a:ext cx="525113" cy="4857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5" name="Right Arrow 74"/>
          <p:cNvSpPr/>
          <p:nvPr/>
        </p:nvSpPr>
        <p:spPr>
          <a:xfrm>
            <a:off x="9056972" y="4223044"/>
            <a:ext cx="525113" cy="4857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" name="Right Arrow 79"/>
          <p:cNvSpPr/>
          <p:nvPr/>
        </p:nvSpPr>
        <p:spPr>
          <a:xfrm rot="1167124">
            <a:off x="2522017" y="5176756"/>
            <a:ext cx="525113" cy="4857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7126" y="2569793"/>
            <a:ext cx="2076396" cy="1021178"/>
          </a:xfrm>
          <a:prstGeom prst="rect">
            <a:avLst/>
          </a:prstGeom>
        </p:spPr>
      </p:pic>
      <p:sp>
        <p:nvSpPr>
          <p:cNvPr id="82" name="Right Arrow 81"/>
          <p:cNvSpPr/>
          <p:nvPr/>
        </p:nvSpPr>
        <p:spPr>
          <a:xfrm rot="20352864">
            <a:off x="5936881" y="4914560"/>
            <a:ext cx="608467" cy="4857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3" name="Right Arrow 82"/>
          <p:cNvSpPr/>
          <p:nvPr/>
        </p:nvSpPr>
        <p:spPr>
          <a:xfrm>
            <a:off x="2696529" y="4234465"/>
            <a:ext cx="3577590" cy="263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urved Left Arrow 2"/>
          <p:cNvSpPr/>
          <p:nvPr/>
        </p:nvSpPr>
        <p:spPr>
          <a:xfrm>
            <a:off x="4469364" y="3754227"/>
            <a:ext cx="436622" cy="114852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Curved Left Arrow 83"/>
          <p:cNvSpPr/>
          <p:nvPr/>
        </p:nvSpPr>
        <p:spPr>
          <a:xfrm rot="10800000">
            <a:off x="3681018" y="3727041"/>
            <a:ext cx="436622" cy="114852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98016" y="5706337"/>
            <a:ext cx="2137410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Heterog</a:t>
            </a:r>
            <a:r>
              <a:rPr lang="en-US" dirty="0" smtClean="0"/>
              <a:t>. networks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868080" y="3472428"/>
            <a:ext cx="947321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Phrases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042958" y="6351742"/>
            <a:ext cx="165505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Typed entities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49505" y="2864465"/>
            <a:ext cx="152169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Text Corpus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669355" y="5427890"/>
            <a:ext cx="1547232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Knowledge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3836" y="3353658"/>
            <a:ext cx="1336134" cy="202539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326" y="5173461"/>
            <a:ext cx="1613241" cy="1479623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806250" y="6434222"/>
            <a:ext cx="1299732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General KB</a:t>
            </a:r>
            <a:endParaRPr lang="en-US" dirty="0"/>
          </a:p>
        </p:txBody>
      </p:sp>
      <p:sp>
        <p:nvSpPr>
          <p:cNvPr id="90" name="Plus 89"/>
          <p:cNvSpPr/>
          <p:nvPr/>
        </p:nvSpPr>
        <p:spPr>
          <a:xfrm>
            <a:off x="1087983" y="4756120"/>
            <a:ext cx="458718" cy="50636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2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+: Enhancing Phrasal Segmentation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+: One more round for enhanced phrasal segmentation</a:t>
            </a:r>
          </a:p>
          <a:p>
            <a:r>
              <a:rPr lang="en-US" altLang="zh-CN" sz="2400" b="1" dirty="0">
                <a:solidFill>
                  <a:srgbClr val="000000"/>
                </a:solidFill>
              </a:rPr>
              <a:t>Feedback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Using rectified frequency, re-compute those features previously computing based on raw frequency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Process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Classification </a:t>
            </a:r>
            <a:r>
              <a:rPr lang="en-US" altLang="zh-CN" sz="2400" dirty="0">
                <a:solidFill>
                  <a:srgbClr val="000000"/>
                </a:solidFill>
                <a:sym typeface="Wingdings" panose="05000000000000000000" pitchFamily="2" charset="2"/>
              </a:rPr>
              <a:t> Phrasal segmentation   // </a:t>
            </a:r>
            <a:r>
              <a:rPr lang="en-US" altLang="zh-CN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SegPhrase</a:t>
            </a:r>
            <a:endParaRPr lang="en-US" altLang="zh-CN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195387" lvl="4" indent="-342900">
              <a:buFont typeface="Wingdings" panose="05000000000000000000" pitchFamily="2" charset="2"/>
              <a:buChar char="à"/>
            </a:pPr>
            <a:r>
              <a:rPr lang="en-US" altLang="zh-CN" sz="2400" dirty="0">
                <a:solidFill>
                  <a:srgbClr val="000000"/>
                </a:solidFill>
                <a:sym typeface="Wingdings" panose="05000000000000000000" pitchFamily="2" charset="2"/>
              </a:rPr>
              <a:t>Classification  Phrasal segmentation // </a:t>
            </a:r>
            <a:r>
              <a:rPr lang="en-US" altLang="zh-CN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SegPhrase</a:t>
            </a:r>
            <a:r>
              <a:rPr lang="en-US" altLang="zh-CN" sz="24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b="1" dirty="0">
                <a:solidFill>
                  <a:srgbClr val="000000"/>
                </a:solidFill>
              </a:rPr>
              <a:t>Effects </a:t>
            </a:r>
            <a:r>
              <a:rPr lang="en-US" altLang="zh-CN" sz="2400" dirty="0">
                <a:solidFill>
                  <a:srgbClr val="000000"/>
                </a:solidFill>
              </a:rPr>
              <a:t>on computing quality scores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np hard in the strong sense</a:t>
            </a:r>
          </a:p>
          <a:p>
            <a:pPr lvl="1"/>
            <a:r>
              <a:rPr lang="en-US" altLang="zh-CN" sz="2400" strike="sngStrike" dirty="0">
                <a:solidFill>
                  <a:srgbClr val="000000"/>
                </a:solidFill>
              </a:rPr>
              <a:t>np hard in the strong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data base management system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65177" y="4903401"/>
            <a:ext cx="381165" cy="1218980"/>
            <a:chOff x="5665177" y="4956153"/>
            <a:chExt cx="381165" cy="1218980"/>
          </a:xfrm>
        </p:grpSpPr>
        <p:cxnSp>
          <p:nvCxnSpPr>
            <p:cNvPr id="4" name="直接箭头连接符 6"/>
            <p:cNvCxnSpPr/>
            <p:nvPr/>
          </p:nvCxnSpPr>
          <p:spPr>
            <a:xfrm flipV="1">
              <a:off x="5665177" y="4956153"/>
              <a:ext cx="360040" cy="28803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8"/>
            <p:cNvCxnSpPr/>
            <p:nvPr/>
          </p:nvCxnSpPr>
          <p:spPr>
            <a:xfrm flipV="1">
              <a:off x="5686302" y="5887101"/>
              <a:ext cx="360040" cy="28803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9"/>
            <p:cNvCxnSpPr/>
            <p:nvPr/>
          </p:nvCxnSpPr>
          <p:spPr>
            <a:xfrm>
              <a:off x="5665177" y="5442218"/>
              <a:ext cx="332420" cy="3240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Performance Study:  Methods to Be Compared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Other phase mining methods:  Methods to be compared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NLP chunking based methods</a:t>
            </a:r>
          </a:p>
          <a:p>
            <a:pPr lvl="3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Chunks as candidates</a:t>
            </a:r>
          </a:p>
          <a:p>
            <a:pPr lvl="3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Sorted by </a:t>
            </a:r>
            <a:r>
              <a:rPr lang="en-US" altLang="zh-CN" sz="2400" b="1" dirty="0">
                <a:solidFill>
                  <a:srgbClr val="000000"/>
                </a:solidFill>
              </a:rPr>
              <a:t>TF-IDF</a:t>
            </a:r>
            <a:r>
              <a:rPr lang="en-US" altLang="zh-CN" sz="2400" dirty="0">
                <a:solidFill>
                  <a:srgbClr val="000000"/>
                </a:solidFill>
              </a:rPr>
              <a:t> and </a:t>
            </a:r>
            <a:r>
              <a:rPr lang="en-US" altLang="zh-CN" sz="2400" b="1" dirty="0">
                <a:solidFill>
                  <a:srgbClr val="000000"/>
                </a:solidFill>
              </a:rPr>
              <a:t>C-value</a:t>
            </a:r>
            <a:r>
              <a:rPr lang="en-US" altLang="zh-CN" sz="2400" dirty="0">
                <a:solidFill>
                  <a:srgbClr val="000000"/>
                </a:solidFill>
              </a:rPr>
              <a:t> (K. </a:t>
            </a:r>
            <a:r>
              <a:rPr lang="en-US" altLang="zh-CN" sz="2400" dirty="0" err="1">
                <a:solidFill>
                  <a:srgbClr val="000000"/>
                </a:solidFill>
              </a:rPr>
              <a:t>Frantzi</a:t>
            </a:r>
            <a:r>
              <a:rPr lang="en-US" altLang="zh-CN" sz="2400" dirty="0">
                <a:solidFill>
                  <a:srgbClr val="000000"/>
                </a:solidFill>
              </a:rPr>
              <a:t> et al., 2000)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lvl="2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Unsupervised raw frequency based methods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lvl="3">
              <a:spcAft>
                <a:spcPts val="600"/>
              </a:spcAft>
            </a:pPr>
            <a:r>
              <a:rPr lang="en-US" altLang="zh-CN" sz="2400" b="1" dirty="0" err="1">
                <a:solidFill>
                  <a:srgbClr val="000000"/>
                </a:solidFill>
              </a:rPr>
              <a:t>ConExtr</a:t>
            </a:r>
            <a:r>
              <a:rPr lang="en-US" altLang="zh-CN" sz="2400" dirty="0">
                <a:solidFill>
                  <a:srgbClr val="000000"/>
                </a:solidFill>
              </a:rPr>
              <a:t> (A. </a:t>
            </a:r>
            <a:r>
              <a:rPr lang="en-US" altLang="zh-CN" sz="2400" dirty="0" err="1">
                <a:solidFill>
                  <a:srgbClr val="000000"/>
                </a:solidFill>
              </a:rPr>
              <a:t>Parameswaran</a:t>
            </a:r>
            <a:r>
              <a:rPr lang="en-US" altLang="zh-CN" sz="2400" dirty="0">
                <a:solidFill>
                  <a:srgbClr val="000000"/>
                </a:solidFill>
              </a:rPr>
              <a:t> et al., VLDB 2010)</a:t>
            </a:r>
          </a:p>
          <a:p>
            <a:pPr lvl="3">
              <a:spcAft>
                <a:spcPts val="600"/>
              </a:spcAft>
            </a:pPr>
            <a:r>
              <a:rPr lang="en-US" altLang="zh-CN" sz="2400" b="1" dirty="0" err="1">
                <a:solidFill>
                  <a:srgbClr val="000000"/>
                </a:solidFill>
              </a:rPr>
              <a:t>ToPMine</a:t>
            </a:r>
            <a:r>
              <a:rPr lang="en-US" altLang="zh-CN" sz="2400" dirty="0">
                <a:solidFill>
                  <a:srgbClr val="000000"/>
                </a:solidFill>
              </a:rPr>
              <a:t> (A. El-</a:t>
            </a:r>
            <a:r>
              <a:rPr lang="en-US" altLang="zh-CN" sz="2400" dirty="0" err="1">
                <a:solidFill>
                  <a:srgbClr val="000000"/>
                </a:solidFill>
              </a:rPr>
              <a:t>Kishky</a:t>
            </a:r>
            <a:r>
              <a:rPr lang="en-US" altLang="zh-CN" sz="2400" dirty="0">
                <a:solidFill>
                  <a:srgbClr val="000000"/>
                </a:solidFill>
              </a:rPr>
              <a:t> et al., VLDB 2015)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Supervised method</a:t>
            </a:r>
          </a:p>
          <a:p>
            <a:pPr lvl="3">
              <a:spcAft>
                <a:spcPts val="600"/>
              </a:spcAft>
            </a:pPr>
            <a:r>
              <a:rPr lang="en-US" altLang="zh-CN" sz="2400" b="1" dirty="0">
                <a:solidFill>
                  <a:srgbClr val="000000"/>
                </a:solidFill>
              </a:rPr>
              <a:t>KEA</a:t>
            </a:r>
            <a:r>
              <a:rPr lang="en-US" altLang="zh-CN" sz="2400" dirty="0">
                <a:solidFill>
                  <a:srgbClr val="000000"/>
                </a:solidFill>
              </a:rPr>
              <a:t>, designed for single document </a:t>
            </a:r>
            <a:r>
              <a:rPr lang="en-US" altLang="zh-CN" sz="2400" dirty="0" err="1">
                <a:solidFill>
                  <a:srgbClr val="000000"/>
                </a:solidFill>
              </a:rPr>
              <a:t>keyphrases</a:t>
            </a:r>
            <a:r>
              <a:rPr lang="en-US" altLang="zh-CN" sz="2400" dirty="0">
                <a:solidFill>
                  <a:srgbClr val="000000"/>
                </a:solidFill>
              </a:rPr>
              <a:t> (O. </a:t>
            </a:r>
            <a:r>
              <a:rPr lang="en-US" altLang="zh-CN" sz="2400" dirty="0" err="1">
                <a:solidFill>
                  <a:srgbClr val="000000"/>
                </a:solidFill>
              </a:rPr>
              <a:t>Medelyan</a:t>
            </a:r>
            <a:r>
              <a:rPr lang="en-US" altLang="zh-CN" sz="2400" dirty="0">
                <a:solidFill>
                  <a:srgbClr val="000000"/>
                </a:solidFill>
              </a:rPr>
              <a:t> &amp; I. H. Witten, 2006)</a:t>
            </a:r>
          </a:p>
        </p:txBody>
      </p:sp>
    </p:spTree>
    <p:extLst>
      <p:ext uri="{BB962C8B-B14F-4D97-AF65-F5344CB8AC3E}">
        <p14:creationId xmlns:p14="http://schemas.microsoft.com/office/powerpoint/2010/main" val="173465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Performance Study:  Experimental Setting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71600"/>
            <a:ext cx="10702835" cy="510540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Datasets</a:t>
            </a: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Popular Wiki Phrases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Based on internal links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~7K high quality phrases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Pooling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Sampled 500 </a:t>
            </a:r>
            <a:r>
              <a:rPr lang="en-US" altLang="zh-CN" sz="2400" b="1" dirty="0">
                <a:solidFill>
                  <a:srgbClr val="000000"/>
                </a:solidFill>
              </a:rPr>
              <a:t>*</a:t>
            </a:r>
            <a:r>
              <a:rPr lang="en-US" altLang="zh-CN" sz="2400" dirty="0">
                <a:solidFill>
                  <a:srgbClr val="000000"/>
                </a:solidFill>
              </a:rPr>
              <a:t> 7 </a:t>
            </a:r>
            <a:r>
              <a:rPr lang="en-US" altLang="zh-CN" sz="2400" b="1" dirty="0">
                <a:solidFill>
                  <a:srgbClr val="000000"/>
                </a:solidFill>
              </a:rPr>
              <a:t>Wiki-uncovered </a:t>
            </a:r>
            <a:r>
              <a:rPr lang="en-US" altLang="zh-CN" sz="2400" dirty="0">
                <a:solidFill>
                  <a:srgbClr val="000000"/>
                </a:solidFill>
              </a:rPr>
              <a:t>phrases</a:t>
            </a:r>
          </a:p>
          <a:p>
            <a:pPr lvl="2"/>
            <a:r>
              <a:rPr lang="en-US" altLang="zh-CN" sz="2400" dirty="0">
                <a:solidFill>
                  <a:srgbClr val="000000"/>
                </a:solidFill>
              </a:rPr>
              <a:t>Evaluated by 3 reviewers independently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743200" y="2133600"/>
          <a:ext cx="6096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#docs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#labels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DBLP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2.77M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91.6M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4.75M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145.1M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4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Performance: Precision Recall Curves on DBLP</a:t>
            </a:r>
            <a:endParaRPr lang="en-US" altLang="en-US" sz="4000" b="1" dirty="0" smtClean="0"/>
          </a:p>
        </p:txBody>
      </p:sp>
      <p:pic>
        <p:nvPicPr>
          <p:cNvPr id="4" name="Picture 2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192" y="1189896"/>
            <a:ext cx="6091238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2529" y="1981698"/>
            <a:ext cx="1373072" cy="286232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Compare with other baselines</a:t>
            </a:r>
          </a:p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TF-IDF</a:t>
            </a:r>
          </a:p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C-Value</a:t>
            </a: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ConExtr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KEA</a:t>
            </a: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ToPMine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SegPhrase</a:t>
            </a:r>
            <a:r>
              <a:rPr lang="en-US" altLang="zh-CN" sz="2000" dirty="0">
                <a:solidFill>
                  <a:prstClr val="black"/>
                </a:solidFill>
              </a:rPr>
              <a:t>+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83430" y="2248600"/>
            <a:ext cx="1824716" cy="193899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Compare with our 3 variations</a:t>
            </a:r>
          </a:p>
          <a:p>
            <a:pPr algn="ctr" defTabSz="914400"/>
            <a:r>
              <a:rPr lang="en-US" altLang="zh-CN" sz="2000" dirty="0">
                <a:solidFill>
                  <a:prstClr val="black"/>
                </a:solidFill>
              </a:rPr>
              <a:t>TF-IDF</a:t>
            </a: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ClassPhrase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SegPhrase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algn="ctr" defTabSz="914400"/>
            <a:r>
              <a:rPr lang="en-US" altLang="zh-CN" sz="2000" dirty="0" err="1">
                <a:solidFill>
                  <a:prstClr val="black"/>
                </a:solidFill>
              </a:rPr>
              <a:t>SegPhrase</a:t>
            </a:r>
            <a:r>
              <a:rPr lang="en-US" altLang="zh-CN" sz="2000" dirty="0">
                <a:solidFill>
                  <a:prstClr val="black"/>
                </a:solidFill>
              </a:rPr>
              <a:t>+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cxnSp>
        <p:nvCxnSpPr>
          <p:cNvPr id="8" name="直接连接符 6"/>
          <p:cNvCxnSpPr/>
          <p:nvPr/>
        </p:nvCxnSpPr>
        <p:spPr>
          <a:xfrm>
            <a:off x="5879976" y="1494786"/>
            <a:ext cx="0" cy="22859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7"/>
          <p:cNvCxnSpPr/>
          <p:nvPr/>
        </p:nvCxnSpPr>
        <p:spPr>
          <a:xfrm>
            <a:off x="5879976" y="4237986"/>
            <a:ext cx="0" cy="21954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3"/>
          <p:cNvSpPr txBox="1">
            <a:spLocks/>
          </p:cNvSpPr>
          <p:nvPr/>
        </p:nvSpPr>
        <p:spPr>
          <a:xfrm>
            <a:off x="8077200" y="625084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9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Performance Study:  Processing Efficiency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310056"/>
            <a:ext cx="10702835" cy="509954"/>
          </a:xfrm>
        </p:spPr>
        <p:txBody>
          <a:bodyPr>
            <a:normAutofit/>
          </a:bodyPr>
          <a:lstStyle/>
          <a:p>
            <a:r>
              <a:rPr lang="en-US" altLang="en-US" sz="2400" dirty="0" err="1">
                <a:solidFill>
                  <a:srgbClr val="000000"/>
                </a:solidFill>
              </a:rPr>
              <a:t>SegPhrase</a:t>
            </a:r>
            <a:r>
              <a:rPr lang="en-US" altLang="en-US" sz="2400" dirty="0">
                <a:solidFill>
                  <a:srgbClr val="000000"/>
                </a:solidFill>
              </a:rPr>
              <a:t>+ is linear to the size of corpus!</a:t>
            </a:r>
          </a:p>
        </p:txBody>
      </p:sp>
      <p:pic>
        <p:nvPicPr>
          <p:cNvPr id="4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84" y="2509896"/>
            <a:ext cx="440422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04" y="3691914"/>
            <a:ext cx="4030496" cy="103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37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14046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Experimental Results:  </a:t>
            </a:r>
            <a:r>
              <a:rPr lang="en-US" sz="4000" b="1" dirty="0"/>
              <a:t>Interesting Phrases</a:t>
            </a:r>
            <a:br>
              <a:rPr lang="en-US" sz="4000" b="1" dirty="0"/>
            </a:br>
            <a:r>
              <a:rPr lang="en-US" sz="4000" b="1" dirty="0"/>
              <a:t>Generated </a:t>
            </a:r>
            <a:r>
              <a:rPr lang="en-US" sz="3600" b="1" dirty="0"/>
              <a:t>(From the Titles and Abstracts of SIGMOD)</a:t>
            </a:r>
            <a:endParaRPr lang="en-US" altLang="en-US" sz="3600" b="1" dirty="0" smtClean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861040" y="1166448"/>
          <a:ext cx="807524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83"/>
                <a:gridCol w="3250239"/>
                <a:gridCol w="3543018"/>
              </a:tblGrid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Query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SIGMOD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Method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SegPhrase</a:t>
                      </a:r>
                      <a:r>
                        <a:rPr lang="en-US" sz="1200" dirty="0" smtClean="0"/>
                        <a:t>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Chunking (TF-IDF &amp; C-Value)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</a:t>
                      </a:r>
                      <a:r>
                        <a:rPr lang="en-US" sz="1200" baseline="0" dirty="0" smtClean="0"/>
                        <a:t> base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database system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database</a:t>
                      </a:r>
                      <a:r>
                        <a:rPr lang="en-US" sz="1200" baseline="0" dirty="0" smtClean="0"/>
                        <a:t> system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relational database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query processing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query optimization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query optimization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query processing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relational database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sql</a:t>
                      </a:r>
                      <a:r>
                        <a:rPr lang="en-US" sz="1200" dirty="0" smtClean="0"/>
                        <a:t> server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database technology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relational data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database server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structure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large volume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join query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performance study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 service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 service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high dimensional data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efficient implementation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location</a:t>
                      </a:r>
                      <a:r>
                        <a:rPr lang="en-US" sz="1200" baseline="0" dirty="0" smtClean="0"/>
                        <a:t> based service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sensor network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xml schema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large collection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two phase locking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important issue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deep web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frequent </a:t>
                      </a:r>
                      <a:r>
                        <a:rPr lang="en-US" sz="1200" dirty="0" err="1" smtClean="0"/>
                        <a:t>itemset</a:t>
                      </a:r>
                      <a:endParaRPr lang="en-US" sz="1200" dirty="0"/>
                    </a:p>
                  </a:txBody>
                  <a:tcPr/>
                </a:tc>
              </a:tr>
              <a:tr h="25965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43400" y="4507468"/>
            <a:ext cx="202460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FF0000"/>
                </a:solidFill>
              </a:rPr>
              <a:t>Only in </a:t>
            </a:r>
            <a:r>
              <a:rPr lang="en-US" sz="1800" dirty="0" err="1">
                <a:solidFill>
                  <a:srgbClr val="FF0000"/>
                </a:solidFill>
              </a:rPr>
              <a:t>SegPhrase</a:t>
            </a:r>
            <a:r>
              <a:rPr lang="en-US" sz="1800" dirty="0">
                <a:solidFill>
                  <a:srgbClr val="FF0000"/>
                </a:solidFill>
              </a:rPr>
              <a:t>+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53400" y="4495800"/>
            <a:ext cx="177281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002060"/>
                </a:solidFill>
              </a:rPr>
              <a:t>Only in Chunking</a:t>
            </a:r>
          </a:p>
        </p:txBody>
      </p:sp>
    </p:spTree>
    <p:extLst>
      <p:ext uri="{BB962C8B-B14F-4D97-AF65-F5344CB8AC3E}">
        <p14:creationId xmlns:p14="http://schemas.microsoft.com/office/powerpoint/2010/main" val="293175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153317"/>
            <a:ext cx="12192000" cy="970085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Experimental Results:  </a:t>
            </a:r>
            <a:r>
              <a:rPr lang="en-US" sz="4000" b="1" dirty="0"/>
              <a:t>Interesting Phrases</a:t>
            </a:r>
            <a:br>
              <a:rPr lang="en-US" sz="4000" b="1" dirty="0"/>
            </a:br>
            <a:r>
              <a:rPr lang="en-US" sz="4000" b="1" dirty="0"/>
              <a:t>Generated </a:t>
            </a:r>
            <a:r>
              <a:rPr lang="en-US" sz="3600" b="1" dirty="0"/>
              <a:t>(From the Titles and Abstracts of SIGKDD)</a:t>
            </a:r>
            <a:endParaRPr lang="en-US" altLang="en-US" sz="3600" b="1" dirty="0" smtClean="0"/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914275" y="1182802"/>
          <a:ext cx="7997589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655"/>
                <a:gridCol w="3218985"/>
                <a:gridCol w="3508949"/>
              </a:tblGrid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Query</a:t>
                      </a:r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SIGKDD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Method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SegPhrase</a:t>
                      </a:r>
                      <a:r>
                        <a:rPr lang="en-US" sz="1200" dirty="0" smtClean="0"/>
                        <a:t>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Chunking (TF-IDF &amp; C-Value)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mining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mining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data set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association</a:t>
                      </a:r>
                      <a:r>
                        <a:rPr lang="en-US" sz="1200" baseline="0" dirty="0" smtClean="0"/>
                        <a:t> rule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association</a:t>
                      </a:r>
                      <a:r>
                        <a:rPr lang="en-US" sz="1200" baseline="0" dirty="0" smtClean="0"/>
                        <a:t> rule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knowledge</a:t>
                      </a:r>
                      <a:r>
                        <a:rPr lang="en-US" sz="1200" baseline="0" dirty="0" smtClean="0"/>
                        <a:t> discovery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knowledge discovery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frequent </a:t>
                      </a:r>
                      <a:r>
                        <a:rPr lang="en-US" sz="1200" dirty="0" err="1" smtClean="0"/>
                        <a:t>itemset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time series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decision tree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association rule mining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search space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 set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domain</a:t>
                      </a:r>
                      <a:r>
                        <a:rPr lang="en-US" sz="1200" baseline="0" dirty="0" smtClean="0"/>
                        <a:t> knowledge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concept drift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</a:rPr>
                        <a:t>importnant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 problem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knowledge acquisition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concurrency control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gene expression data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conceptual graph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web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</a:rPr>
                        <a:t> content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optimal solution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AEDE7"/>
                    </a:solidFill>
                  </a:tcPr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frequent subgraph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semantic relationship</a:t>
                      </a:r>
                      <a:endParaRPr lang="en-US" sz="1200" dirty="0"/>
                    </a:p>
                  </a:txBody>
                  <a:tcPr/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intrusion detection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effective way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categorical attribute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space complexity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9CC"/>
                    </a:solidFill>
                  </a:tcPr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user preference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small set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62867" y="4821654"/>
            <a:ext cx="200514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FF0000"/>
                </a:solidFill>
              </a:rPr>
              <a:t>Only in </a:t>
            </a:r>
            <a:r>
              <a:rPr lang="en-US" sz="1800" dirty="0" err="1">
                <a:solidFill>
                  <a:srgbClr val="FF0000"/>
                </a:solidFill>
              </a:rPr>
              <a:t>SegPhrase</a:t>
            </a:r>
            <a:r>
              <a:rPr lang="en-US" sz="1800" dirty="0">
                <a:solidFill>
                  <a:srgbClr val="FF0000"/>
                </a:solidFill>
              </a:rPr>
              <a:t>+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8584" y="4821654"/>
            <a:ext cx="18112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002060"/>
                </a:solidFill>
              </a:rPr>
              <a:t>Only in Chunking</a:t>
            </a:r>
          </a:p>
        </p:txBody>
      </p:sp>
    </p:spTree>
    <p:extLst>
      <p:ext uri="{BB962C8B-B14F-4D97-AF65-F5344CB8AC3E}">
        <p14:creationId xmlns:p14="http://schemas.microsoft.com/office/powerpoint/2010/main" val="36393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Experimental Results:  Similarity Search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222134"/>
            <a:ext cx="10702835" cy="218049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Find high-quality similar phrases based on user’s phrase query 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In response to a user’s phrase query, </a:t>
            </a:r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+ generates high quality, semantically similar phrases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In DBLP, query on “data mining” and “OLAP”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In Yelp, query on “</a:t>
            </a:r>
            <a:r>
              <a:rPr lang="en-US" altLang="zh-CN" sz="2400" dirty="0" err="1" smtClean="0">
                <a:solidFill>
                  <a:srgbClr val="000000"/>
                </a:solidFill>
              </a:rPr>
              <a:t>blu-ray</a:t>
            </a:r>
            <a:r>
              <a:rPr lang="en-US" altLang="zh-CN" sz="2400" dirty="0">
                <a:solidFill>
                  <a:srgbClr val="000000"/>
                </a:solidFill>
              </a:rPr>
              <a:t>”, “noodle”, and “valet parking”</a:t>
            </a:r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t="664" r="343"/>
          <a:stretch>
            <a:fillRect/>
          </a:stretch>
        </p:blipFill>
        <p:spPr bwMode="auto">
          <a:xfrm>
            <a:off x="412018" y="3402626"/>
            <a:ext cx="10900578" cy="3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13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-209320"/>
            <a:ext cx="12192000" cy="1055626"/>
          </a:xfrm>
        </p:spPr>
        <p:txBody>
          <a:bodyPr>
            <a:noAutofit/>
          </a:bodyPr>
          <a:lstStyle/>
          <a:p>
            <a:pPr marL="547688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4000" b="1" dirty="0" smtClean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Quality Phrases 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</a:t>
            </a:r>
            <a:r>
              <a:rPr lang="en-US" sz="4000" b="1" dirty="0" smtClean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Multiple Languages</a:t>
            </a:r>
            <a:endParaRPr lang="en-US" altLang="zh-CN" sz="3200" b="1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1905000" y="1447800"/>
            <a:ext cx="8610600" cy="4343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764244" y="1167321"/>
          <a:ext cx="5792216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39"/>
                <a:gridCol w="2937754"/>
                <a:gridCol w="2188723"/>
              </a:tblGrid>
              <a:tr h="27763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Rank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Phrase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In English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62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首席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执行官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CEO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63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中间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偏右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Middle-right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84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百度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百科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Baidu </a:t>
                      </a:r>
                      <a:r>
                        <a:rPr lang="en-US" sz="1600" dirty="0" err="1" smtClean="0">
                          <a:latin typeface="+mn-lt"/>
                        </a:rPr>
                        <a:t>Pedia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85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热带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气旋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Tropical cyclone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86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中国科学院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院士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Fellow of Chinese Academy of Sciences</a:t>
                      </a: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1001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十大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中文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金曲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Top-10 Chinese Songs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1002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全球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资讯网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Global News Website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1003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天一阁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藏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明代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科举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录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选刊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A Chinese</a:t>
                      </a:r>
                      <a:r>
                        <a:rPr lang="en-US" sz="1600" baseline="0" dirty="0" smtClean="0">
                          <a:latin typeface="+mn-lt"/>
                        </a:rPr>
                        <a:t> book name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2575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9934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国家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戏剧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院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National Theater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9935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+mn-lt"/>
                        </a:rPr>
                        <a:t>谢谢</a:t>
                      </a:r>
                      <a:r>
                        <a:rPr lang="en-US" altLang="zh-CN" sz="1600" dirty="0" smtClean="0">
                          <a:latin typeface="+mn-lt"/>
                        </a:rPr>
                        <a:t>_</a:t>
                      </a:r>
                      <a:r>
                        <a:rPr lang="zh-CN" altLang="en-US" sz="1600" dirty="0" smtClean="0">
                          <a:latin typeface="+mn-lt"/>
                        </a:rPr>
                        <a:t>你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Thank you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+mn-lt"/>
                        </a:rPr>
                        <a:t>…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6805" y="1167320"/>
            <a:ext cx="4890140" cy="5573947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Both </a:t>
            </a:r>
            <a:r>
              <a:rPr lang="en-US" sz="2400" dirty="0" err="1" smtClean="0">
                <a:solidFill>
                  <a:srgbClr val="000000"/>
                </a:solidFill>
              </a:rPr>
              <a:t>ToPMine</a:t>
            </a:r>
            <a:r>
              <a:rPr lang="en-US" sz="2400" dirty="0" smtClean="0">
                <a:solidFill>
                  <a:srgbClr val="000000"/>
                </a:solidFill>
              </a:rPr>
              <a:t> and </a:t>
            </a:r>
            <a:r>
              <a:rPr lang="en-US" sz="2400" dirty="0" err="1" smtClean="0">
                <a:solidFill>
                  <a:srgbClr val="000000"/>
                </a:solidFill>
              </a:rPr>
              <a:t>SegPhrase</a:t>
            </a:r>
            <a:r>
              <a:rPr lang="en-US" sz="2400" dirty="0" smtClean="0">
                <a:solidFill>
                  <a:srgbClr val="000000"/>
                </a:solidFill>
              </a:rPr>
              <a:t>+ are extensible </a:t>
            </a:r>
            <a:r>
              <a:rPr lang="en-US" sz="2400" dirty="0">
                <a:solidFill>
                  <a:srgbClr val="000000"/>
                </a:solidFill>
              </a:rPr>
              <a:t>to mining quality phrases in multiple languages</a:t>
            </a:r>
          </a:p>
          <a:p>
            <a:pPr marL="548640" lvl="1">
              <a:spcAft>
                <a:spcPts val="600"/>
              </a:spcAft>
            </a:pPr>
            <a:r>
              <a:rPr lang="en-US" sz="2400" dirty="0" err="1" smtClean="0">
                <a:solidFill>
                  <a:srgbClr val="000000"/>
                </a:solidFill>
              </a:rPr>
              <a:t>SegPhrase</a:t>
            </a:r>
            <a:r>
              <a:rPr lang="en-US" sz="2400" dirty="0">
                <a:solidFill>
                  <a:srgbClr val="000000"/>
                </a:solidFill>
              </a:rPr>
              <a:t>+ </a:t>
            </a:r>
            <a:r>
              <a:rPr lang="en-US" sz="2400" dirty="0" smtClean="0">
                <a:solidFill>
                  <a:srgbClr val="000000"/>
                </a:solidFill>
              </a:rPr>
              <a:t>on </a:t>
            </a:r>
            <a:r>
              <a:rPr lang="en-US" sz="2400" dirty="0">
                <a:solidFill>
                  <a:srgbClr val="000000"/>
                </a:solidFill>
              </a:rPr>
              <a:t>Chinese </a:t>
            </a:r>
            <a:r>
              <a:rPr lang="en-US" sz="2400" dirty="0" smtClean="0">
                <a:solidFill>
                  <a:srgbClr val="000000"/>
                </a:solidFill>
              </a:rPr>
              <a:t>(From </a:t>
            </a:r>
            <a:r>
              <a:rPr lang="en-US" sz="2400" dirty="0">
                <a:solidFill>
                  <a:srgbClr val="000000"/>
                </a:solidFill>
              </a:rPr>
              <a:t>Chinese Wikipedia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  <a:p>
            <a:pPr marL="548640" lvl="1">
              <a:spcAft>
                <a:spcPts val="600"/>
              </a:spcAft>
            </a:pPr>
            <a:r>
              <a:rPr lang="en-US" sz="2400" dirty="0" err="1" smtClean="0">
                <a:solidFill>
                  <a:srgbClr val="000000"/>
                </a:solidFill>
              </a:rPr>
              <a:t>ToPMine</a:t>
            </a:r>
            <a:r>
              <a:rPr lang="en-US" sz="2400" dirty="0" smtClean="0">
                <a:solidFill>
                  <a:srgbClr val="000000"/>
                </a:solidFill>
              </a:rPr>
              <a:t> on Arabic (</a:t>
            </a:r>
            <a:r>
              <a:rPr lang="en-US" altLang="en-US" sz="2400" dirty="0" smtClean="0"/>
              <a:t>From </a:t>
            </a:r>
            <a:r>
              <a:rPr lang="en-US" altLang="en-US" sz="2400" dirty="0"/>
              <a:t>Quran (Fus7a Arabic</a:t>
            </a:r>
            <a:r>
              <a:rPr lang="en-US" altLang="en-US" sz="2400" dirty="0" smtClean="0"/>
              <a:t>)(</a:t>
            </a:r>
            <a:r>
              <a:rPr lang="en-US" altLang="en-US" sz="2400" dirty="0"/>
              <a:t>no preprocessing</a:t>
            </a:r>
            <a:r>
              <a:rPr lang="en-US" altLang="en-US" sz="2400" dirty="0" smtClean="0"/>
              <a:t>)</a:t>
            </a:r>
          </a:p>
          <a:p>
            <a:pPr marL="669290" lvl="2">
              <a:spcAft>
                <a:spcPts val="600"/>
              </a:spcAft>
            </a:pPr>
            <a:r>
              <a:rPr lang="en-US" altLang="en-US" sz="2400" dirty="0" smtClean="0"/>
              <a:t>Experimental results of Arabic phrases:</a:t>
            </a:r>
            <a:endParaRPr lang="en-US" altLang="en-US" sz="2400" dirty="0"/>
          </a:p>
          <a:p>
            <a:pPr marL="515938" lvl="2" indent="0" defTabSz="457200" eaLnBrk="0" hangingPunct="0">
              <a:spcAft>
                <a:spcPts val="600"/>
              </a:spcAft>
              <a:buSzPct val="70000"/>
              <a:buNone/>
            </a:pPr>
            <a:r>
              <a:rPr lang="x-none" sz="2400" dirty="0">
                <a:solidFill>
                  <a:prstClr val="black"/>
                </a:solidFill>
              </a:rPr>
              <a:t>كفروا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  <a:sym typeface="Wingdings"/>
              </a:rPr>
              <a:t> Those who disbelieve</a:t>
            </a:r>
          </a:p>
          <a:p>
            <a:pPr marL="515938" lvl="2" indent="0" defTabSz="457200" eaLnBrk="0" hangingPunct="0">
              <a:spcAft>
                <a:spcPts val="600"/>
              </a:spcAft>
              <a:buSzPct val="70000"/>
              <a:buNone/>
            </a:pPr>
            <a:r>
              <a:rPr lang="x-none" sz="2400" dirty="0">
                <a:solidFill>
                  <a:prstClr val="black"/>
                </a:solidFill>
                <a:sym typeface="Wingdings"/>
              </a:rPr>
              <a:t>بسم الله الرحمن الرحيم</a:t>
            </a:r>
            <a:r>
              <a:rPr lang="en-US" sz="2400" dirty="0">
                <a:solidFill>
                  <a:prstClr val="black"/>
                </a:solidFill>
                <a:sym typeface="Wingdings"/>
              </a:rPr>
              <a:t> In the name of God the Gracious and </a:t>
            </a:r>
            <a:r>
              <a:rPr lang="en-US" sz="2400" dirty="0" smtClean="0">
                <a:solidFill>
                  <a:prstClr val="black"/>
                </a:solidFill>
                <a:sym typeface="Wingdings"/>
              </a:rPr>
              <a:t>Merciful</a:t>
            </a:r>
            <a:endParaRPr lang="en-US" sz="2400" dirty="0">
              <a:solidFill>
                <a:prstClr val="black"/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9826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05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344857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569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8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25333"/>
            <a:ext cx="11887200" cy="673979"/>
          </a:xfrm>
        </p:spPr>
        <p:txBody>
          <a:bodyPr>
            <a:normAutofit/>
          </a:bodyPr>
          <a:lstStyle/>
          <a:p>
            <a:r>
              <a:rPr lang="en-US" dirty="0" err="1" smtClean="0"/>
              <a:t>AutoPhrase</a:t>
            </a:r>
            <a:r>
              <a:rPr lang="en-US" dirty="0" smtClean="0"/>
              <a:t>: Automated Phrase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15" y="1136965"/>
            <a:ext cx="10882265" cy="2716795"/>
          </a:xfrm>
        </p:spPr>
        <p:txBody>
          <a:bodyPr/>
          <a:lstStyle/>
          <a:p>
            <a:r>
              <a:rPr lang="en-US" sz="2200" dirty="0" err="1"/>
              <a:t>Jingbo</a:t>
            </a:r>
            <a:r>
              <a:rPr lang="en-US" sz="2200" dirty="0"/>
              <a:t> </a:t>
            </a:r>
            <a:r>
              <a:rPr lang="en-US" sz="2200" dirty="0" smtClean="0"/>
              <a:t>Shang, </a:t>
            </a:r>
            <a:r>
              <a:rPr lang="en-US" sz="2200" dirty="0" err="1"/>
              <a:t>Jialu</a:t>
            </a:r>
            <a:r>
              <a:rPr lang="en-US" sz="2200" dirty="0"/>
              <a:t> </a:t>
            </a:r>
            <a:r>
              <a:rPr lang="en-US" sz="2200" dirty="0" smtClean="0"/>
              <a:t>Liu, </a:t>
            </a:r>
            <a:r>
              <a:rPr lang="en-US" sz="2200" dirty="0" err="1"/>
              <a:t>Meng</a:t>
            </a:r>
            <a:r>
              <a:rPr lang="en-US" sz="2200" dirty="0"/>
              <a:t> </a:t>
            </a:r>
            <a:r>
              <a:rPr lang="en-US" sz="2200" dirty="0" smtClean="0"/>
              <a:t>Jiang, </a:t>
            </a:r>
            <a:r>
              <a:rPr lang="en-US" sz="2200" dirty="0"/>
              <a:t>Xiang </a:t>
            </a:r>
            <a:r>
              <a:rPr lang="en-US" sz="2200" dirty="0" smtClean="0"/>
              <a:t>Ren, </a:t>
            </a:r>
            <a:r>
              <a:rPr lang="en-US" sz="2200" dirty="0"/>
              <a:t>Clare </a:t>
            </a:r>
            <a:r>
              <a:rPr lang="en-US" sz="2200" dirty="0" smtClean="0"/>
              <a:t>R. Voss, </a:t>
            </a:r>
            <a:r>
              <a:rPr lang="en-US" sz="2200" dirty="0"/>
              <a:t>Jiawei </a:t>
            </a:r>
            <a:r>
              <a:rPr lang="en-US" sz="2200" dirty="0" smtClean="0"/>
              <a:t>Han, “</a:t>
            </a:r>
            <a:r>
              <a:rPr lang="en-US" sz="2200" b="1" dirty="0" err="1" smtClean="0"/>
              <a:t>AutoPhrase</a:t>
            </a:r>
            <a:r>
              <a:rPr lang="en-US" sz="2200" b="1" dirty="0"/>
              <a:t>: </a:t>
            </a:r>
            <a:r>
              <a:rPr lang="en-US" sz="2200" dirty="0" smtClean="0"/>
              <a:t>Automated </a:t>
            </a:r>
            <a:r>
              <a:rPr lang="en-US" sz="2200" dirty="0"/>
              <a:t>Phrase Mining from Massive Text </a:t>
            </a:r>
            <a:r>
              <a:rPr lang="en-US" sz="2200" dirty="0" smtClean="0"/>
              <a:t>Corpora” submitted for pub. 2017</a:t>
            </a:r>
            <a:endParaRPr lang="en-US" sz="2200" dirty="0"/>
          </a:p>
          <a:p>
            <a:r>
              <a:rPr lang="en-US" sz="2200" dirty="0" smtClean="0"/>
              <a:t>Automatic </a:t>
            </a:r>
            <a:r>
              <a:rPr lang="en-US" sz="2200" dirty="0"/>
              <a:t>extraction of </a:t>
            </a:r>
            <a:r>
              <a:rPr lang="en-US" sz="2200" dirty="0" smtClean="0"/>
              <a:t>high-quality </a:t>
            </a:r>
            <a:r>
              <a:rPr lang="en-US" sz="2200" dirty="0"/>
              <a:t>phrases (e.g., scientific terms and general entity names) in a given corpus (e.g., research papers and news) </a:t>
            </a:r>
            <a:endParaRPr lang="en-US" sz="2200" dirty="0" smtClean="0"/>
          </a:p>
          <a:p>
            <a:pPr lvl="1"/>
            <a:r>
              <a:rPr lang="en-US" sz="2200" dirty="0" smtClean="0"/>
              <a:t>No human efforts</a:t>
            </a:r>
          </a:p>
          <a:p>
            <a:pPr lvl="1"/>
            <a:r>
              <a:rPr lang="en-US" sz="2200" dirty="0" smtClean="0"/>
              <a:t>Multiple languages</a:t>
            </a:r>
          </a:p>
          <a:p>
            <a:pPr lvl="1"/>
            <a:r>
              <a:rPr lang="en-US" sz="2200" dirty="0" smtClean="0"/>
              <a:t>High performance—precision, recall, efficiency</a:t>
            </a:r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89" y="3880919"/>
            <a:ext cx="11572615" cy="26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4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61547"/>
            <a:ext cx="11887200" cy="67397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AutoPhrase</a:t>
            </a:r>
            <a:r>
              <a:rPr lang="en-US" dirty="0" smtClean="0"/>
              <a:t>: Label Generation by Distant Supervision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898" y="1136963"/>
            <a:ext cx="11323873" cy="5481119"/>
          </a:xfrm>
        </p:spPr>
        <p:txBody>
          <a:bodyPr/>
          <a:lstStyle/>
          <a:p>
            <a:r>
              <a:rPr lang="en-US" dirty="0" smtClean="0"/>
              <a:t>Completely </a:t>
            </a:r>
            <a:r>
              <a:rPr lang="en-US" dirty="0"/>
              <a:t>remove the human effort for labeling </a:t>
            </a:r>
            <a:r>
              <a:rPr lang="en-US" dirty="0" smtClean="0"/>
              <a:t>phrases</a:t>
            </a:r>
            <a:endParaRPr lang="en-US" dirty="0"/>
          </a:p>
          <a:p>
            <a:r>
              <a:rPr lang="en-US" b="1" dirty="0"/>
              <a:t>Distant </a:t>
            </a:r>
            <a:r>
              <a:rPr lang="en-US" b="1" dirty="0" smtClean="0"/>
              <a:t>training</a:t>
            </a:r>
            <a:r>
              <a:rPr lang="en-US" dirty="0" smtClean="0"/>
              <a:t>: Utilize </a:t>
            </a:r>
            <a:r>
              <a:rPr lang="en-US" dirty="0"/>
              <a:t>high-quality phrases in </a:t>
            </a:r>
            <a:r>
              <a:rPr lang="en-US" dirty="0" smtClean="0"/>
              <a:t>KBs (e.g., Wiki) as </a:t>
            </a:r>
            <a:r>
              <a:rPr lang="en-US" dirty="0"/>
              <a:t>positive phrase </a:t>
            </a:r>
            <a:r>
              <a:rPr lang="en-US" dirty="0" smtClean="0"/>
              <a:t>labels</a:t>
            </a:r>
            <a:endParaRPr lang="en-US" dirty="0"/>
          </a:p>
          <a:p>
            <a:r>
              <a:rPr lang="en-US" b="1" dirty="0" smtClean="0"/>
              <a:t>Method: Sampling-based </a:t>
            </a:r>
            <a:r>
              <a:rPr lang="en-US" b="1" dirty="0"/>
              <a:t>label generation </a:t>
            </a:r>
          </a:p>
          <a:p>
            <a:pPr lvl="1"/>
            <a:r>
              <a:rPr lang="en-US" b="1" dirty="0" smtClean="0"/>
              <a:t>Positive </a:t>
            </a:r>
            <a:r>
              <a:rPr lang="en-US" b="1" dirty="0"/>
              <a:t>Labels </a:t>
            </a:r>
            <a:endParaRPr lang="en-US" b="1" dirty="0" smtClean="0"/>
          </a:p>
          <a:p>
            <a:pPr lvl="2"/>
            <a:r>
              <a:rPr lang="en-US" dirty="0" smtClean="0"/>
              <a:t>Wikipedia contains many high-quality phrases in titles, keywords, and internal links</a:t>
            </a:r>
          </a:p>
          <a:p>
            <a:pPr lvl="3"/>
            <a:r>
              <a:rPr lang="en-US" dirty="0" smtClean="0"/>
              <a:t>E.g., in Chinese,</a:t>
            </a:r>
            <a:r>
              <a:rPr lang="en-US" dirty="0"/>
              <a:t> more than </a:t>
            </a:r>
            <a:r>
              <a:rPr lang="en-US" dirty="0" smtClean="0"/>
              <a:t>20,000</a:t>
            </a:r>
          </a:p>
          <a:p>
            <a:pPr lvl="2"/>
            <a:r>
              <a:rPr lang="en-US" dirty="0" smtClean="0"/>
              <a:t>Uniformly </a:t>
            </a:r>
            <a:r>
              <a:rPr lang="en-US" dirty="0"/>
              <a:t>draw 100 samples as positive labels for single-word and multi-word phrases </a:t>
            </a:r>
            <a:r>
              <a:rPr lang="en-US" dirty="0" smtClean="0"/>
              <a:t>respectively</a:t>
            </a:r>
            <a:endParaRPr lang="en-US" dirty="0"/>
          </a:p>
          <a:p>
            <a:pPr lvl="1"/>
            <a:r>
              <a:rPr lang="en-US" b="1" dirty="0" smtClean="0"/>
              <a:t>Negative Labels</a:t>
            </a:r>
          </a:p>
          <a:p>
            <a:pPr lvl="2"/>
            <a:r>
              <a:rPr lang="en-US" dirty="0" smtClean="0"/>
              <a:t>Phrase </a:t>
            </a:r>
            <a:r>
              <a:rPr lang="en-US" dirty="0"/>
              <a:t>candidates meeting the popularity requirement is huge in size and the majority of them are actually poor in quality (e.g., “</a:t>
            </a:r>
            <a:r>
              <a:rPr lang="en-US" dirty="0" err="1"/>
              <a:t>francisco</a:t>
            </a:r>
            <a:r>
              <a:rPr lang="en-US" dirty="0"/>
              <a:t> opera and</a:t>
            </a:r>
            <a:r>
              <a:rPr lang="en-US" dirty="0" smtClean="0"/>
              <a:t>”).</a:t>
            </a:r>
          </a:p>
          <a:p>
            <a:pPr lvl="3"/>
            <a:r>
              <a:rPr lang="en-US" dirty="0" smtClean="0"/>
              <a:t>Ex. A small corpus in Chinese </a:t>
            </a:r>
            <a:r>
              <a:rPr lang="en-US" dirty="0"/>
              <a:t>has about </a:t>
            </a:r>
            <a:r>
              <a:rPr lang="en-US" b="1" dirty="0"/>
              <a:t>4 million frequent phrase candidates</a:t>
            </a:r>
            <a:r>
              <a:rPr lang="en-US" dirty="0"/>
              <a:t>, while </a:t>
            </a:r>
            <a:r>
              <a:rPr lang="en-US" b="1" dirty="0"/>
              <a:t>more than 90%</a:t>
            </a:r>
            <a:r>
              <a:rPr lang="en-US" dirty="0"/>
              <a:t> are not in good quality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12" y="267914"/>
            <a:ext cx="12090400" cy="6739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Generating High-Quality Phrases in Multi-Languages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75" y="1173178"/>
            <a:ext cx="10755518" cy="4876800"/>
          </a:xfrm>
        </p:spPr>
        <p:txBody>
          <a:bodyPr/>
          <a:lstStyle/>
          <a:p>
            <a:r>
              <a:rPr lang="en-US" dirty="0" smtClean="0"/>
              <a:t>Complicated </a:t>
            </a:r>
            <a:r>
              <a:rPr lang="en-US" dirty="0"/>
              <a:t>pre-processing models, such as dependency parsing, heavily rely on human efforts and thus cannot be smoothly applied to multiple </a:t>
            </a:r>
            <a:r>
              <a:rPr lang="en-US" dirty="0" smtClean="0"/>
              <a:t>languages</a:t>
            </a:r>
            <a:endParaRPr lang="en-US" dirty="0"/>
          </a:p>
          <a:p>
            <a:r>
              <a:rPr lang="en-US" dirty="0"/>
              <a:t>Minimum Language </a:t>
            </a:r>
            <a:r>
              <a:rPr lang="en-US" dirty="0" smtClean="0"/>
              <a:t>Dependency = </a:t>
            </a:r>
            <a:r>
              <a:rPr lang="en-US" b="1" dirty="0" smtClean="0"/>
              <a:t>Tokenization + POS tagging</a:t>
            </a:r>
          </a:p>
          <a:p>
            <a:r>
              <a:rPr lang="en-US" dirty="0" smtClean="0"/>
              <a:t>Drawbacks of Frequency-based signals only: Over-decomposition &amp; Under-decomposition</a:t>
            </a:r>
          </a:p>
          <a:p>
            <a:pPr lvl="1"/>
            <a:r>
              <a:rPr lang="en-US" dirty="0" smtClean="0"/>
              <a:t>“Sophia Smith” vs. “Sophia” and “Smith”</a:t>
            </a:r>
          </a:p>
          <a:p>
            <a:pPr lvl="1"/>
            <a:r>
              <a:rPr lang="en-US" dirty="0" smtClean="0"/>
              <a:t>“Great Firewall” vs. “firewall software”</a:t>
            </a:r>
          </a:p>
          <a:p>
            <a:r>
              <a:rPr lang="en-US" dirty="0" smtClean="0"/>
              <a:t>Drawbacks </a:t>
            </a:r>
            <a:r>
              <a:rPr lang="en-US" dirty="0"/>
              <a:t>of POS </a:t>
            </a:r>
            <a:r>
              <a:rPr lang="en-US" dirty="0" smtClean="0"/>
              <a:t>only: </a:t>
            </a:r>
          </a:p>
          <a:p>
            <a:pPr lvl="1"/>
            <a:r>
              <a:rPr lang="en-US" dirty="0" smtClean="0"/>
              <a:t>“classifier SVM” vs. “discriminative classifier” and “SVM”</a:t>
            </a:r>
          </a:p>
          <a:p>
            <a:endParaRPr lang="en-US" dirty="0" smtClean="0"/>
          </a:p>
          <a:p>
            <a:r>
              <a:rPr lang="en-US" dirty="0" smtClean="0"/>
              <a:t>Context-aware </a:t>
            </a:r>
            <a:r>
              <a:rPr lang="en-US" dirty="0"/>
              <a:t>phrasal segmentation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79" y="2945079"/>
            <a:ext cx="5640921" cy="131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34" y="5160393"/>
            <a:ext cx="5393604" cy="4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102" y="1236553"/>
            <a:ext cx="6801164" cy="1744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52494"/>
            <a:ext cx="11887200" cy="673979"/>
          </a:xfrm>
        </p:spPr>
        <p:txBody>
          <a:bodyPr/>
          <a:lstStyle/>
          <a:p>
            <a:r>
              <a:rPr lang="en-US" b="0" dirty="0"/>
              <a:t>Robust Positive-Only Distant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100" y="1118860"/>
            <a:ext cx="5060888" cy="2402940"/>
          </a:xfrm>
        </p:spPr>
        <p:txBody>
          <a:bodyPr/>
          <a:lstStyle/>
          <a:p>
            <a:r>
              <a:rPr lang="en-US" dirty="0"/>
              <a:t>In each </a:t>
            </a:r>
            <a:r>
              <a:rPr lang="en-US" dirty="0" smtClean="0"/>
              <a:t>base classifier</a:t>
            </a:r>
            <a:r>
              <a:rPr lang="en-US" dirty="0"/>
              <a:t>, </a:t>
            </a:r>
            <a:r>
              <a:rPr lang="en-US" dirty="0" smtClean="0"/>
              <a:t>randomly </a:t>
            </a:r>
            <a:r>
              <a:rPr lang="en-US" dirty="0"/>
              <a:t>sample K positive </a:t>
            </a:r>
            <a:r>
              <a:rPr lang="en-US" dirty="0" smtClean="0"/>
              <a:t>(e.g., wiki titles, keywords, links) and K noisy negative labels </a:t>
            </a:r>
            <a:r>
              <a:rPr lang="en-US" dirty="0"/>
              <a:t>from the </a:t>
            </a:r>
            <a:r>
              <a:rPr lang="en-US" dirty="0" smtClean="0"/>
              <a:t>pools</a:t>
            </a:r>
          </a:p>
          <a:p>
            <a:r>
              <a:rPr lang="en-US" dirty="0" smtClean="0"/>
              <a:t>Noisy negative pool: </a:t>
            </a:r>
            <a:r>
              <a:rPr lang="el-GR" dirty="0" smtClean="0">
                <a:latin typeface="Calibri" panose="020F0502020204030204" pitchFamily="34" charset="0"/>
              </a:rPr>
              <a:t>δ</a:t>
            </a:r>
            <a:r>
              <a:rPr lang="en-US" dirty="0" smtClean="0"/>
              <a:t> quality</a:t>
            </a:r>
            <a:r>
              <a:rPr lang="en-US" dirty="0"/>
              <a:t> </a:t>
            </a:r>
            <a:r>
              <a:rPr lang="en-US" dirty="0" smtClean="0"/>
              <a:t>phrases </a:t>
            </a:r>
            <a:r>
              <a:rPr lang="en-US" dirty="0"/>
              <a:t>among the K negative </a:t>
            </a:r>
            <a:r>
              <a:rPr lang="en-US" dirty="0" smtClean="0"/>
              <a:t>labels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100" y="3485589"/>
            <a:ext cx="11090496" cy="319586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Perturbed training set: size-2K subset of the full set of all phrase where the labels of some quality phrases are switched from positive to negative</a:t>
            </a:r>
          </a:p>
          <a:p>
            <a:r>
              <a:rPr lang="en-US" dirty="0" smtClean="0"/>
              <a:t>For </a:t>
            </a:r>
            <a:r>
              <a:rPr lang="en-US" dirty="0"/>
              <a:t>each base </a:t>
            </a:r>
            <a:r>
              <a:rPr lang="en-US" dirty="0" smtClean="0"/>
              <a:t>classifier</a:t>
            </a:r>
            <a:r>
              <a:rPr lang="en-US" dirty="0"/>
              <a:t>, we randomly draw K phrase candidates with replacement </a:t>
            </a:r>
            <a:r>
              <a:rPr lang="en-US" dirty="0" smtClean="0"/>
              <a:t>from the </a:t>
            </a:r>
            <a:r>
              <a:rPr lang="en-US" dirty="0"/>
              <a:t>positive pool and the negative pool respectively </a:t>
            </a:r>
            <a:r>
              <a:rPr lang="en-US" dirty="0" smtClean="0"/>
              <a:t>  </a:t>
            </a:r>
          </a:p>
          <a:p>
            <a:r>
              <a:rPr lang="en-US" dirty="0" smtClean="0"/>
              <a:t>We </a:t>
            </a:r>
            <a:r>
              <a:rPr lang="en-US" dirty="0"/>
              <a:t>grow an </a:t>
            </a:r>
            <a:r>
              <a:rPr lang="en-US" dirty="0" smtClean="0"/>
              <a:t>unpruned decision </a:t>
            </a:r>
            <a:r>
              <a:rPr lang="en-US" dirty="0"/>
              <a:t>tree to the point of separating all phrases to </a:t>
            </a:r>
            <a:r>
              <a:rPr lang="en-US" dirty="0" smtClean="0"/>
              <a:t>meet this requirement</a:t>
            </a:r>
          </a:p>
          <a:p>
            <a:r>
              <a:rPr lang="en-US" dirty="0" smtClean="0"/>
              <a:t>Use </a:t>
            </a:r>
            <a:r>
              <a:rPr lang="en-US" dirty="0"/>
              <a:t>an ensemble classifier that averages the results of T independently trained base </a:t>
            </a:r>
            <a:r>
              <a:rPr lang="en-US" dirty="0" smtClean="0"/>
              <a:t>classifiers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9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4" y="225333"/>
            <a:ext cx="11887200" cy="673979"/>
          </a:xfrm>
        </p:spPr>
        <p:txBody>
          <a:bodyPr>
            <a:normAutofit/>
          </a:bodyPr>
          <a:lstStyle/>
          <a:p>
            <a:r>
              <a:rPr lang="en-US" sz="4000" dirty="0"/>
              <a:t>Single-Word </a:t>
            </a:r>
            <a:r>
              <a:rPr lang="en-US" sz="4000" dirty="0" smtClean="0"/>
              <a:t>Modeling: Enhancing Recall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542" y="1155072"/>
            <a:ext cx="11106590" cy="5553546"/>
          </a:xfrm>
        </p:spPr>
        <p:txBody>
          <a:bodyPr/>
          <a:lstStyle/>
          <a:p>
            <a:r>
              <a:rPr lang="en-US" dirty="0" err="1" smtClean="0"/>
              <a:t>AutoPhrase</a:t>
            </a:r>
            <a:r>
              <a:rPr lang="en-US" dirty="0" smtClean="0"/>
              <a:t>: </a:t>
            </a:r>
            <a:r>
              <a:rPr lang="en-US" dirty="0"/>
              <a:t>S</a:t>
            </a:r>
            <a:r>
              <a:rPr lang="en-US" dirty="0" smtClean="0"/>
              <a:t>imultaneously </a:t>
            </a:r>
            <a:r>
              <a:rPr lang="en-US" dirty="0"/>
              <a:t>model single-word and multi-word </a:t>
            </a:r>
            <a:r>
              <a:rPr lang="en-US" dirty="0" smtClean="0"/>
              <a:t>phrases 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phrase is not only a group of multiple words, but also possibly a single word, as long as it functions as a constituent in the syntax of a </a:t>
            </a:r>
            <a:r>
              <a:rPr lang="en-US" dirty="0" smtClean="0"/>
              <a:t>sentence, e.g., “UIUC”, “Illinois”</a:t>
            </a:r>
          </a:p>
          <a:p>
            <a:pPr lvl="1"/>
            <a:r>
              <a:rPr lang="en-US" dirty="0" smtClean="0"/>
              <a:t>Based on our experiments: 10%~30% quality phrases are single-word phrases</a:t>
            </a:r>
          </a:p>
          <a:p>
            <a:r>
              <a:rPr lang="en-US" dirty="0"/>
              <a:t>Modeling </a:t>
            </a:r>
            <a:r>
              <a:rPr lang="en-US" dirty="0" smtClean="0"/>
              <a:t>single-word phrases:  Examining requirements </a:t>
            </a:r>
            <a:r>
              <a:rPr lang="en-US" dirty="0"/>
              <a:t>of </a:t>
            </a:r>
            <a:r>
              <a:rPr lang="en-US" dirty="0" smtClean="0"/>
              <a:t>quality multi-word phrase</a:t>
            </a:r>
            <a:endParaRPr lang="en-US" dirty="0"/>
          </a:p>
          <a:p>
            <a:pPr lvl="3"/>
            <a:r>
              <a:rPr lang="en-US" dirty="0"/>
              <a:t>Popularity: sufficient frequent in the given corpus</a:t>
            </a:r>
          </a:p>
          <a:p>
            <a:pPr lvl="3"/>
            <a:r>
              <a:rPr lang="en-US" dirty="0"/>
              <a:t>Concordance: the collocation of tokens in such frequency that is significantly higher than </a:t>
            </a:r>
            <a:r>
              <a:rPr lang="en-US" dirty="0" smtClean="0"/>
              <a:t>random</a:t>
            </a:r>
            <a:endParaRPr lang="en-US" dirty="0"/>
          </a:p>
          <a:p>
            <a:pPr lvl="3"/>
            <a:r>
              <a:rPr lang="en-US" dirty="0" err="1"/>
              <a:t>Informativeness</a:t>
            </a:r>
            <a:r>
              <a:rPr lang="en-US" dirty="0"/>
              <a:t>: indicative of a specific topic or </a:t>
            </a:r>
            <a:r>
              <a:rPr lang="en-US" dirty="0" smtClean="0"/>
              <a:t>concept</a:t>
            </a:r>
            <a:endParaRPr lang="en-US" dirty="0"/>
          </a:p>
          <a:p>
            <a:pPr lvl="3"/>
            <a:r>
              <a:rPr lang="en-US" dirty="0"/>
              <a:t>Completeness: Complete semantic unit</a:t>
            </a:r>
          </a:p>
          <a:p>
            <a:r>
              <a:rPr lang="en-US" dirty="0"/>
              <a:t>Only </a:t>
            </a:r>
            <a:r>
              <a:rPr lang="en-US" b="1" dirty="0"/>
              <a:t>concordance</a:t>
            </a:r>
            <a:r>
              <a:rPr lang="en-US" dirty="0"/>
              <a:t> cannot be defined in single-word phrases</a:t>
            </a:r>
          </a:p>
          <a:p>
            <a:r>
              <a:rPr lang="en-US" b="1" dirty="0"/>
              <a:t>Independence</a:t>
            </a:r>
            <a:r>
              <a:rPr lang="en-US" dirty="0"/>
              <a:t>: A quality single-word phrase is more likely a complete semantic unit in the given </a:t>
            </a:r>
            <a:r>
              <a:rPr lang="en-US" dirty="0" smtClean="0"/>
              <a:t>documents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5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5867"/>
            <a:ext cx="11887200" cy="673979"/>
          </a:xfrm>
        </p:spPr>
        <p:txBody>
          <a:bodyPr/>
          <a:lstStyle/>
          <a:p>
            <a:r>
              <a:rPr lang="en-US" dirty="0" smtClean="0"/>
              <a:t>Experiments and 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17" y="1187815"/>
            <a:ext cx="3730028" cy="474579"/>
          </a:xfrm>
        </p:spPr>
        <p:txBody>
          <a:bodyPr/>
          <a:lstStyle/>
          <a:p>
            <a:r>
              <a:rPr lang="en-US" dirty="0" smtClean="0"/>
              <a:t>Datasets: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1" y="1662394"/>
            <a:ext cx="6251072" cy="1688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7" y="4991448"/>
            <a:ext cx="11642756" cy="1880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692" y="1180573"/>
            <a:ext cx="5727826" cy="37591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32233" y="3302733"/>
            <a:ext cx="5750459" cy="164424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Comparing methods</a:t>
            </a:r>
          </a:p>
          <a:p>
            <a:pPr lvl="1"/>
            <a:r>
              <a:rPr lang="en-US" dirty="0" err="1" smtClean="0"/>
              <a:t>SegPhrase</a:t>
            </a:r>
            <a:r>
              <a:rPr lang="en-US" dirty="0" smtClean="0"/>
              <a:t>/</a:t>
            </a:r>
            <a:r>
              <a:rPr lang="en-US" dirty="0" err="1" smtClean="0"/>
              <a:t>WrapSegPhrae</a:t>
            </a:r>
            <a:r>
              <a:rPr lang="en-US" dirty="0" smtClean="0"/>
              <a:t> (encoding preprocessing for handling non-English)</a:t>
            </a:r>
          </a:p>
          <a:p>
            <a:pPr lvl="1"/>
            <a:r>
              <a:rPr lang="en-US" dirty="0" smtClean="0"/>
              <a:t>TF-IDF/</a:t>
            </a:r>
            <a:r>
              <a:rPr lang="en-US" dirty="0" err="1" smtClean="0"/>
              <a:t>TextRank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16924" y="1203044"/>
            <a:ext cx="2349719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Phrase Mining Results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930017" y="1325303"/>
            <a:ext cx="389300" cy="1923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10972800" cy="609600"/>
          </a:xfrm>
        </p:spPr>
        <p:txBody>
          <a:bodyPr>
            <a:normAutofit fontScale="90000"/>
          </a:bodyPr>
          <a:lstStyle/>
          <a:p>
            <a:r>
              <a:rPr lang="en-US" altLang="zh-CN" b="1" dirty="0" smtClean="0"/>
              <a:t>References on Phrase Mining</a:t>
            </a:r>
            <a:endParaRPr lang="en-US" altLang="en-US" b="1" dirty="0" smtClean="0"/>
          </a:p>
        </p:txBody>
      </p:sp>
      <p:sp>
        <p:nvSpPr>
          <p:cNvPr id="46083" name="Content Placeholder 6"/>
          <p:cNvSpPr txBox="1">
            <a:spLocks/>
          </p:cNvSpPr>
          <p:nvPr/>
        </p:nvSpPr>
        <p:spPr bwMode="auto">
          <a:xfrm>
            <a:off x="618308" y="1138301"/>
            <a:ext cx="10955383" cy="548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it-IT" altLang="en-US" sz="1800" dirty="0">
                <a:solidFill>
                  <a:srgbClr val="000000"/>
                </a:solidFill>
              </a:rPr>
              <a:t>D. M. Blei and J. D. Lafferty</a:t>
            </a:r>
            <a:r>
              <a:rPr lang="en-US" altLang="en-US" sz="1800" dirty="0">
                <a:solidFill>
                  <a:srgbClr val="000000"/>
                </a:solidFill>
              </a:rPr>
              <a:t>. Visualizing Topics with Multi-Word Expressions, arXiv:0907.1013, 2009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en-US" sz="1800" dirty="0" smtClean="0">
                <a:solidFill>
                  <a:srgbClr val="000000"/>
                </a:solidFill>
              </a:rPr>
              <a:t>M</a:t>
            </a:r>
            <a:r>
              <a:rPr lang="en-US" altLang="en-US" sz="1800" dirty="0">
                <a:solidFill>
                  <a:srgbClr val="000000"/>
                </a:solidFill>
              </a:rPr>
              <a:t>. </a:t>
            </a:r>
            <a:r>
              <a:rPr lang="en-US" altLang="en-US" sz="1800" dirty="0" err="1">
                <a:solidFill>
                  <a:srgbClr val="000000"/>
                </a:solidFill>
              </a:rPr>
              <a:t>Danilevsky</a:t>
            </a:r>
            <a:r>
              <a:rPr lang="en-US" altLang="en-US" sz="1800" dirty="0">
                <a:solidFill>
                  <a:srgbClr val="000000"/>
                </a:solidFill>
              </a:rPr>
              <a:t>, C. Wang, N. Desai, X. Ren, J. </a:t>
            </a:r>
            <a:r>
              <a:rPr lang="en-US" altLang="en-US" sz="1800" dirty="0" err="1">
                <a:solidFill>
                  <a:srgbClr val="000000"/>
                </a:solidFill>
              </a:rPr>
              <a:t>Guo</a:t>
            </a:r>
            <a:r>
              <a:rPr lang="en-US" altLang="en-US" sz="1800" dirty="0">
                <a:solidFill>
                  <a:srgbClr val="000000"/>
                </a:solidFill>
              </a:rPr>
              <a:t>, J. Han. Automatic Construction and Ranking of Topical </a:t>
            </a:r>
            <a:r>
              <a:rPr lang="en-US" altLang="en-US" sz="1800" dirty="0" err="1">
                <a:solidFill>
                  <a:srgbClr val="000000"/>
                </a:solidFill>
              </a:rPr>
              <a:t>Keyphrases</a:t>
            </a:r>
            <a:r>
              <a:rPr lang="en-US" altLang="en-US" sz="1800" dirty="0">
                <a:solidFill>
                  <a:srgbClr val="000000"/>
                </a:solidFill>
              </a:rPr>
              <a:t> on Collections of Short Documents“, SDM’14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zh-CN" sz="1800" dirty="0">
                <a:solidFill>
                  <a:srgbClr val="000000"/>
                </a:solidFill>
              </a:rPr>
              <a:t>A. El-</a:t>
            </a:r>
            <a:r>
              <a:rPr lang="en-US" altLang="zh-CN" sz="1800" dirty="0" err="1">
                <a:solidFill>
                  <a:srgbClr val="000000"/>
                </a:solidFill>
              </a:rPr>
              <a:t>Kishky</a:t>
            </a:r>
            <a:r>
              <a:rPr lang="en-US" altLang="zh-CN" sz="1800" dirty="0">
                <a:solidFill>
                  <a:srgbClr val="000000"/>
                </a:solidFill>
              </a:rPr>
              <a:t>, Y. Song, C. Wang, C. R. Voss, and J. Han. Scalable Topical Phrase Mining from Text Corpora. </a:t>
            </a:r>
            <a:r>
              <a:rPr lang="en-US" altLang="zh-CN" sz="1800" i="1" dirty="0">
                <a:solidFill>
                  <a:srgbClr val="000000"/>
                </a:solidFill>
              </a:rPr>
              <a:t>VLDB</a:t>
            </a:r>
            <a:r>
              <a:rPr lang="en-US" altLang="zh-CN" sz="1800" dirty="0">
                <a:solidFill>
                  <a:srgbClr val="000000"/>
                </a:solidFill>
              </a:rPr>
              <a:t>’15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zh-CN" sz="1800" dirty="0" smtClean="0">
                <a:solidFill>
                  <a:srgbClr val="000000"/>
                </a:solidFill>
              </a:rPr>
              <a:t>K</a:t>
            </a:r>
            <a:r>
              <a:rPr lang="en-US" altLang="zh-CN" sz="1800" dirty="0">
                <a:solidFill>
                  <a:srgbClr val="000000"/>
                </a:solidFill>
              </a:rPr>
              <a:t>. </a:t>
            </a:r>
            <a:r>
              <a:rPr lang="en-US" altLang="zh-CN" sz="1800" dirty="0" err="1">
                <a:solidFill>
                  <a:srgbClr val="000000"/>
                </a:solidFill>
              </a:rPr>
              <a:t>Frantzi</a:t>
            </a:r>
            <a:r>
              <a:rPr lang="en-US" altLang="zh-CN" sz="1800" dirty="0">
                <a:solidFill>
                  <a:srgbClr val="000000"/>
                </a:solidFill>
              </a:rPr>
              <a:t>, S. </a:t>
            </a:r>
            <a:r>
              <a:rPr lang="en-US" altLang="zh-CN" sz="1800" dirty="0" err="1">
                <a:solidFill>
                  <a:srgbClr val="000000"/>
                </a:solidFill>
              </a:rPr>
              <a:t>Ananiadou</a:t>
            </a:r>
            <a:r>
              <a:rPr lang="en-US" altLang="zh-CN" sz="1800" dirty="0">
                <a:solidFill>
                  <a:srgbClr val="000000"/>
                </a:solidFill>
              </a:rPr>
              <a:t>, and H. </a:t>
            </a:r>
            <a:r>
              <a:rPr lang="en-US" altLang="zh-CN" sz="1800" dirty="0" err="1">
                <a:solidFill>
                  <a:srgbClr val="000000"/>
                </a:solidFill>
              </a:rPr>
              <a:t>Mima</a:t>
            </a:r>
            <a:r>
              <a:rPr lang="en-US" altLang="zh-CN" sz="1800" dirty="0">
                <a:solidFill>
                  <a:srgbClr val="000000"/>
                </a:solidFill>
              </a:rPr>
              <a:t>, Automatic Recognition of Multi-Word Terms: the c-value/</a:t>
            </a:r>
            <a:r>
              <a:rPr lang="en-US" altLang="zh-CN" sz="1800" dirty="0" err="1">
                <a:solidFill>
                  <a:srgbClr val="000000"/>
                </a:solidFill>
              </a:rPr>
              <a:t>nc</a:t>
            </a:r>
            <a:r>
              <a:rPr lang="en-US" altLang="zh-CN" sz="1800" dirty="0">
                <a:solidFill>
                  <a:srgbClr val="000000"/>
                </a:solidFill>
              </a:rPr>
              <a:t>-value Method. Int. Journal on Digital Libraries, 3(2), 2000 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en-US" sz="1800" dirty="0">
                <a:solidFill>
                  <a:srgbClr val="000000"/>
                </a:solidFill>
              </a:rPr>
              <a:t>R. V. Lindsey, W. P. </a:t>
            </a:r>
            <a:r>
              <a:rPr lang="en-US" altLang="en-US" sz="1800" dirty="0" err="1">
                <a:solidFill>
                  <a:srgbClr val="000000"/>
                </a:solidFill>
              </a:rPr>
              <a:t>Headden</a:t>
            </a:r>
            <a:r>
              <a:rPr lang="en-US" altLang="en-US" sz="1800" dirty="0">
                <a:solidFill>
                  <a:srgbClr val="000000"/>
                </a:solidFill>
              </a:rPr>
              <a:t>, III, M. J. </a:t>
            </a:r>
            <a:r>
              <a:rPr lang="en-US" altLang="en-US" sz="1800" dirty="0" err="1">
                <a:solidFill>
                  <a:srgbClr val="000000"/>
                </a:solidFill>
              </a:rPr>
              <a:t>Stipicevic</a:t>
            </a:r>
            <a:r>
              <a:rPr lang="en-US" altLang="en-US" sz="1800" dirty="0">
                <a:solidFill>
                  <a:srgbClr val="000000"/>
                </a:solidFill>
              </a:rPr>
              <a:t>. A phrase-discovering topic model using hierarchical pitman-</a:t>
            </a:r>
            <a:r>
              <a:rPr lang="en-US" altLang="en-US" sz="1800" dirty="0" err="1">
                <a:solidFill>
                  <a:srgbClr val="000000"/>
                </a:solidFill>
              </a:rPr>
              <a:t>yor</a:t>
            </a:r>
            <a:r>
              <a:rPr lang="en-US" altLang="en-US" sz="1800" dirty="0">
                <a:solidFill>
                  <a:srgbClr val="000000"/>
                </a:solidFill>
              </a:rPr>
              <a:t> processes, EMNLP-CoNLL’12.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zh-CN" sz="1800" dirty="0" smtClean="0">
                <a:solidFill>
                  <a:srgbClr val="000000"/>
                </a:solidFill>
              </a:rPr>
              <a:t>J. </a:t>
            </a:r>
            <a:r>
              <a:rPr lang="en-US" altLang="zh-CN" sz="1800" dirty="0">
                <a:solidFill>
                  <a:srgbClr val="000000"/>
                </a:solidFill>
              </a:rPr>
              <a:t>Liu, </a:t>
            </a:r>
            <a:r>
              <a:rPr lang="en-US" altLang="zh-CN" sz="1800" dirty="0" smtClean="0">
                <a:solidFill>
                  <a:srgbClr val="000000"/>
                </a:solidFill>
              </a:rPr>
              <a:t>J. </a:t>
            </a:r>
            <a:r>
              <a:rPr lang="en-US" altLang="zh-CN" sz="1800" dirty="0">
                <a:solidFill>
                  <a:srgbClr val="000000"/>
                </a:solidFill>
              </a:rPr>
              <a:t>Shang, </a:t>
            </a:r>
            <a:r>
              <a:rPr lang="en-US" altLang="zh-CN" sz="1800" dirty="0" smtClean="0">
                <a:solidFill>
                  <a:srgbClr val="000000"/>
                </a:solidFill>
              </a:rPr>
              <a:t>C. </a:t>
            </a:r>
            <a:r>
              <a:rPr lang="en-US" altLang="zh-CN" sz="1800" dirty="0">
                <a:solidFill>
                  <a:srgbClr val="000000"/>
                </a:solidFill>
              </a:rPr>
              <a:t>Wang, </a:t>
            </a:r>
            <a:r>
              <a:rPr lang="en-US" altLang="zh-CN" sz="1800" dirty="0" smtClean="0">
                <a:solidFill>
                  <a:srgbClr val="000000"/>
                </a:solidFill>
              </a:rPr>
              <a:t>X. </a:t>
            </a:r>
            <a:r>
              <a:rPr lang="en-US" altLang="zh-CN" sz="1800" dirty="0">
                <a:solidFill>
                  <a:srgbClr val="000000"/>
                </a:solidFill>
              </a:rPr>
              <a:t>Ren, </a:t>
            </a:r>
            <a:r>
              <a:rPr lang="en-US" altLang="zh-CN" sz="1800" dirty="0" smtClean="0">
                <a:solidFill>
                  <a:srgbClr val="000000"/>
                </a:solidFill>
              </a:rPr>
              <a:t>J. Han</a:t>
            </a:r>
            <a:r>
              <a:rPr lang="en-US" altLang="zh-CN" sz="1800" dirty="0">
                <a:solidFill>
                  <a:srgbClr val="000000"/>
                </a:solidFill>
              </a:rPr>
              <a:t>, Mining Quality Phrases from Massive Text Corpora. </a:t>
            </a:r>
            <a:r>
              <a:rPr lang="en-US" altLang="zh-CN" sz="1800" i="1" dirty="0" smtClean="0">
                <a:solidFill>
                  <a:srgbClr val="000000"/>
                </a:solidFill>
              </a:rPr>
              <a:t>SIGMOD’</a:t>
            </a:r>
            <a:r>
              <a:rPr lang="en-US" altLang="zh-CN" sz="1800" dirty="0" smtClean="0">
                <a:solidFill>
                  <a:srgbClr val="000000"/>
                </a:solidFill>
              </a:rPr>
              <a:t>15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1800" dirty="0" err="1"/>
              <a:t>Jingbo</a:t>
            </a:r>
            <a:r>
              <a:rPr lang="en-US" sz="1800" dirty="0"/>
              <a:t> Shang, </a:t>
            </a:r>
            <a:r>
              <a:rPr lang="en-US" sz="1800" dirty="0" err="1"/>
              <a:t>Jialu</a:t>
            </a:r>
            <a:r>
              <a:rPr lang="en-US" sz="1800" dirty="0"/>
              <a:t> Liu, </a:t>
            </a:r>
            <a:r>
              <a:rPr lang="en-US" sz="1800" dirty="0" err="1"/>
              <a:t>Meng</a:t>
            </a:r>
            <a:r>
              <a:rPr lang="en-US" sz="1800" dirty="0"/>
              <a:t> Jiang, Xiang Ren, Clare R. Voss, Jiawei Han, “</a:t>
            </a:r>
            <a:r>
              <a:rPr lang="en-US" sz="1800" b="1" dirty="0" err="1"/>
              <a:t>AutoPhrase</a:t>
            </a:r>
            <a:r>
              <a:rPr lang="en-US" sz="1800" b="1" dirty="0"/>
              <a:t>: </a:t>
            </a:r>
            <a:r>
              <a:rPr lang="en-US" sz="1800" dirty="0"/>
              <a:t>Automated Phrase Mining from Massive Text Corpora” submitted for pub. </a:t>
            </a:r>
            <a:r>
              <a:rPr lang="en-US" sz="1800" dirty="0" smtClean="0"/>
              <a:t>2017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zh-CN" sz="1800" dirty="0">
                <a:solidFill>
                  <a:srgbClr val="000000"/>
                </a:solidFill>
              </a:rPr>
              <a:t>O. </a:t>
            </a:r>
            <a:r>
              <a:rPr lang="en-US" altLang="zh-CN" sz="1800" dirty="0" err="1">
                <a:solidFill>
                  <a:srgbClr val="000000"/>
                </a:solidFill>
              </a:rPr>
              <a:t>Medelyan</a:t>
            </a:r>
            <a:r>
              <a:rPr lang="en-US" altLang="zh-CN" sz="1800" dirty="0">
                <a:solidFill>
                  <a:srgbClr val="000000"/>
                </a:solidFill>
              </a:rPr>
              <a:t> and I. H. Witten, Thesaurus Based Automatic </a:t>
            </a:r>
            <a:r>
              <a:rPr lang="en-US" altLang="zh-CN" sz="1800" dirty="0" err="1">
                <a:solidFill>
                  <a:srgbClr val="000000"/>
                </a:solidFill>
              </a:rPr>
              <a:t>Keyphrase</a:t>
            </a:r>
            <a:r>
              <a:rPr lang="en-US" altLang="zh-CN" sz="1800" dirty="0">
                <a:solidFill>
                  <a:srgbClr val="000000"/>
                </a:solidFill>
              </a:rPr>
              <a:t> Indexing. IJCDL’06  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it-IT" altLang="en-US" sz="1800" dirty="0">
                <a:solidFill>
                  <a:srgbClr val="000000"/>
                </a:solidFill>
              </a:rPr>
              <a:t>Q. Mei, X. Shen, C. Zhai</a:t>
            </a:r>
            <a:r>
              <a:rPr lang="en-US" altLang="en-US" sz="1800" dirty="0">
                <a:solidFill>
                  <a:srgbClr val="000000"/>
                </a:solidFill>
              </a:rPr>
              <a:t>. Automatic Labeling of Multinomial Topic Models, KDD’07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zh-CN" sz="1800" dirty="0" smtClean="0">
                <a:solidFill>
                  <a:srgbClr val="000000"/>
                </a:solidFill>
              </a:rPr>
              <a:t>A</a:t>
            </a:r>
            <a:r>
              <a:rPr lang="en-US" altLang="zh-CN" sz="1800" dirty="0">
                <a:solidFill>
                  <a:srgbClr val="000000"/>
                </a:solidFill>
              </a:rPr>
              <a:t>. </a:t>
            </a:r>
            <a:r>
              <a:rPr lang="en-US" altLang="zh-CN" sz="1800" dirty="0" err="1">
                <a:solidFill>
                  <a:srgbClr val="000000"/>
                </a:solidFill>
              </a:rPr>
              <a:t>Parameswaran</a:t>
            </a:r>
            <a:r>
              <a:rPr lang="en-US" altLang="zh-CN" sz="1800" dirty="0">
                <a:solidFill>
                  <a:srgbClr val="000000"/>
                </a:solidFill>
              </a:rPr>
              <a:t>, H. Garcia-Molina, and A. </a:t>
            </a:r>
            <a:r>
              <a:rPr lang="en-US" altLang="zh-CN" sz="1800" dirty="0" err="1">
                <a:solidFill>
                  <a:srgbClr val="000000"/>
                </a:solidFill>
              </a:rPr>
              <a:t>Rajaraman</a:t>
            </a:r>
            <a:r>
              <a:rPr lang="en-US" altLang="zh-CN" sz="1800" dirty="0">
                <a:solidFill>
                  <a:srgbClr val="000000"/>
                </a:solidFill>
              </a:rPr>
              <a:t>. Towards the </a:t>
            </a:r>
            <a:r>
              <a:rPr lang="en-US" altLang="zh-CN" sz="1800" dirty="0" smtClean="0">
                <a:solidFill>
                  <a:srgbClr val="000000"/>
                </a:solidFill>
              </a:rPr>
              <a:t>Web </a:t>
            </a:r>
            <a:r>
              <a:rPr lang="en-US" altLang="zh-CN" sz="1800" dirty="0">
                <a:solidFill>
                  <a:srgbClr val="000000"/>
                </a:solidFill>
              </a:rPr>
              <a:t>of </a:t>
            </a:r>
            <a:r>
              <a:rPr lang="en-US" altLang="zh-CN" sz="1800" dirty="0" smtClean="0">
                <a:solidFill>
                  <a:srgbClr val="000000"/>
                </a:solidFill>
              </a:rPr>
              <a:t>Concepts</a:t>
            </a:r>
            <a:r>
              <a:rPr lang="en-US" altLang="zh-CN" sz="1800" dirty="0">
                <a:solidFill>
                  <a:srgbClr val="000000"/>
                </a:solidFill>
              </a:rPr>
              <a:t>: Extracting </a:t>
            </a:r>
            <a:r>
              <a:rPr lang="en-US" altLang="zh-CN" sz="1800" dirty="0" smtClean="0">
                <a:solidFill>
                  <a:srgbClr val="000000"/>
                </a:solidFill>
              </a:rPr>
              <a:t>Concepts </a:t>
            </a:r>
            <a:r>
              <a:rPr lang="en-US" altLang="zh-CN" sz="1800" dirty="0">
                <a:solidFill>
                  <a:srgbClr val="000000"/>
                </a:solidFill>
              </a:rPr>
              <a:t>from </a:t>
            </a:r>
            <a:r>
              <a:rPr lang="en-US" altLang="zh-CN" sz="1800" dirty="0" smtClean="0">
                <a:solidFill>
                  <a:srgbClr val="000000"/>
                </a:solidFill>
              </a:rPr>
              <a:t>Large Datasets</a:t>
            </a:r>
            <a:r>
              <a:rPr lang="en-US" altLang="zh-CN" sz="1800" dirty="0">
                <a:solidFill>
                  <a:srgbClr val="000000"/>
                </a:solidFill>
              </a:rPr>
              <a:t>. </a:t>
            </a:r>
            <a:r>
              <a:rPr lang="en-US" altLang="zh-CN" sz="1800" i="1" dirty="0" smtClean="0">
                <a:solidFill>
                  <a:srgbClr val="000000"/>
                </a:solidFill>
              </a:rPr>
              <a:t>VLDB</a:t>
            </a:r>
            <a:r>
              <a:rPr lang="en-US" altLang="zh-CN" sz="1800" dirty="0" smtClean="0">
                <a:solidFill>
                  <a:srgbClr val="000000"/>
                </a:solidFill>
              </a:rPr>
              <a:t>’10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it-IT" altLang="en-US" sz="1800" dirty="0" smtClean="0">
                <a:solidFill>
                  <a:srgbClr val="000000"/>
                </a:solidFill>
              </a:rPr>
              <a:t>X</a:t>
            </a:r>
            <a:r>
              <a:rPr lang="it-IT" altLang="en-US" sz="1800" dirty="0">
                <a:solidFill>
                  <a:srgbClr val="000000"/>
                </a:solidFill>
              </a:rPr>
              <a:t>. Wang, A. McCallum, X. Wei</a:t>
            </a:r>
            <a:r>
              <a:rPr lang="en-US" altLang="en-US" sz="1800" dirty="0">
                <a:solidFill>
                  <a:srgbClr val="000000"/>
                </a:solidFill>
              </a:rPr>
              <a:t>. Topical n-grams: Phrase and topic discovery, with an application to information retrieval, </a:t>
            </a:r>
            <a:r>
              <a:rPr lang="en-US" altLang="en-US" sz="1800" dirty="0" smtClean="0">
                <a:solidFill>
                  <a:srgbClr val="000000"/>
                </a:solidFill>
              </a:rPr>
              <a:t>ICDM’07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2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5383"/>
            <a:ext cx="12191999" cy="9143999"/>
          </a:xfrm>
        </p:spPr>
      </p:pic>
    </p:spTree>
    <p:extLst>
      <p:ext uri="{BB962C8B-B14F-4D97-AF65-F5344CB8AC3E}">
        <p14:creationId xmlns:p14="http://schemas.microsoft.com/office/powerpoint/2010/main" val="27598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 smtClean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164" y="1123945"/>
            <a:ext cx="10368391" cy="5667471"/>
          </a:xfrm>
        </p:spPr>
        <p:txBody>
          <a:bodyPr/>
          <a:lstStyle/>
          <a:p>
            <a:pPr defTabSz="1219110"/>
            <a:r>
              <a:rPr lang="en-US" dirty="0" smtClean="0">
                <a:solidFill>
                  <a:prstClr val="black"/>
                </a:solidFill>
              </a:rPr>
              <a:t>Why Text to </a:t>
            </a:r>
            <a:r>
              <a:rPr lang="en-US" altLang="zh-CN" dirty="0" smtClean="0">
                <a:solidFill>
                  <a:prstClr val="black"/>
                </a:solidFill>
              </a:rPr>
              <a:t>Networks?</a:t>
            </a:r>
          </a:p>
          <a:p>
            <a:r>
              <a:rPr lang="en-US" altLang="en-US" kern="0" dirty="0" smtClean="0"/>
              <a:t>Phrase </a:t>
            </a:r>
            <a:r>
              <a:rPr lang="en-US" altLang="en-US" kern="0" dirty="0"/>
              <a:t>Mining and Topic Modeling from Large </a:t>
            </a:r>
            <a:r>
              <a:rPr lang="en-US" altLang="en-US" kern="0" dirty="0" smtClean="0"/>
              <a:t>Text Corpora</a:t>
            </a:r>
          </a:p>
          <a:p>
            <a:pPr lvl="1"/>
            <a:r>
              <a:rPr lang="en-US" kern="0" dirty="0" smtClean="0"/>
              <a:t>Why Phrase Mining</a:t>
            </a:r>
          </a:p>
          <a:p>
            <a:pPr lvl="1"/>
            <a:r>
              <a:rPr lang="en-US" kern="0" dirty="0" smtClean="0"/>
              <a:t>Previous Approaches</a:t>
            </a:r>
          </a:p>
          <a:p>
            <a:pPr lvl="1"/>
            <a:r>
              <a:rPr lang="en-US" kern="0" dirty="0" err="1" smtClean="0"/>
              <a:t>TopMine</a:t>
            </a:r>
            <a:endParaRPr lang="en-US" kern="0" dirty="0" smtClean="0"/>
          </a:p>
          <a:p>
            <a:pPr lvl="1"/>
            <a:r>
              <a:rPr lang="en-US" kern="0" dirty="0" err="1" smtClean="0"/>
              <a:t>SegPhrase</a:t>
            </a:r>
            <a:r>
              <a:rPr lang="en-US" kern="0" dirty="0" smtClean="0"/>
              <a:t> and </a:t>
            </a:r>
            <a:r>
              <a:rPr lang="en-US" kern="0" dirty="0" err="1" smtClean="0"/>
              <a:t>AutoPhrase</a:t>
            </a:r>
            <a:endParaRPr lang="en-US" dirty="0" smtClean="0"/>
          </a:p>
          <a:p>
            <a:r>
              <a:rPr lang="en-US" dirty="0" smtClean="0"/>
              <a:t>Entity Recognition </a:t>
            </a:r>
            <a:r>
              <a:rPr lang="en-US" dirty="0"/>
              <a:t>and </a:t>
            </a:r>
            <a:r>
              <a:rPr lang="en-US" dirty="0" smtClean="0"/>
              <a:t>Typing </a:t>
            </a:r>
            <a:r>
              <a:rPr lang="en-US" dirty="0"/>
              <a:t>for </a:t>
            </a:r>
            <a:r>
              <a:rPr lang="en-US" dirty="0" smtClean="0"/>
              <a:t>Massive Text Data</a:t>
            </a:r>
          </a:p>
          <a:p>
            <a:pPr lvl="1"/>
            <a:r>
              <a:rPr lang="en-US" dirty="0" err="1" smtClean="0">
                <a:cs typeface="Abadi MT Condensed Extra Bold"/>
              </a:rPr>
              <a:t>ClusType</a:t>
            </a:r>
            <a:r>
              <a:rPr lang="en-US" dirty="0">
                <a:cs typeface="Abadi MT Condensed Extra Bold"/>
              </a:rPr>
              <a:t>: Entity</a:t>
            </a:r>
            <a:r>
              <a:rPr lang="zh-CN" altLang="en-US" dirty="0">
                <a:cs typeface="Abadi MT Condensed Extra Bold"/>
              </a:rPr>
              <a:t> </a:t>
            </a:r>
            <a:r>
              <a:rPr lang="en-US" altLang="zh-CN" dirty="0">
                <a:cs typeface="Abadi MT Condensed Extra Bold"/>
              </a:rPr>
              <a:t>Extraction and Typing by</a:t>
            </a:r>
            <a:r>
              <a:rPr lang="en-US" dirty="0">
                <a:cs typeface="Abadi MT Condensed Extra Bold"/>
              </a:rPr>
              <a:t> Relational Graph Construction and </a:t>
            </a:r>
            <a:r>
              <a:rPr lang="en-US" dirty="0" smtClean="0">
                <a:cs typeface="Abadi MT Condensed Extra Bold"/>
              </a:rPr>
              <a:t>Propagation</a:t>
            </a:r>
          </a:p>
          <a:p>
            <a:pPr lvl="1"/>
            <a:r>
              <a:rPr lang="en-US" dirty="0" smtClean="0"/>
              <a:t>Refined Entity Typing: PLE and AFET</a:t>
            </a:r>
          </a:p>
          <a:p>
            <a:pPr lvl="1"/>
            <a:r>
              <a:rPr lang="en-US" dirty="0" err="1" smtClean="0"/>
              <a:t>CoType</a:t>
            </a:r>
            <a:r>
              <a:rPr lang="en-US" dirty="0" smtClean="0"/>
              <a:t>: Joint Typing of Entities and Relations</a:t>
            </a:r>
            <a:endParaRPr 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8866108" y="4024605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129169">
            <a:off x="10017433" y="4667932"/>
            <a:ext cx="289212" cy="287149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258" y="1138137"/>
            <a:ext cx="10982474" cy="5603131"/>
          </a:xfrm>
        </p:spPr>
        <p:txBody>
          <a:bodyPr/>
          <a:lstStyle/>
          <a:p>
            <a:r>
              <a:rPr lang="en-US" altLang="zh-CN" sz="2400" dirty="0"/>
              <a:t>Traditional</a:t>
            </a:r>
            <a:r>
              <a:rPr lang="zh-CN" altLang="en-US" sz="2400" dirty="0"/>
              <a:t> </a:t>
            </a:r>
            <a:r>
              <a:rPr lang="en-US" altLang="zh-CN" sz="2400" dirty="0"/>
              <a:t>named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recognition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r>
              <a:rPr lang="zh-CN" altLang="en-US" sz="2400" dirty="0"/>
              <a:t> </a:t>
            </a:r>
            <a:r>
              <a:rPr lang="en-US" altLang="zh-CN" sz="2400" dirty="0"/>
              <a:t>are designed for</a:t>
            </a:r>
            <a:r>
              <a:rPr lang="en-US" altLang="zh-CN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major types</a:t>
            </a:r>
            <a:r>
              <a:rPr lang="en-US" altLang="zh-CN" sz="2400" dirty="0"/>
              <a:t> (e.g., PER, LOC, ORG) and </a:t>
            </a:r>
            <a:r>
              <a:rPr lang="en-US" altLang="zh-CN" sz="2400" dirty="0">
                <a:solidFill>
                  <a:srgbClr val="FF0000"/>
                </a:solidFill>
              </a:rPr>
              <a:t>general domains </a:t>
            </a:r>
            <a:r>
              <a:rPr lang="en-US" altLang="zh-CN" sz="2400" dirty="0"/>
              <a:t>(e.g., news)</a:t>
            </a:r>
          </a:p>
          <a:p>
            <a:pPr lvl="1"/>
            <a:r>
              <a:rPr lang="en-US" altLang="zh-CN" sz="2400" dirty="0"/>
              <a:t>Require additional steps to adapt to </a:t>
            </a:r>
            <a:r>
              <a:rPr lang="en-US" altLang="zh-CN" sz="2400" dirty="0">
                <a:solidFill>
                  <a:srgbClr val="FF0000"/>
                </a:solidFill>
              </a:rPr>
              <a:t>new domains/types</a:t>
            </a:r>
          </a:p>
          <a:p>
            <a:pPr lvl="1"/>
            <a:r>
              <a:rPr lang="en-US" altLang="zh-CN" sz="2400" dirty="0"/>
              <a:t>Expensive human labor on annotation</a:t>
            </a:r>
          </a:p>
          <a:p>
            <a:pPr lvl="2"/>
            <a:r>
              <a:rPr lang="en-US" altLang="zh-CN" sz="2400" dirty="0"/>
              <a:t>500 documents for entity extraction; 20,000 queries for entity linking</a:t>
            </a:r>
          </a:p>
          <a:p>
            <a:pPr lvl="1"/>
            <a:r>
              <a:rPr lang="en-US" altLang="zh-CN" sz="2400" dirty="0"/>
              <a:t>Unsatisfying agreement due to various granularity levels and scopes of types</a:t>
            </a:r>
          </a:p>
          <a:p>
            <a:r>
              <a:rPr lang="en-US" altLang="zh-CN" sz="2400" dirty="0"/>
              <a:t>Entities obtained by </a:t>
            </a:r>
            <a:r>
              <a:rPr lang="en-US" altLang="zh-CN" sz="2400" dirty="0">
                <a:solidFill>
                  <a:srgbClr val="FF0000"/>
                </a:solidFill>
              </a:rPr>
              <a:t>entity linking techniques </a:t>
            </a:r>
            <a:r>
              <a:rPr lang="en-US" altLang="zh-CN" sz="2400" dirty="0"/>
              <a:t>have </a:t>
            </a:r>
            <a:r>
              <a:rPr lang="en-US" altLang="zh-CN" sz="2400" i="1" dirty="0"/>
              <a:t>limited</a:t>
            </a:r>
            <a:r>
              <a:rPr lang="en-US" altLang="zh-CN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coverage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FF0000"/>
                </a:solidFill>
              </a:rPr>
              <a:t>freshness</a:t>
            </a:r>
          </a:p>
          <a:p>
            <a:pPr lvl="1"/>
            <a:r>
              <a:rPr lang="en-US" altLang="zh-CN" sz="2400" dirty="0" smtClean="0"/>
              <a:t>&gt; 50</a:t>
            </a:r>
            <a:r>
              <a:rPr lang="en-US" altLang="zh-CN" sz="2400" dirty="0"/>
              <a:t>% </a:t>
            </a:r>
            <a:r>
              <a:rPr lang="en-US" altLang="zh-CN" sz="2400" dirty="0" err="1"/>
              <a:t>unlinkable</a:t>
            </a:r>
            <a:r>
              <a:rPr lang="en-US" altLang="zh-CN" sz="2400" dirty="0"/>
              <a:t> entity mentions in Web corpus [Lin et al., EMNLP’12] </a:t>
            </a:r>
          </a:p>
          <a:p>
            <a:pPr lvl="1"/>
            <a:r>
              <a:rPr lang="en-US" altLang="zh-CN" sz="2400" dirty="0" smtClean="0"/>
              <a:t>&gt; 90</a:t>
            </a:r>
            <a:r>
              <a:rPr lang="en-US" altLang="zh-CN" sz="2400" dirty="0"/>
              <a:t>%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experiment</a:t>
            </a:r>
            <a:r>
              <a:rPr lang="zh-CN" altLang="en-US" sz="2400" dirty="0"/>
              <a:t> </a:t>
            </a:r>
            <a:r>
              <a:rPr lang="en-US" altLang="zh-CN" sz="2400" dirty="0"/>
              <a:t>corpora: tweets, Yelp reviews, …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/>
              <a:t>A new approach: </a:t>
            </a:r>
            <a:r>
              <a:rPr lang="en-US" altLang="zh-CN" sz="2400" dirty="0" err="1" smtClean="0"/>
              <a:t>ClusType</a:t>
            </a:r>
            <a:r>
              <a:rPr lang="en-US" altLang="zh-CN" sz="2400" dirty="0" smtClean="0"/>
              <a:t>: </a:t>
            </a:r>
            <a:r>
              <a:rPr lang="en-US" sz="2400" dirty="0" smtClean="0"/>
              <a:t>Entity </a:t>
            </a:r>
            <a:r>
              <a:rPr lang="en-US" sz="2400" dirty="0"/>
              <a:t>Recognition and Typing by Relation Phrase-Based Clustering</a:t>
            </a:r>
            <a:r>
              <a:rPr lang="en-US" altLang="zh-CN" sz="2400" dirty="0" smtClean="0"/>
              <a:t> [Ren, et al., KDD 2015]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/>
              <a:t>Recognizing </a:t>
            </a:r>
            <a:r>
              <a:rPr lang="en-US" altLang="zh-CN" sz="2400" dirty="0"/>
              <a:t>entity mentions of target types with </a:t>
            </a:r>
            <a:r>
              <a:rPr lang="en-US" altLang="zh-CN" sz="2400" dirty="0">
                <a:solidFill>
                  <a:srgbClr val="FF0000"/>
                </a:solidFill>
              </a:rPr>
              <a:t>minimal/no human supervision </a:t>
            </a:r>
            <a:r>
              <a:rPr lang="en-US" altLang="zh-CN" sz="2400" dirty="0"/>
              <a:t>and with </a:t>
            </a:r>
            <a:r>
              <a:rPr lang="en-US" altLang="zh-CN" sz="2400" dirty="0">
                <a:solidFill>
                  <a:srgbClr val="FF0000"/>
                </a:solidFill>
              </a:rPr>
              <a:t>no requirement that entities can be found in a </a:t>
            </a:r>
            <a:r>
              <a:rPr lang="en-US" altLang="zh-CN" sz="2400" dirty="0" smtClean="0">
                <a:solidFill>
                  <a:srgbClr val="FF0000"/>
                </a:solidFill>
              </a:rPr>
              <a:t>KB </a:t>
            </a:r>
            <a:r>
              <a:rPr lang="en-US" altLang="zh-CN" sz="2400" dirty="0" smtClean="0"/>
              <a:t>(distant supervision)</a:t>
            </a:r>
            <a:endParaRPr lang="en-US" altLang="zh-CN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1774" y="0"/>
            <a:ext cx="11454854" cy="1101110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Why </a:t>
            </a:r>
            <a:r>
              <a:rPr 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Entity Recognition and Typing from </a:t>
            </a: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Massive Corpora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altLang="en-US" sz="40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192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4725" y="145937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 smtClean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164" y="1123945"/>
            <a:ext cx="10368391" cy="5667471"/>
          </a:xfrm>
        </p:spPr>
        <p:txBody>
          <a:bodyPr/>
          <a:lstStyle/>
          <a:p>
            <a:pPr defTabSz="1219110"/>
            <a:r>
              <a:rPr lang="en-US" dirty="0" smtClean="0">
                <a:solidFill>
                  <a:prstClr val="black"/>
                </a:solidFill>
              </a:rPr>
              <a:t>Why Text to </a:t>
            </a:r>
            <a:r>
              <a:rPr lang="en-US" altLang="zh-CN" dirty="0" smtClean="0">
                <a:solidFill>
                  <a:prstClr val="black"/>
                </a:solidFill>
              </a:rPr>
              <a:t>Networks?</a:t>
            </a:r>
          </a:p>
          <a:p>
            <a:r>
              <a:rPr lang="en-US" altLang="en-US" kern="0" dirty="0" smtClean="0"/>
              <a:t>Phrase </a:t>
            </a:r>
            <a:r>
              <a:rPr lang="en-US" altLang="en-US" kern="0" dirty="0"/>
              <a:t>Mining and Topic Modeling from Large </a:t>
            </a:r>
            <a:r>
              <a:rPr lang="en-US" altLang="en-US" kern="0" dirty="0" smtClean="0"/>
              <a:t>Text Corpora</a:t>
            </a:r>
          </a:p>
          <a:p>
            <a:pPr lvl="1"/>
            <a:r>
              <a:rPr lang="en-US" kern="0" dirty="0" smtClean="0"/>
              <a:t>Why Phrase Mining</a:t>
            </a:r>
          </a:p>
          <a:p>
            <a:pPr lvl="1"/>
            <a:r>
              <a:rPr lang="en-US" kern="0" dirty="0" smtClean="0"/>
              <a:t>Previous Approaches</a:t>
            </a:r>
          </a:p>
          <a:p>
            <a:pPr lvl="1"/>
            <a:r>
              <a:rPr lang="en-US" kern="0" dirty="0" err="1" smtClean="0"/>
              <a:t>TopMine</a:t>
            </a:r>
            <a:endParaRPr lang="en-US" kern="0" dirty="0" smtClean="0"/>
          </a:p>
          <a:p>
            <a:pPr lvl="1"/>
            <a:r>
              <a:rPr lang="en-US" kern="0" dirty="0" err="1" smtClean="0"/>
              <a:t>SegPhrase</a:t>
            </a:r>
            <a:r>
              <a:rPr lang="en-US" kern="0" dirty="0" smtClean="0"/>
              <a:t> and </a:t>
            </a:r>
            <a:r>
              <a:rPr lang="en-US" kern="0" dirty="0" err="1" smtClean="0"/>
              <a:t>AutoPhrase</a:t>
            </a:r>
            <a:endParaRPr lang="en-US" dirty="0" smtClean="0"/>
          </a:p>
          <a:p>
            <a:r>
              <a:rPr lang="en-US" dirty="0" smtClean="0"/>
              <a:t>Entity Recognition </a:t>
            </a:r>
            <a:r>
              <a:rPr lang="en-US" dirty="0"/>
              <a:t>and </a:t>
            </a:r>
            <a:r>
              <a:rPr lang="en-US" dirty="0" smtClean="0"/>
              <a:t>Typing </a:t>
            </a:r>
            <a:r>
              <a:rPr lang="en-US" dirty="0"/>
              <a:t>for </a:t>
            </a:r>
            <a:r>
              <a:rPr lang="en-US" dirty="0" smtClean="0"/>
              <a:t>Massive Text Data</a:t>
            </a:r>
          </a:p>
          <a:p>
            <a:pPr lvl="1"/>
            <a:r>
              <a:rPr lang="en-US" dirty="0" err="1" smtClean="0">
                <a:cs typeface="Abadi MT Condensed Extra Bold"/>
              </a:rPr>
              <a:t>ClusType</a:t>
            </a:r>
            <a:r>
              <a:rPr lang="en-US" dirty="0">
                <a:cs typeface="Abadi MT Condensed Extra Bold"/>
              </a:rPr>
              <a:t>: Entity</a:t>
            </a:r>
            <a:r>
              <a:rPr lang="zh-CN" altLang="en-US" dirty="0">
                <a:cs typeface="Abadi MT Condensed Extra Bold"/>
              </a:rPr>
              <a:t> </a:t>
            </a:r>
            <a:r>
              <a:rPr lang="en-US" altLang="zh-CN" dirty="0">
                <a:cs typeface="Abadi MT Condensed Extra Bold"/>
              </a:rPr>
              <a:t>Extraction and Typing by</a:t>
            </a:r>
            <a:r>
              <a:rPr lang="en-US" dirty="0">
                <a:cs typeface="Abadi MT Condensed Extra Bold"/>
              </a:rPr>
              <a:t> Relational Graph Construction and </a:t>
            </a:r>
            <a:r>
              <a:rPr lang="en-US" dirty="0" smtClean="0">
                <a:cs typeface="Abadi MT Condensed Extra Bold"/>
              </a:rPr>
              <a:t>Propagation</a:t>
            </a:r>
          </a:p>
          <a:p>
            <a:pPr lvl="1"/>
            <a:r>
              <a:rPr lang="en-US" dirty="0" smtClean="0"/>
              <a:t>Refined Entity Typing: PLE and AFET</a:t>
            </a:r>
          </a:p>
          <a:p>
            <a:pPr lvl="1"/>
            <a:r>
              <a:rPr lang="en-US" dirty="0" err="1" smtClean="0"/>
              <a:t>CoType</a:t>
            </a:r>
            <a:r>
              <a:rPr lang="en-US" dirty="0" smtClean="0"/>
              <a:t>: Joint Typing of Entities and Relations</a:t>
            </a:r>
            <a:endParaRPr lang="en-US" dirty="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9971539" y="1587053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129169">
            <a:off x="4489052" y="2202333"/>
            <a:ext cx="289212" cy="287149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235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b="1" dirty="0" smtClean="0"/>
              <a:t>Recognizing Typed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Entities</a:t>
            </a:r>
            <a:endParaRPr lang="en-US" altLang="en-US" b="1" kern="0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46400" y="1979600"/>
            <a:ext cx="3759200" cy="2032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100">
                <a:solidFill>
                  <a:srgbClr val="000000"/>
                </a:solidFill>
              </a:rPr>
              <a:t>The best BBQ I’ve tasted in Phoenix! I had the pulled pork sandwich with coleslaw and baked beans for lunch. ... The</a:t>
            </a:r>
            <a:r>
              <a:rPr lang="zh-CN" altLang="en-US" sz="2100">
                <a:solidFill>
                  <a:srgbClr val="000000"/>
                </a:solidFill>
              </a:rPr>
              <a:t> </a:t>
            </a:r>
            <a:r>
              <a:rPr lang="en-US" altLang="zh-CN" sz="2100">
                <a:solidFill>
                  <a:srgbClr val="000000"/>
                </a:solidFill>
              </a:rPr>
              <a:t>owner</a:t>
            </a:r>
            <a:r>
              <a:rPr lang="zh-CN" altLang="en-US" sz="2100">
                <a:solidFill>
                  <a:srgbClr val="000000"/>
                </a:solidFill>
              </a:rPr>
              <a:t> </a:t>
            </a:r>
            <a:r>
              <a:rPr lang="en-US" altLang="zh-CN" sz="2100">
                <a:solidFill>
                  <a:srgbClr val="000000"/>
                </a:solidFill>
              </a:rPr>
              <a:t>is</a:t>
            </a:r>
            <a:r>
              <a:rPr lang="zh-CN" altLang="en-US" sz="2100">
                <a:solidFill>
                  <a:srgbClr val="000000"/>
                </a:solidFill>
              </a:rPr>
              <a:t> </a:t>
            </a:r>
            <a:r>
              <a:rPr lang="en-US" altLang="zh-CN" sz="2100">
                <a:solidFill>
                  <a:srgbClr val="000000"/>
                </a:solidFill>
              </a:rPr>
              <a:t>very</a:t>
            </a:r>
            <a:r>
              <a:rPr lang="zh-CN" altLang="en-US" sz="2100">
                <a:solidFill>
                  <a:srgbClr val="000000"/>
                </a:solidFill>
              </a:rPr>
              <a:t> </a:t>
            </a:r>
            <a:r>
              <a:rPr lang="en-US" altLang="zh-CN" sz="2100">
                <a:solidFill>
                  <a:srgbClr val="000000"/>
                </a:solidFill>
              </a:rPr>
              <a:t>nice.</a:t>
            </a:r>
            <a:r>
              <a:rPr lang="zh-CN" altLang="en-US" sz="2100">
                <a:solidFill>
                  <a:srgbClr val="000000"/>
                </a:solidFill>
              </a:rPr>
              <a:t> </a:t>
            </a:r>
            <a:r>
              <a:rPr lang="en-US" altLang="zh-CN" sz="2100">
                <a:solidFill>
                  <a:srgbClr val="000000"/>
                </a:solidFill>
              </a:rPr>
              <a:t>…</a:t>
            </a:r>
            <a:endParaRPr lang="en-US" altLang="zh-CN" sz="2100" dirty="0">
              <a:solidFill>
                <a:srgbClr val="000000"/>
              </a:solidFill>
            </a:endParaRPr>
          </a:p>
        </p:txBody>
      </p:sp>
      <p:sp>
        <p:nvSpPr>
          <p:cNvPr id="6" name="下箭头 3"/>
          <p:cNvSpPr/>
          <p:nvPr/>
        </p:nvSpPr>
        <p:spPr>
          <a:xfrm rot="16200000">
            <a:off x="6756400" y="2640000"/>
            <a:ext cx="711200" cy="6096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518400" y="1878000"/>
            <a:ext cx="4470400" cy="2133600"/>
          </a:xfrm>
          <a:prstGeom prst="rect">
            <a:avLst/>
          </a:prstGeom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100" dirty="0">
                <a:solidFill>
                  <a:prstClr val="black"/>
                </a:solidFill>
              </a:rPr>
              <a:t>The best </a:t>
            </a:r>
            <a:r>
              <a:rPr lang="en-US" altLang="zh-CN" sz="2100" dirty="0" err="1">
                <a:solidFill>
                  <a:srgbClr val="4F81BD"/>
                </a:solidFill>
              </a:rPr>
              <a:t>BBQ:Food</a:t>
            </a:r>
            <a:r>
              <a:rPr lang="en-US" altLang="zh-CN" sz="2100" dirty="0">
                <a:solidFill>
                  <a:prstClr val="black"/>
                </a:solidFill>
              </a:rPr>
              <a:t> I’ve tasted in </a:t>
            </a:r>
            <a:r>
              <a:rPr lang="en-US" altLang="zh-CN" sz="2100" dirty="0" err="1">
                <a:solidFill>
                  <a:srgbClr val="9BBB59"/>
                </a:solidFill>
              </a:rPr>
              <a:t>Phoenix:LOC</a:t>
            </a:r>
            <a:r>
              <a:rPr lang="en-US" altLang="zh-CN" sz="2100" dirty="0">
                <a:solidFill>
                  <a:prstClr val="black"/>
                </a:solidFill>
              </a:rPr>
              <a:t> ! I had the </a:t>
            </a:r>
            <a:r>
              <a:rPr lang="en-US" altLang="zh-CN" sz="2100" dirty="0">
                <a:solidFill>
                  <a:srgbClr val="4F81BD"/>
                </a:solidFill>
              </a:rPr>
              <a:t>[pulled pork sandwich]:Food</a:t>
            </a:r>
            <a:r>
              <a:rPr lang="en-US" altLang="zh-CN" sz="2100" dirty="0">
                <a:solidFill>
                  <a:prstClr val="black"/>
                </a:solidFill>
              </a:rPr>
              <a:t> with </a:t>
            </a:r>
            <a:r>
              <a:rPr lang="en-US" altLang="zh-CN" sz="2100" dirty="0" err="1">
                <a:solidFill>
                  <a:srgbClr val="4F81BD"/>
                </a:solidFill>
              </a:rPr>
              <a:t>coleslaw:Food</a:t>
            </a:r>
            <a:r>
              <a:rPr lang="en-US" altLang="zh-CN" sz="2100" dirty="0">
                <a:solidFill>
                  <a:prstClr val="black"/>
                </a:solidFill>
              </a:rPr>
              <a:t> and </a:t>
            </a:r>
            <a:r>
              <a:rPr lang="en-US" altLang="zh-CN" sz="2100" dirty="0">
                <a:solidFill>
                  <a:srgbClr val="4F81BD"/>
                </a:solidFill>
              </a:rPr>
              <a:t>[baked beans]:Food </a:t>
            </a:r>
            <a:r>
              <a:rPr lang="en-US" altLang="zh-CN" sz="2100" dirty="0">
                <a:solidFill>
                  <a:prstClr val="black"/>
                </a:solidFill>
              </a:rPr>
              <a:t>for lunch. …</a:t>
            </a:r>
            <a:r>
              <a:rPr lang="zh-CN" altLang="en-US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>
                <a:solidFill>
                  <a:prstClr val="black"/>
                </a:solidFill>
              </a:rPr>
              <a:t>The</a:t>
            </a:r>
            <a:r>
              <a:rPr lang="zh-CN" altLang="en-US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 err="1">
                <a:solidFill>
                  <a:srgbClr val="F79646"/>
                </a:solidFill>
              </a:rPr>
              <a:t>owner:JOB</a:t>
            </a:r>
            <a:r>
              <a:rPr lang="zh-CN" altLang="zh-CN" sz="2100" dirty="0">
                <a:solidFill>
                  <a:srgbClr val="F79646"/>
                </a:solidFill>
              </a:rPr>
              <a:t>_</a:t>
            </a:r>
            <a:r>
              <a:rPr lang="en-US" altLang="zh-CN" sz="2100" dirty="0">
                <a:solidFill>
                  <a:srgbClr val="F79646"/>
                </a:solidFill>
              </a:rPr>
              <a:t>TITLE</a:t>
            </a:r>
            <a:r>
              <a:rPr lang="zh-CN" altLang="en-US" sz="2100" dirty="0">
                <a:solidFill>
                  <a:srgbClr val="F79646"/>
                </a:solidFill>
              </a:rPr>
              <a:t> </a:t>
            </a:r>
            <a:r>
              <a:rPr lang="en-US" altLang="zh-CN" sz="2100" dirty="0">
                <a:solidFill>
                  <a:prstClr val="black"/>
                </a:solidFill>
              </a:rPr>
              <a:t>is</a:t>
            </a:r>
            <a:r>
              <a:rPr lang="zh-CN" altLang="en-US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>
                <a:solidFill>
                  <a:prstClr val="black"/>
                </a:solidFill>
              </a:rPr>
              <a:t>very</a:t>
            </a:r>
            <a:r>
              <a:rPr lang="zh-CN" altLang="en-US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>
                <a:solidFill>
                  <a:prstClr val="black"/>
                </a:solidFill>
              </a:rPr>
              <a:t>nice</a:t>
            </a:r>
            <a:r>
              <a:rPr lang="zh-CN" altLang="en-US" sz="2100" dirty="0">
                <a:solidFill>
                  <a:prstClr val="black"/>
                </a:solidFill>
              </a:rPr>
              <a:t>. </a:t>
            </a:r>
            <a:r>
              <a:rPr lang="en-US" altLang="zh-CN" sz="21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203200" y="2386000"/>
            <a:ext cx="2133600" cy="223520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1900" dirty="0">
                <a:solidFill>
                  <a:srgbClr val="4F81BD"/>
                </a:solidFill>
              </a:rPr>
              <a:t>FOOD</a:t>
            </a:r>
          </a:p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1900" dirty="0">
                <a:solidFill>
                  <a:srgbClr val="9BBB59"/>
                </a:solidFill>
              </a:rPr>
              <a:t>LOCATION</a:t>
            </a:r>
          </a:p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1900" dirty="0">
                <a:solidFill>
                  <a:srgbClr val="F79646"/>
                </a:solidFill>
              </a:rPr>
              <a:t>JOB</a:t>
            </a:r>
            <a:r>
              <a:rPr lang="zh-CN" altLang="zh-CN" sz="1900" dirty="0">
                <a:solidFill>
                  <a:srgbClr val="F79646"/>
                </a:solidFill>
              </a:rPr>
              <a:t>_</a:t>
            </a:r>
            <a:r>
              <a:rPr lang="en-US" altLang="zh-CN" sz="1900" dirty="0">
                <a:solidFill>
                  <a:srgbClr val="F79646"/>
                </a:solidFill>
              </a:rPr>
              <a:t>TITLE</a:t>
            </a:r>
          </a:p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1900" dirty="0">
                <a:solidFill>
                  <a:srgbClr val="4BACC6"/>
                </a:solidFill>
              </a:rPr>
              <a:t>EVENT</a:t>
            </a:r>
          </a:p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1900" dirty="0">
                <a:solidFill>
                  <a:srgbClr val="8064A2"/>
                </a:solidFill>
              </a:rPr>
              <a:t>ORGANIZATION</a:t>
            </a:r>
          </a:p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1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304800" y="1878000"/>
            <a:ext cx="1830752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cs typeface="Arial" pitchFamily="34" charset="0"/>
              </a:rPr>
              <a:t>Target</a:t>
            </a:r>
            <a:r>
              <a:rPr kumimoji="1" lang="zh-CN" altLang="en-US" sz="2400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cs typeface="Arial" pitchFamily="34" charset="0"/>
              </a:rPr>
              <a:t>Types</a:t>
            </a:r>
            <a:endParaRPr kumimoji="1" lang="zh-CN" altLang="en-US" sz="24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787081" y="1283958"/>
            <a:ext cx="10416623" cy="492436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Identifying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token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span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as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entity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mentions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in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documents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and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labeling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their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types</a:t>
            </a:r>
            <a:endParaRPr kumimoji="1" lang="zh-CN" altLang="en-US" sz="2400" b="1" dirty="0">
              <a:solidFill>
                <a:srgbClr val="C0504D"/>
              </a:solidFill>
              <a:cs typeface="Arial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3200" y="5230803"/>
            <a:ext cx="4165600" cy="861772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Enabling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structured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analysis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of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unstructured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text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corpus</a:t>
            </a:r>
            <a:endParaRPr kumimoji="1" lang="zh-CN" altLang="en-US" sz="2400" b="1" dirty="0">
              <a:solidFill>
                <a:srgbClr val="C0504D"/>
              </a:solidFill>
              <a:cs typeface="Arial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94537" y="4019380"/>
            <a:ext cx="1410467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Plain text</a:t>
            </a: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79704" y="4011600"/>
            <a:ext cx="3174709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Text with typed entities</a:t>
            </a: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cxnSp>
        <p:nvCxnSpPr>
          <p:cNvPr id="14" name="直线箭头连接符 14"/>
          <p:cNvCxnSpPr/>
          <p:nvPr/>
        </p:nvCxnSpPr>
        <p:spPr>
          <a:xfrm flipH="1">
            <a:off x="5181600" y="3910000"/>
            <a:ext cx="2336800" cy="71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5"/>
          <p:cNvCxnSpPr/>
          <p:nvPr/>
        </p:nvCxnSpPr>
        <p:spPr>
          <a:xfrm flipH="1">
            <a:off x="7010400" y="3910000"/>
            <a:ext cx="508000" cy="71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9"/>
          <p:cNvCxnSpPr/>
          <p:nvPr/>
        </p:nvCxnSpPr>
        <p:spPr>
          <a:xfrm>
            <a:off x="7518400" y="3910000"/>
            <a:ext cx="1117600" cy="71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25"/>
          <p:cNvSpPr txBox="1"/>
          <p:nvPr/>
        </p:nvSpPr>
        <p:spPr>
          <a:xfrm>
            <a:off x="4603447" y="4636757"/>
            <a:ext cx="980863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4F81BD"/>
                </a:solidFill>
                <a:cs typeface="Arial" pitchFamily="34" charset="0"/>
              </a:rPr>
              <a:t>FOOD</a:t>
            </a: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8" name="文本框 26"/>
          <p:cNvSpPr txBox="1"/>
          <p:nvPr/>
        </p:nvSpPr>
        <p:spPr>
          <a:xfrm>
            <a:off x="6299203" y="4636757"/>
            <a:ext cx="1519213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9BBB59"/>
                </a:solidFill>
                <a:cs typeface="Arial" pitchFamily="34" charset="0"/>
              </a:rPr>
              <a:t>LOCATION</a:t>
            </a: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9" name="文本框 27"/>
          <p:cNvSpPr txBox="1"/>
          <p:nvPr/>
        </p:nvSpPr>
        <p:spPr>
          <a:xfrm>
            <a:off x="8331202" y="4621200"/>
            <a:ext cx="1069092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4BACC6"/>
                </a:solidFill>
                <a:cs typeface="Arial" pitchFamily="34" charset="0"/>
              </a:rPr>
              <a:t>EVENT</a:t>
            </a: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cxnSp>
        <p:nvCxnSpPr>
          <p:cNvPr id="20" name="直线箭头连接符 31"/>
          <p:cNvCxnSpPr>
            <a:stCxn id="17" idx="2"/>
          </p:cNvCxnSpPr>
          <p:nvPr/>
        </p:nvCxnSpPr>
        <p:spPr>
          <a:xfrm flipH="1">
            <a:off x="5080003" y="5129197"/>
            <a:ext cx="13876" cy="4064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32"/>
          <p:cNvCxnSpPr>
            <a:stCxn id="18" idx="2"/>
          </p:cNvCxnSpPr>
          <p:nvPr/>
        </p:nvCxnSpPr>
        <p:spPr>
          <a:xfrm>
            <a:off x="7058810" y="5129197"/>
            <a:ext cx="53193" cy="4064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36"/>
          <p:cNvCxnSpPr>
            <a:stCxn id="19" idx="2"/>
          </p:cNvCxnSpPr>
          <p:nvPr/>
        </p:nvCxnSpPr>
        <p:spPr>
          <a:xfrm flipH="1">
            <a:off x="8839201" y="5113640"/>
            <a:ext cx="26547" cy="421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535600"/>
            <a:ext cx="1016000" cy="1016000"/>
          </a:xfrm>
          <a:prstGeom prst="rect">
            <a:avLst/>
          </a:prstGeom>
        </p:spPr>
      </p:pic>
      <p:pic>
        <p:nvPicPr>
          <p:cNvPr id="2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1" y="5535601"/>
            <a:ext cx="897467" cy="897467"/>
          </a:xfrm>
          <a:prstGeom prst="rect">
            <a:avLst/>
          </a:prstGeom>
        </p:spPr>
      </p:pic>
      <p:pic>
        <p:nvPicPr>
          <p:cNvPr id="2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0" y="5535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710" y="1195584"/>
            <a:ext cx="10891490" cy="548300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altLang="zh-CN" sz="2400" dirty="0" smtClean="0"/>
              <a:t>Typical Entity Extraction Features (Li et al., 2012)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N-gram</a:t>
            </a:r>
            <a:r>
              <a:rPr lang="en-US" altLang="zh-CN" sz="2400" dirty="0">
                <a:ea typeface="宋体" pitchFamily="2" charset="-122"/>
              </a:rPr>
              <a:t>: Unigram, bigram and trigram token sequences in the context window 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Part-of-Speech</a:t>
            </a:r>
            <a:r>
              <a:rPr lang="en-US" altLang="zh-CN" sz="2400" dirty="0">
                <a:ea typeface="宋体" pitchFamily="2" charset="-122"/>
              </a:rPr>
              <a:t>: POS tags of the context words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Gazetteers</a:t>
            </a:r>
            <a:r>
              <a:rPr lang="en-US" altLang="zh-CN" sz="2400" dirty="0">
                <a:ea typeface="宋体" pitchFamily="2" charset="-122"/>
              </a:rPr>
              <a:t>: person names, organizations, countries and cities, titles, idioms, etc.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Word clusters</a:t>
            </a:r>
            <a:r>
              <a:rPr lang="en-US" altLang="zh-CN" sz="2400" dirty="0">
                <a:ea typeface="宋体" pitchFamily="2" charset="-122"/>
              </a:rPr>
              <a:t>: </a:t>
            </a:r>
            <a:r>
              <a:rPr lang="en-US" altLang="zh-CN" sz="2400" dirty="0" smtClean="0">
                <a:ea typeface="宋体" pitchFamily="2" charset="-122"/>
              </a:rPr>
              <a:t>word </a:t>
            </a:r>
            <a:r>
              <a:rPr lang="en-US" altLang="zh-CN" sz="2400" dirty="0">
                <a:ea typeface="宋体" pitchFamily="2" charset="-122"/>
              </a:rPr>
              <a:t>clusters </a:t>
            </a:r>
            <a:r>
              <a:rPr lang="en-US" altLang="zh-CN" sz="2400" dirty="0" smtClean="0">
                <a:ea typeface="宋体" pitchFamily="2" charset="-122"/>
              </a:rPr>
              <a:t>/ </a:t>
            </a:r>
            <a:r>
              <a:rPr lang="en-US" altLang="zh-CN" sz="2400" dirty="0" err="1" smtClean="0">
                <a:ea typeface="宋体" pitchFamily="2" charset="-122"/>
              </a:rPr>
              <a:t>embeddings</a:t>
            </a:r>
            <a:endParaRPr lang="en-US" altLang="zh-CN" sz="2400" dirty="0"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Case and Shape</a:t>
            </a:r>
            <a:r>
              <a:rPr lang="en-US" altLang="zh-CN" sz="2400" dirty="0">
                <a:ea typeface="宋体" pitchFamily="2" charset="-122"/>
              </a:rPr>
              <a:t>: Capitalization and morphology analysis based features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Chunking</a:t>
            </a:r>
            <a:r>
              <a:rPr lang="en-US" altLang="zh-CN" sz="2400" dirty="0">
                <a:ea typeface="宋体" pitchFamily="2" charset="-122"/>
              </a:rPr>
              <a:t>: NP and VP Chunking tags</a:t>
            </a:r>
          </a:p>
          <a:p>
            <a:pPr lvl="1">
              <a:lnSpc>
                <a:spcPct val="150000"/>
              </a:lnSpc>
              <a:spcBef>
                <a:spcPts val="400"/>
              </a:spcBef>
            </a:pPr>
            <a:r>
              <a:rPr lang="en-US" altLang="zh-CN" sz="2400" dirty="0">
                <a:solidFill>
                  <a:srgbClr val="0000FF"/>
                </a:solidFill>
                <a:ea typeface="宋体" pitchFamily="2" charset="-122"/>
              </a:rPr>
              <a:t>Global feature</a:t>
            </a:r>
            <a:r>
              <a:rPr lang="en-US" altLang="zh-CN" sz="2400" dirty="0">
                <a:ea typeface="宋体" pitchFamily="2" charset="-122"/>
              </a:rPr>
              <a:t>: Sentence level and document level </a:t>
            </a:r>
            <a:r>
              <a:rPr lang="en-US" altLang="zh-CN" sz="2400" dirty="0" smtClean="0">
                <a:ea typeface="宋体" pitchFamily="2" charset="-122"/>
              </a:rPr>
              <a:t>structure/position features</a:t>
            </a:r>
            <a:endParaRPr lang="en-US" altLang="zh-CN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kumimoji="1" lang="en-US" altLang="zh-CN" b="1" dirty="0" smtClean="0"/>
              <a:t>Traditional NLP Approach: Feature Engineering</a:t>
            </a:r>
            <a:endParaRPr lang="en-US" altLang="en-US" b="1" kern="0" dirty="0"/>
          </a:p>
        </p:txBody>
      </p:sp>
    </p:spTree>
    <p:extLst>
      <p:ext uri="{BB962C8B-B14F-4D97-AF65-F5344CB8AC3E}">
        <p14:creationId xmlns:p14="http://schemas.microsoft.com/office/powerpoint/2010/main" val="25477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Traditional</a:t>
            </a:r>
            <a:r>
              <a:rPr lang="zh-CN" altLang="en-US" sz="4000" dirty="0"/>
              <a:t> </a:t>
            </a:r>
            <a:r>
              <a:rPr lang="en-US" altLang="zh-CN" sz="4000" dirty="0"/>
              <a:t>Named</a:t>
            </a:r>
            <a:r>
              <a:rPr lang="zh-CN" altLang="en-US" sz="4000" dirty="0"/>
              <a:t> </a:t>
            </a:r>
            <a:r>
              <a:rPr lang="en-US" altLang="zh-CN" sz="4000" dirty="0"/>
              <a:t>Entity</a:t>
            </a:r>
            <a:r>
              <a:rPr lang="zh-CN" altLang="en-US" sz="4000" dirty="0"/>
              <a:t> </a:t>
            </a:r>
            <a:r>
              <a:rPr lang="en-US" altLang="zh-CN" sz="4000" dirty="0"/>
              <a:t>Recognition</a:t>
            </a:r>
            <a:r>
              <a:rPr lang="zh-CN" altLang="en-US" sz="4000" dirty="0"/>
              <a:t> </a:t>
            </a:r>
            <a:r>
              <a:rPr lang="en-US" altLang="zh-CN" sz="4000" dirty="0"/>
              <a:t>(NER)</a:t>
            </a:r>
            <a:r>
              <a:rPr lang="zh-CN" altLang="en-US" sz="4000" dirty="0"/>
              <a:t> </a:t>
            </a:r>
            <a:r>
              <a:rPr lang="en-US" altLang="zh-CN" sz="4000" dirty="0"/>
              <a:t>Systems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256" y="1233563"/>
            <a:ext cx="10694217" cy="859991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Heavy</a:t>
            </a:r>
            <a:r>
              <a:rPr lang="zh-CN" altLang="en-US" sz="2400" dirty="0"/>
              <a:t> </a:t>
            </a:r>
            <a:r>
              <a:rPr lang="en-US" altLang="zh-CN" sz="2400" dirty="0"/>
              <a:t>reliance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human</a:t>
            </a:r>
            <a:r>
              <a:rPr lang="zh-CN" altLang="en-US" sz="2400" dirty="0"/>
              <a:t> </a:t>
            </a:r>
            <a:r>
              <a:rPr lang="en-US" altLang="zh-CN" sz="2400" dirty="0"/>
              <a:t>annotated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</a:p>
          <a:p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sequence</a:t>
            </a:r>
            <a:r>
              <a:rPr lang="zh-CN" altLang="en-US" sz="2400" dirty="0"/>
              <a:t> </a:t>
            </a:r>
            <a:r>
              <a:rPr lang="en-US" altLang="zh-CN" sz="2400" dirty="0"/>
              <a:t>models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slow</a:t>
            </a:r>
            <a:endParaRPr lang="en-US" altLang="zh-CN" sz="24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20" y="2223044"/>
            <a:ext cx="3247893" cy="25993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5323" y="4914268"/>
            <a:ext cx="3667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/>
              <a:t>A</a:t>
            </a:r>
            <a:r>
              <a:rPr lang="zh-CN" altLang="en-US" sz="2200" dirty="0"/>
              <a:t> </a:t>
            </a:r>
            <a:r>
              <a:rPr lang="en-US" altLang="zh-CN" sz="2200" dirty="0"/>
              <a:t>manual</a:t>
            </a:r>
            <a:r>
              <a:rPr lang="zh-CN" altLang="en-US" sz="2200" dirty="0"/>
              <a:t> </a:t>
            </a:r>
            <a:r>
              <a:rPr lang="en-US" altLang="zh-CN" sz="2200" dirty="0"/>
              <a:t>annotation</a:t>
            </a:r>
            <a:r>
              <a:rPr lang="zh-CN" altLang="en-US" sz="2200" dirty="0"/>
              <a:t> </a:t>
            </a:r>
            <a:r>
              <a:rPr lang="en-US" altLang="zh-CN" sz="2200" dirty="0"/>
              <a:t>interface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98547" y="5637191"/>
            <a:ext cx="1087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Finkel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al.,</a:t>
            </a:r>
            <a:r>
              <a:rPr lang="zh-CN" altLang="en-US" sz="1800" dirty="0"/>
              <a:t> </a:t>
            </a:r>
            <a:r>
              <a:rPr lang="en-US" sz="1800" i="1" dirty="0"/>
              <a:t>Incorporating Non-local Information into Information Extraction Systems by Gibbs Sampling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ACL</a:t>
            </a:r>
            <a:r>
              <a:rPr lang="zh-CN" altLang="en-US" sz="1800" dirty="0"/>
              <a:t> </a:t>
            </a:r>
            <a:r>
              <a:rPr lang="en-US" altLang="zh-CN" sz="1800" dirty="0"/>
              <a:t>2005</a:t>
            </a:r>
            <a:endParaRPr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5476400" y="2194775"/>
            <a:ext cx="4884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+mj-lt"/>
              </a:rPr>
              <a:t>The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best</a:t>
            </a:r>
            <a:r>
              <a:rPr lang="zh-CN" altLang="en-US" sz="20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+mj-lt"/>
              </a:rPr>
              <a:t>[</a:t>
            </a:r>
            <a:r>
              <a:rPr lang="en-US" altLang="zh-CN" sz="2000" b="1" dirty="0">
                <a:solidFill>
                  <a:srgbClr val="C00000"/>
                </a:solidFill>
                <a:latin typeface="+mj-lt"/>
              </a:rPr>
              <a:t>BBQ</a:t>
            </a:r>
            <a:r>
              <a:rPr lang="en-US" sz="2000" b="1" dirty="0">
                <a:solidFill>
                  <a:srgbClr val="C00000"/>
                </a:solidFill>
                <a:latin typeface="+mj-lt"/>
              </a:rPr>
              <a:t>] </a:t>
            </a:r>
            <a:r>
              <a:rPr lang="en-US" altLang="zh-CN" sz="2000" b="1" dirty="0">
                <a:latin typeface="+mj-lt"/>
              </a:rPr>
              <a:t>I’ve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tasted</a:t>
            </a:r>
            <a:r>
              <a:rPr lang="zh-CN" altLang="en-US" sz="2000" b="1" dirty="0">
                <a:latin typeface="+mj-lt"/>
              </a:rPr>
              <a:t> </a:t>
            </a:r>
            <a:r>
              <a:rPr lang="en-US" altLang="zh-CN" sz="2000" b="1" dirty="0">
                <a:latin typeface="+mj-lt"/>
              </a:rPr>
              <a:t>in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+mj-lt"/>
              </a:rPr>
              <a:t>[</a:t>
            </a:r>
            <a:r>
              <a:rPr lang="en-US" altLang="zh-CN" sz="2000" b="1" dirty="0">
                <a:solidFill>
                  <a:srgbClr val="0070C0"/>
                </a:solidFill>
                <a:latin typeface="+mj-lt"/>
              </a:rPr>
              <a:t>Phoenix</a:t>
            </a:r>
            <a:r>
              <a:rPr lang="en-US" sz="2000" b="1" dirty="0">
                <a:solidFill>
                  <a:srgbClr val="0070C0"/>
                </a:solidFill>
                <a:latin typeface="+mj-lt"/>
              </a:rPr>
              <a:t>]</a:t>
            </a:r>
            <a:r>
              <a:rPr lang="en-US" altLang="zh-CN" sz="2000" b="1" dirty="0">
                <a:solidFill>
                  <a:srgbClr val="0070C0"/>
                </a:solidFill>
                <a:latin typeface="+mj-lt"/>
              </a:rPr>
              <a:t>.</a:t>
            </a:r>
            <a:endParaRPr lang="en-US" sz="2000" b="1" dirty="0">
              <a:solidFill>
                <a:srgbClr val="0070C0"/>
              </a:solidFill>
              <a:latin typeface="+mj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0109"/>
              </p:ext>
            </p:extLst>
          </p:nvPr>
        </p:nvGraphicFramePr>
        <p:xfrm>
          <a:off x="5320040" y="3087375"/>
          <a:ext cx="4762683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bg1">
                      <a:lumMod val="75000"/>
                    </a:schemeClr>
                  </a:outerShdw>
                </a:effectLst>
                <a:tableStyleId>{5940675A-B579-460E-94D1-54222C63F5DA}</a:tableStyleId>
              </a:tblPr>
              <a:tblGrid>
                <a:gridCol w="651607"/>
                <a:gridCol w="651607"/>
                <a:gridCol w="674958"/>
                <a:gridCol w="653186"/>
                <a:gridCol w="735650"/>
                <a:gridCol w="427485"/>
                <a:gridCol w="9681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latin typeface="+mj-lt"/>
                        </a:rPr>
                        <a:t>The</a:t>
                      </a:r>
                      <a:endParaRPr lang="en-US" sz="1700" b="1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latin typeface="+mj-lt"/>
                        </a:rPr>
                        <a:t>best</a:t>
                      </a:r>
                      <a:endParaRPr lang="en-US" sz="1700" b="1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C00000"/>
                          </a:solidFill>
                          <a:latin typeface="+mj-lt"/>
                        </a:rPr>
                        <a:t>BBQ</a:t>
                      </a:r>
                      <a:endParaRPr lang="en-US" sz="17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latin typeface="+mj-lt"/>
                        </a:rPr>
                        <a:t>I’ve</a:t>
                      </a:r>
                      <a:endParaRPr lang="en-US" sz="1700" b="1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latin typeface="+mj-lt"/>
                        </a:rPr>
                        <a:t>tasted</a:t>
                      </a:r>
                      <a:endParaRPr lang="en-US" sz="1700" b="1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latin typeface="+mj-lt"/>
                        </a:rPr>
                        <a:t>in</a:t>
                      </a:r>
                      <a:endParaRPr lang="en-US" sz="1700" b="1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dirty="0" smtClean="0">
                          <a:solidFill>
                            <a:srgbClr val="0070C0"/>
                          </a:solidFill>
                          <a:latin typeface="+mj-lt"/>
                        </a:rPr>
                        <a:t>Phoenix</a:t>
                      </a:r>
                      <a:endParaRPr lang="en-US" sz="1700" b="1" dirty="0">
                        <a:solidFill>
                          <a:srgbClr val="0070C0"/>
                        </a:solidFill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latin typeface="+mj-lt"/>
                        </a:rPr>
                        <a:t>O</a:t>
                      </a:r>
                      <a:endParaRPr lang="en-US" sz="17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latin typeface="+mj-lt"/>
                        </a:rPr>
                        <a:t>O</a:t>
                      </a:r>
                      <a:endParaRPr lang="en-US" sz="17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Food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latin typeface="+mj-lt"/>
                        </a:rPr>
                        <a:t>O</a:t>
                      </a:r>
                      <a:endParaRPr lang="en-US" sz="17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latin typeface="+mj-lt"/>
                        </a:rPr>
                        <a:t>O</a:t>
                      </a:r>
                      <a:endParaRPr lang="en-US" sz="17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latin typeface="+mj-lt"/>
                        </a:rPr>
                        <a:t>O</a:t>
                      </a:r>
                      <a:endParaRPr lang="en-US" sz="1700" b="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Location</a:t>
                      </a:r>
                      <a:endParaRPr lang="en-US" sz="17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</a:tbl>
          </a:graphicData>
        </a:graphic>
      </p:graphicFrame>
      <p:sp>
        <p:nvSpPr>
          <p:cNvPr id="13" name="Striped Right Arrow 12"/>
          <p:cNvSpPr/>
          <p:nvPr/>
        </p:nvSpPr>
        <p:spPr>
          <a:xfrm rot="5400000">
            <a:off x="7374516" y="2632840"/>
            <a:ext cx="419818" cy="343909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8" idx="0"/>
          </p:cNvCxnSpPr>
          <p:nvPr/>
        </p:nvCxnSpPr>
        <p:spPr>
          <a:xfrm>
            <a:off x="6304097" y="3829056"/>
            <a:ext cx="551330" cy="49249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18" idx="0"/>
          </p:cNvCxnSpPr>
          <p:nvPr/>
        </p:nvCxnSpPr>
        <p:spPr>
          <a:xfrm flipH="1">
            <a:off x="6855428" y="3829056"/>
            <a:ext cx="845953" cy="49249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8" idx="0"/>
          </p:cNvCxnSpPr>
          <p:nvPr/>
        </p:nvCxnSpPr>
        <p:spPr>
          <a:xfrm flipH="1">
            <a:off x="6855427" y="3809732"/>
            <a:ext cx="138370" cy="51181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954474" y="4321546"/>
            <a:ext cx="1801906" cy="870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254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rPr>
              <a:t>Sequence model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rPr>
              <a:t>training</a:t>
            </a:r>
            <a:endParaRPr lang="en-US" sz="2000" b="1" dirty="0">
              <a:solidFill>
                <a:schemeClr val="tx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76220" y="4196856"/>
            <a:ext cx="22624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ea typeface="Calibri" charset="0"/>
                <a:cs typeface="Calibri" charset="0"/>
              </a:rPr>
              <a:t>Systems</a:t>
            </a:r>
            <a:r>
              <a:rPr lang="en-US" altLang="zh-CN" sz="1800" dirty="0"/>
              <a:t>:</a:t>
            </a:r>
          </a:p>
          <a:p>
            <a:pPr algn="ctr"/>
            <a:r>
              <a:rPr lang="en-US" altLang="zh-CN" sz="1800" dirty="0"/>
              <a:t>Stanford</a:t>
            </a:r>
            <a:r>
              <a:rPr lang="zh-CN" altLang="en-US" sz="1800" dirty="0"/>
              <a:t> </a:t>
            </a:r>
            <a:r>
              <a:rPr lang="en-US" altLang="zh-CN" sz="1800" dirty="0"/>
              <a:t>NER</a:t>
            </a:r>
          </a:p>
          <a:p>
            <a:pPr algn="ctr"/>
            <a:r>
              <a:rPr lang="en-US" altLang="zh-CN" sz="1800" dirty="0"/>
              <a:t>Illinois</a:t>
            </a:r>
            <a:r>
              <a:rPr lang="zh-CN" altLang="en-US" sz="1800" dirty="0"/>
              <a:t> </a:t>
            </a:r>
            <a:r>
              <a:rPr lang="en-US" altLang="zh-CN" sz="1800" dirty="0"/>
              <a:t>Name</a:t>
            </a:r>
            <a:r>
              <a:rPr lang="zh-CN" altLang="en-US" sz="1800" dirty="0"/>
              <a:t> </a:t>
            </a:r>
            <a:r>
              <a:rPr lang="en-US" altLang="zh-CN" sz="1800" dirty="0"/>
              <a:t>Tagger</a:t>
            </a:r>
          </a:p>
          <a:p>
            <a:pPr algn="ctr"/>
            <a:r>
              <a:rPr lang="en-US" altLang="zh-CN" sz="1800" dirty="0"/>
              <a:t>IBM</a:t>
            </a:r>
            <a:r>
              <a:rPr lang="zh-CN" altLang="en-US" sz="1800" dirty="0"/>
              <a:t> </a:t>
            </a:r>
            <a:r>
              <a:rPr lang="en-US" altLang="zh-CN" sz="1800" dirty="0"/>
              <a:t>Alchemy</a:t>
            </a:r>
            <a:r>
              <a:rPr lang="zh-CN" altLang="en-US" sz="1800" dirty="0"/>
              <a:t> </a:t>
            </a:r>
            <a:r>
              <a:rPr lang="en-US" altLang="zh-CN" sz="1800" dirty="0"/>
              <a:t>APIs</a:t>
            </a:r>
          </a:p>
          <a:p>
            <a:pPr algn="ctr"/>
            <a:r>
              <a:rPr lang="zh-CN" altLang="en-US" sz="1800" dirty="0"/>
              <a:t> </a:t>
            </a:r>
            <a:r>
              <a:rPr lang="mr-IN" altLang="zh-CN" sz="1800" dirty="0"/>
              <a:t>…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3989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kumimoji="1" lang="en-US" altLang="zh-CN" b="1" dirty="0" smtClean="0"/>
              <a:t>Traditional NLP Approach: Feature Engineering</a:t>
            </a:r>
            <a:endParaRPr lang="en-US" altLang="en-US" b="1" kern="0" dirty="0"/>
          </a:p>
        </p:txBody>
      </p:sp>
      <p:graphicFrame>
        <p:nvGraphicFramePr>
          <p:cNvPr id="4" name="Group 94"/>
          <p:cNvGraphicFramePr>
            <a:graphicFrameLocks noGrp="1"/>
          </p:cNvGraphicFramePr>
          <p:nvPr>
            <p:extLst/>
          </p:nvPr>
        </p:nvGraphicFramePr>
        <p:xfrm>
          <a:off x="1008527" y="1568140"/>
          <a:ext cx="9412944" cy="5225796"/>
        </p:xfrm>
        <a:graphic>
          <a:graphicData uri="http://schemas.openxmlformats.org/drawingml/2006/table">
            <a:tbl>
              <a:tblPr/>
              <a:tblGrid>
                <a:gridCol w="1499117"/>
                <a:gridCol w="1408548"/>
                <a:gridCol w="6505279"/>
              </a:tblGrid>
              <a:tr h="3048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Mention/Concept Attribute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07975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Spelling match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Exact string match, acronym match, alias match, string matching…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KB link mining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Name pairs mined from KB text redirect and disambiguation pages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Name Gazetteer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Organization and geo-political entity abbreviation gazetteers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Document surface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Lexical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Words in KB facts, KB text, mention name, mention text.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60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Tf.idf of words and ngrams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Mention name appears early in KB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Genre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Genre of the mention text (newswire, blog, …)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Local Context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Lexical and part-of-speech tags of context words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Entity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Context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Mention concept type, subtype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Relation/Event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Concepts co-occurred, attributes/relations/events with mention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Coreference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Co-reference links between the source document and the KB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Profiling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Slot fills of the mention, concept attributes stored in KB </a:t>
                      </a:r>
                      <a:r>
                        <a:rPr kumimoji="0" lang="en-US" sz="152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infobox</a:t>
                      </a:r>
                      <a:endParaRPr kumimoji="0" lang="en-US" sz="152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/>
                        <a:ea typeface="SimSun" pitchFamily="2" charset="-122"/>
                        <a:cs typeface="Calibri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Concept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Ontology extracted from KB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76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Topic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Topics (identity and lexical similarity) for the mention text and KB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76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KB Link Mining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Attributes extracted from hyperlink graphs of the KB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765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Popularity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Web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Top KB text ranked by search engine and its length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7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Frequency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2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Calibri"/>
                        </a:rPr>
                        <a:t>Frequency in KB texts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05118" y="1206316"/>
            <a:ext cx="9272977" cy="54830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rgbClr val="000000"/>
                </a:solidFill>
              </a:rPr>
              <a:t>Typical Entity Linking Features (</a:t>
            </a:r>
            <a:r>
              <a:rPr lang="en-US" altLang="zh-CN" sz="1800" dirty="0" err="1" smtClean="0">
                <a:solidFill>
                  <a:srgbClr val="000000"/>
                </a:solidFill>
              </a:rPr>
              <a:t>Ji</a:t>
            </a:r>
            <a:r>
              <a:rPr lang="en-US" altLang="zh-CN" sz="1800" dirty="0" smtClean="0">
                <a:solidFill>
                  <a:srgbClr val="000000"/>
                </a:solidFill>
              </a:rPr>
              <a:t> et al., 2011)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60175"/>
            <a:ext cx="11369963" cy="1081560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b="1" dirty="0"/>
              <a:t>Entity Extraction with Minimal Human </a:t>
            </a:r>
            <a:r>
              <a:rPr kumimoji="1" lang="en-US" altLang="zh-CN" sz="4000" b="1" dirty="0" smtClean="0"/>
              <a:t>Supervision (I)</a:t>
            </a:r>
            <a:br>
              <a:rPr kumimoji="1" lang="en-US" altLang="zh-CN" sz="4000" b="1" dirty="0" smtClean="0"/>
            </a:br>
            <a:r>
              <a:rPr lang="en-US" altLang="zh-CN" sz="4000" dirty="0" smtClean="0"/>
              <a:t>Weak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Supervision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494" y="1143195"/>
            <a:ext cx="11154454" cy="1572025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Weak supervision: relies on </a:t>
            </a:r>
            <a:r>
              <a:rPr lang="en-US" altLang="zh-CN" sz="2400" i="1" dirty="0"/>
              <a:t>manually selected seed entities </a:t>
            </a:r>
            <a:r>
              <a:rPr lang="en-US" altLang="zh-CN" sz="2400" dirty="0"/>
              <a:t>in applying </a:t>
            </a:r>
            <a:r>
              <a:rPr lang="en-US" altLang="zh-CN" sz="2400" dirty="0">
                <a:solidFill>
                  <a:schemeClr val="accent1"/>
                </a:solidFill>
              </a:rPr>
              <a:t>pattern-based bootstrapping methods </a:t>
            </a:r>
            <a:r>
              <a:rPr lang="en-US" altLang="zh-CN" sz="2400" dirty="0"/>
              <a:t>or</a:t>
            </a:r>
            <a:r>
              <a:rPr lang="en-US" altLang="zh-CN" sz="2400" dirty="0">
                <a:solidFill>
                  <a:srgbClr val="4F81BD"/>
                </a:solidFill>
              </a:rPr>
              <a:t> label propagation methods </a:t>
            </a:r>
            <a:r>
              <a:rPr lang="en-US" altLang="zh-CN" sz="2400" dirty="0">
                <a:solidFill>
                  <a:srgbClr val="000000"/>
                </a:solidFill>
              </a:rPr>
              <a:t>to identify more entities</a:t>
            </a:r>
            <a:endParaRPr lang="en-US" altLang="zh-CN" sz="2400" dirty="0">
              <a:solidFill>
                <a:srgbClr val="4F81BD"/>
              </a:solidFill>
            </a:endParaRPr>
          </a:p>
          <a:p>
            <a:r>
              <a:rPr lang="en-US" altLang="zh-CN" sz="2400" dirty="0" smtClean="0"/>
              <a:t>Pattern-Based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Bootstrapping: Requires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manual</a:t>
            </a:r>
            <a:r>
              <a:rPr lang="zh-CN" altLang="en-US" sz="2400" dirty="0"/>
              <a:t> </a:t>
            </a:r>
            <a:r>
              <a:rPr lang="en-US" altLang="zh-CN" sz="2400" dirty="0"/>
              <a:t>seed</a:t>
            </a:r>
            <a:r>
              <a:rPr lang="zh-CN" altLang="en-US" sz="2400" dirty="0"/>
              <a:t> </a:t>
            </a:r>
            <a:r>
              <a:rPr lang="en-US" altLang="zh-CN" sz="2400" dirty="0"/>
              <a:t>selection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mid-point</a:t>
            </a:r>
            <a:r>
              <a:rPr lang="zh-CN" altLang="en-US" sz="2400" dirty="0"/>
              <a:t> </a:t>
            </a:r>
            <a:r>
              <a:rPr lang="en-US" altLang="zh-CN" sz="2400" dirty="0"/>
              <a:t>checking</a:t>
            </a:r>
          </a:p>
          <a:p>
            <a:pPr lvl="1"/>
            <a:r>
              <a:rPr lang="en-US" sz="2400" dirty="0"/>
              <a:t>Sufficiently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frequent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&amp;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ambiguity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85425" y="6090480"/>
            <a:ext cx="1068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/>
              <a:t>Etzioni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al.,</a:t>
            </a:r>
            <a:r>
              <a:rPr lang="zh-CN" altLang="en-US" sz="1800" dirty="0"/>
              <a:t> </a:t>
            </a:r>
            <a:r>
              <a:rPr lang="en-US" altLang="zh-CN" sz="1800" i="1" dirty="0"/>
              <a:t>Unsupervised named-entity extraction from the web: An experimental study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Artificial</a:t>
            </a:r>
            <a:r>
              <a:rPr lang="zh-CN" altLang="en-US" sz="1800" dirty="0"/>
              <a:t> </a:t>
            </a:r>
            <a:r>
              <a:rPr lang="en-US" altLang="zh-CN" sz="1800" dirty="0"/>
              <a:t>Intelligence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2005. Mitchell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</a:t>
            </a:r>
            <a:r>
              <a:rPr lang="zh-CN" altLang="en-US" sz="1800" dirty="0"/>
              <a:t> </a:t>
            </a:r>
            <a:r>
              <a:rPr lang="en-US" altLang="zh-CN" sz="1800" dirty="0"/>
              <a:t>Never-ending</a:t>
            </a:r>
            <a:r>
              <a:rPr lang="zh-CN" altLang="en-US" sz="1800" dirty="0"/>
              <a:t> </a:t>
            </a:r>
            <a:r>
              <a:rPr lang="en-US" altLang="zh-CN" sz="1800" dirty="0"/>
              <a:t>Learning,</a:t>
            </a:r>
            <a:r>
              <a:rPr lang="zh-CN" altLang="en-US" sz="1800" dirty="0"/>
              <a:t> </a:t>
            </a:r>
            <a:r>
              <a:rPr lang="en-US" altLang="zh-CN" sz="1800" dirty="0"/>
              <a:t>AAAI,</a:t>
            </a:r>
            <a:r>
              <a:rPr lang="zh-CN" altLang="en-US" sz="1800" dirty="0"/>
              <a:t> </a:t>
            </a:r>
            <a:r>
              <a:rPr lang="en-US" altLang="zh-CN" sz="1800" dirty="0"/>
              <a:t>2015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720158" y="2624982"/>
            <a:ext cx="8483097" cy="3286382"/>
            <a:chOff x="2403183" y="2758416"/>
            <a:chExt cx="7719915" cy="3325483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1806321808"/>
                </p:ext>
              </p:extLst>
            </p:nvPr>
          </p:nvGraphicFramePr>
          <p:xfrm>
            <a:off x="3145401" y="3227003"/>
            <a:ext cx="6571963" cy="272260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ounded Rectangle 6"/>
            <p:cNvSpPr/>
            <p:nvPr/>
          </p:nvSpPr>
          <p:spPr>
            <a:xfrm>
              <a:off x="2403183" y="4171640"/>
              <a:ext cx="1915468" cy="177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 u="sng" dirty="0">
                  <a:solidFill>
                    <a:schemeClr val="tx1"/>
                  </a:solidFill>
                </a:rPr>
                <a:t>Seed</a:t>
              </a:r>
              <a:r>
                <a:rPr lang="en-US" altLang="zh-CN" sz="1600" b="1" u="sng" dirty="0">
                  <a:solidFill>
                    <a:schemeClr val="tx1"/>
                  </a:solidFill>
                </a:rPr>
                <a:t>s</a:t>
              </a:r>
              <a:r>
                <a:rPr lang="zh-CN" altLang="en-US" sz="1600" b="1" u="sng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u="sng" dirty="0">
                  <a:solidFill>
                    <a:schemeClr val="tx1"/>
                  </a:solidFill>
                </a:rPr>
                <a:t>for</a:t>
              </a:r>
              <a:r>
                <a:rPr lang="zh-CN" altLang="en-US" sz="1600" b="1" u="sng" dirty="0">
                  <a:solidFill>
                    <a:schemeClr val="tx1"/>
                  </a:solidFill>
                </a:rPr>
                <a:t> </a:t>
              </a:r>
              <a:r>
                <a:rPr lang="en-US" altLang="zh-CN" sz="1800" b="1" u="sng" dirty="0" smtClean="0">
                  <a:solidFill>
                    <a:schemeClr val="tx1"/>
                  </a:solidFill>
                  <a:ea typeface="Calibri" charset="0"/>
                  <a:cs typeface="Calibri" charset="0"/>
                </a:rPr>
                <a:t>Food</a:t>
              </a:r>
              <a:endParaRPr lang="en-US" sz="1600" b="1" u="sng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Pizza</a:t>
              </a:r>
              <a:endParaRPr lang="en-US" sz="1600" b="1" i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French</a:t>
              </a:r>
              <a:r>
                <a:rPr lang="zh-CN" altLang="en-US" sz="1600" b="1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i="1" dirty="0">
                  <a:solidFill>
                    <a:schemeClr val="tx1"/>
                  </a:solidFill>
                </a:rPr>
                <a:t>Fries</a:t>
              </a: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Hot</a:t>
              </a:r>
              <a:r>
                <a:rPr lang="zh-CN" altLang="en-US" sz="1600" b="1" i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i="1" dirty="0">
                  <a:solidFill>
                    <a:schemeClr val="tx1"/>
                  </a:solidFill>
                </a:rPr>
                <a:t>Dog</a:t>
              </a:r>
              <a:endParaRPr lang="en-US" sz="1600" b="1" i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Pancake</a:t>
              </a:r>
              <a:endParaRPr lang="en-US" sz="1600" b="1" i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b="1" i="1" dirty="0">
                  <a:solidFill>
                    <a:schemeClr val="tx1"/>
                  </a:solidFill>
                </a:rPr>
                <a:t>..</a:t>
              </a:r>
              <a:r>
                <a:rPr lang="en-US" sz="1600" b="1" i="1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97056" y="3185415"/>
              <a:ext cx="1697153" cy="69716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2869764" y="3227003"/>
              <a:ext cx="1605522" cy="6291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ln w="0"/>
                  <a:solidFill>
                    <a:sysClr val="windowText" lastClr="0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Seed entities and corpus</a:t>
              </a:r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 flipV="1">
              <a:off x="4494208" y="3533999"/>
              <a:ext cx="1198382" cy="1"/>
            </a:xfrm>
            <a:prstGeom prst="straightConnector1">
              <a:avLst/>
            </a:prstGeom>
            <a:ln w="22225">
              <a:solidFill>
                <a:schemeClr val="accent4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7494497" y="2758416"/>
              <a:ext cx="2595281" cy="118721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u="sng" dirty="0">
                  <a:solidFill>
                    <a:schemeClr val="tx1"/>
                  </a:solidFill>
                </a:rPr>
                <a:t>Patterns</a:t>
              </a:r>
              <a:r>
                <a:rPr lang="zh-CN" altLang="en-US" u="sng" dirty="0">
                  <a:solidFill>
                    <a:schemeClr val="tx1"/>
                  </a:solidFill>
                </a:rPr>
                <a:t> </a:t>
              </a:r>
              <a:r>
                <a:rPr lang="en-US" altLang="zh-CN" u="sng" dirty="0">
                  <a:solidFill>
                    <a:schemeClr val="tx1"/>
                  </a:solidFill>
                </a:rPr>
                <a:t>for</a:t>
              </a:r>
              <a:r>
                <a:rPr lang="zh-CN" altLang="en-US" u="sng" dirty="0">
                  <a:solidFill>
                    <a:schemeClr val="tx1"/>
                  </a:solidFill>
                </a:rPr>
                <a:t> </a:t>
              </a:r>
              <a:r>
                <a:rPr lang="en-US" altLang="zh-CN" b="1" u="sng" dirty="0" smtClean="0">
                  <a:solidFill>
                    <a:schemeClr val="tx1"/>
                  </a:solidFill>
                </a:rPr>
                <a:t>food</a:t>
              </a:r>
              <a:endParaRPr lang="en-US" altLang="zh-CN" b="1" u="sng" dirty="0">
                <a:solidFill>
                  <a:schemeClr val="tx1"/>
                </a:solidFill>
              </a:endParaRPr>
            </a:p>
            <a:p>
              <a:pPr algn="ctr"/>
              <a:endParaRPr lang="en-US" sz="4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the</a:t>
              </a:r>
              <a:r>
                <a:rPr lang="zh-CN" altLang="en-US" b="1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best</a:t>
              </a:r>
              <a:r>
                <a:rPr lang="zh-CN" altLang="en-US" b="1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&lt;X&gt;</a:t>
              </a:r>
              <a:r>
                <a:rPr lang="zh-CN" altLang="en-US" b="1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I’ve</a:t>
              </a:r>
              <a:r>
                <a:rPr lang="zh-CN" altLang="en-US" b="1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tried</a:t>
              </a:r>
              <a:r>
                <a:rPr lang="zh-CN" altLang="en-US" b="1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in</a:t>
              </a:r>
              <a:endParaRPr lang="en-US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their</a:t>
              </a:r>
              <a:r>
                <a:rPr lang="zh-CN" altLang="en-US" b="1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&lt;X&gt;</a:t>
              </a:r>
              <a:r>
                <a:rPr lang="zh-CN" altLang="en-US" b="1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tastes</a:t>
              </a:r>
              <a:r>
                <a:rPr lang="zh-CN" altLang="en-US" b="1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  <a:latin typeface="+mj-lt"/>
                </a:rPr>
                <a:t>amazing</a:t>
              </a:r>
              <a:endParaRPr lang="en-US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mr-IN" altLang="zh-CN" b="1" dirty="0">
                  <a:solidFill>
                    <a:schemeClr val="tx1"/>
                  </a:solidFill>
                  <a:latin typeface="+mj-lt"/>
                </a:rPr>
                <a:t>…</a:t>
              </a:r>
              <a:endParaRPr lang="en-US" b="1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8368555" y="3987221"/>
              <a:ext cx="423582" cy="504212"/>
            </a:xfrm>
            <a:prstGeom prst="straightConnector1">
              <a:avLst/>
            </a:prstGeom>
            <a:ln w="19050">
              <a:solidFill>
                <a:schemeClr val="accent2"/>
              </a:solidFill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8586652" y="4822015"/>
              <a:ext cx="1536446" cy="12618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latin typeface="Calibri" charset="0"/>
                  <a:ea typeface="Calibri" charset="0"/>
                  <a:cs typeface="Calibri" charset="0"/>
                </a:rPr>
                <a:t>Systems</a:t>
              </a:r>
              <a:r>
                <a:rPr lang="en-US" altLang="zh-CN" dirty="0">
                  <a:latin typeface="+mj-lt"/>
                </a:rPr>
                <a:t>:</a:t>
              </a:r>
              <a:r>
                <a:rPr lang="zh-CN" altLang="en-US" dirty="0">
                  <a:latin typeface="+mj-lt"/>
                </a:rPr>
                <a:t> </a:t>
              </a:r>
              <a:endParaRPr lang="en-US" altLang="zh-CN" dirty="0">
                <a:latin typeface="+mj-lt"/>
              </a:endParaRPr>
            </a:p>
            <a:p>
              <a:pPr algn="ctr"/>
              <a:r>
                <a:rPr lang="en-US" altLang="zh-CN" dirty="0">
                  <a:latin typeface="+mj-lt"/>
                </a:rPr>
                <a:t>UW</a:t>
              </a:r>
              <a:r>
                <a:rPr lang="zh-CN" altLang="en-US" dirty="0">
                  <a:latin typeface="+mj-lt"/>
                </a:rPr>
                <a:t> </a:t>
              </a:r>
              <a:r>
                <a:rPr lang="en-US" altLang="zh-CN" dirty="0" err="1">
                  <a:latin typeface="+mj-lt"/>
                </a:rPr>
                <a:t>KnowItAll</a:t>
              </a:r>
              <a:endParaRPr lang="en-US" altLang="zh-CN" dirty="0">
                <a:latin typeface="+mj-lt"/>
              </a:endParaRPr>
            </a:p>
            <a:p>
              <a:pPr algn="ctr"/>
              <a:r>
                <a:rPr lang="en-US" altLang="zh-CN" dirty="0">
                  <a:latin typeface="+mj-lt"/>
                </a:rPr>
                <a:t>CMU</a:t>
              </a:r>
              <a:r>
                <a:rPr lang="zh-CN" altLang="en-US" dirty="0">
                  <a:latin typeface="+mj-lt"/>
                </a:rPr>
                <a:t> </a:t>
              </a:r>
              <a:r>
                <a:rPr lang="en-US" altLang="zh-CN" dirty="0">
                  <a:latin typeface="+mj-lt"/>
                </a:rPr>
                <a:t>NELL</a:t>
              </a:r>
            </a:p>
            <a:p>
              <a:pPr algn="ctr"/>
              <a:r>
                <a:rPr lang="mr-IN" altLang="zh-CN" dirty="0">
                  <a:latin typeface="+mj-lt"/>
                </a:rPr>
                <a:t>…</a:t>
              </a:r>
              <a:endParaRPr lang="en-US" altLang="zh-CN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83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2427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1" lang="en-US" altLang="zh-CN" sz="4000" b="1" dirty="0"/>
              <a:t>Entity Extraction with Minimal Human Supervision </a:t>
            </a:r>
            <a:r>
              <a:rPr kumimoji="1" lang="en-US" altLang="zh-CN" sz="4000" b="1" dirty="0" smtClean="0"/>
              <a:t>(II</a:t>
            </a:r>
            <a:r>
              <a:rPr kumimoji="1" lang="en-US" altLang="zh-CN" sz="4000" b="1" dirty="0"/>
              <a:t>)</a:t>
            </a:r>
            <a:br>
              <a:rPr kumimoji="1" lang="en-US" altLang="zh-CN" sz="4000" b="1" dirty="0"/>
            </a:br>
            <a:r>
              <a:rPr kumimoji="1" lang="en-US" altLang="zh-CN" sz="4000" dirty="0" smtClean="0"/>
              <a:t>Distant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/>
              <a:t>Supervision</a:t>
            </a:r>
            <a:endParaRPr lang="en-US" altLang="en-US" sz="4000" kern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0739" y="1793515"/>
            <a:ext cx="3250640" cy="254750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Detect entity names</a:t>
            </a:r>
            <a:r>
              <a:rPr lang="zh-CN" altLang="en-US" sz="22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from 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Link</a:t>
            </a:r>
            <a:r>
              <a:rPr lang="zh-CN" altLang="en-US" sz="22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entity</a:t>
            </a:r>
            <a:r>
              <a:rPr lang="zh-CN" altLang="en-US" sz="22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names</a:t>
            </a:r>
            <a:r>
              <a:rPr lang="zh-CN" altLang="en-US" sz="22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to KB entities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Propagate</a:t>
            </a:r>
            <a:r>
              <a:rPr lang="zh-CN" altLang="en-US" sz="22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type</a:t>
            </a:r>
            <a:r>
              <a:rPr lang="zh-CN" altLang="en-US" sz="22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information</a:t>
            </a:r>
            <a:r>
              <a:rPr lang="zh-CN" altLang="en-US" sz="22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to the </a:t>
            </a:r>
            <a:r>
              <a:rPr lang="en-US" altLang="zh-CN" sz="2200" u="sng" dirty="0" err="1">
                <a:solidFill>
                  <a:srgbClr val="002060"/>
                </a:solidFill>
                <a:latin typeface="+mj-lt"/>
              </a:rPr>
              <a:t>unlinkable</a:t>
            </a:r>
            <a:r>
              <a:rPr lang="en-US" altLang="zh-CN" sz="220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altLang="zh-CN" sz="2200" dirty="0" smtClean="0">
                <a:solidFill>
                  <a:srgbClr val="002060"/>
                </a:solidFill>
                <a:latin typeface="+mj-lt"/>
              </a:rPr>
              <a:t>entities</a:t>
            </a:r>
            <a:endParaRPr lang="en-US" altLang="zh-CN" sz="2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0883" y="6373468"/>
            <a:ext cx="875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Lin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</a:t>
            </a:r>
            <a:r>
              <a:rPr lang="zh-CN" altLang="en-US" sz="1800" dirty="0"/>
              <a:t> </a:t>
            </a:r>
            <a:r>
              <a:rPr lang="en-US" sz="1800" i="1" dirty="0"/>
              <a:t>No noun phrase left behind: detecting and typing </a:t>
            </a:r>
            <a:r>
              <a:rPr lang="en-US" sz="1800" i="1" dirty="0" err="1"/>
              <a:t>unlinkable</a:t>
            </a:r>
            <a:r>
              <a:rPr lang="en-US" sz="1800" i="1" dirty="0"/>
              <a:t> entities</a:t>
            </a:r>
            <a:r>
              <a:rPr lang="en-US" sz="1800" dirty="0"/>
              <a:t>.</a:t>
            </a:r>
            <a:r>
              <a:rPr lang="zh-CN" altLang="en-US" sz="1800" dirty="0"/>
              <a:t> </a:t>
            </a:r>
            <a:r>
              <a:rPr lang="en-US" altLang="zh-CN" sz="1800" dirty="0"/>
              <a:t>EMNLP,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2012</a:t>
            </a:r>
            <a:endParaRPr lang="en-US" sz="1800" dirty="0"/>
          </a:p>
        </p:txBody>
      </p:sp>
      <p:graphicFrame>
        <p:nvGraphicFramePr>
          <p:cNvPr id="1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315450"/>
              </p:ext>
            </p:extLst>
          </p:nvPr>
        </p:nvGraphicFramePr>
        <p:xfrm>
          <a:off x="4148059" y="2000998"/>
          <a:ext cx="6154125" cy="1476996"/>
        </p:xfrm>
        <a:graphic>
          <a:graphicData uri="http://schemas.openxmlformats.org/drawingml/2006/table">
            <a:tbl>
              <a:tblPr firstRow="1" bandRow="1"/>
              <a:tblGrid>
                <a:gridCol w="578882"/>
                <a:gridCol w="5575243"/>
              </a:tblGrid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bg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ID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solidFill>
                            <a:schemeClr val="bg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Sentence</a:t>
                      </a:r>
                      <a:endParaRPr lang="en-US" sz="1800" b="1" dirty="0" smtClean="0">
                        <a:solidFill>
                          <a:schemeClr val="bg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</a:tr>
              <a:tr h="370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S1</a:t>
                      </a:r>
                      <a:endParaRPr lang="en-US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u="sng" dirty="0" smtClean="0">
                          <a:latin typeface="+mj-lt"/>
                        </a:rPr>
                        <a:t>Phoenix</a:t>
                      </a:r>
                      <a:r>
                        <a:rPr lang="zh-CN" altLang="en-US" sz="1800" b="0" i="0" u="none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i="0" u="none" dirty="0" smtClean="0">
                          <a:latin typeface="+mj-lt"/>
                        </a:rPr>
                        <a:t>is</a:t>
                      </a:r>
                      <a:r>
                        <a:rPr lang="zh-CN" altLang="en-US" sz="1800" b="0" i="0" u="none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i="0" u="none" dirty="0" smtClean="0">
                          <a:latin typeface="+mj-lt"/>
                        </a:rPr>
                        <a:t>my</a:t>
                      </a:r>
                      <a:r>
                        <a:rPr lang="zh-CN" altLang="en-US" sz="1800" b="0" i="0" u="none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i="0" u="none" dirty="0" smtClean="0">
                          <a:latin typeface="+mj-lt"/>
                        </a:rPr>
                        <a:t>all-time</a:t>
                      </a:r>
                      <a:r>
                        <a:rPr lang="zh-CN" altLang="en-US" sz="1800" b="0" i="0" u="none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i="0" u="none" dirty="0" smtClean="0">
                          <a:latin typeface="+mj-lt"/>
                        </a:rPr>
                        <a:t>favorite</a:t>
                      </a:r>
                      <a:r>
                        <a:rPr lang="zh-CN" altLang="en-US" sz="1800" b="0" i="0" u="none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i="0" u="none" dirty="0" smtClean="0">
                          <a:latin typeface="+mj-lt"/>
                        </a:rPr>
                        <a:t>dive</a:t>
                      </a:r>
                      <a:r>
                        <a:rPr lang="zh-CN" altLang="en-US" sz="1800" b="0" i="0" u="none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i="0" u="none" dirty="0" smtClean="0">
                          <a:latin typeface="+mj-lt"/>
                        </a:rPr>
                        <a:t>bar</a:t>
                      </a:r>
                      <a:r>
                        <a:rPr lang="zh-CN" altLang="en-US" sz="1800" b="0" i="0" u="none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i="0" u="none" dirty="0" smtClean="0">
                          <a:latin typeface="+mj-lt"/>
                        </a:rPr>
                        <a:t>in</a:t>
                      </a:r>
                      <a:r>
                        <a:rPr lang="zh-CN" altLang="en-US" sz="1800" b="0" i="0" u="none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1" i="1" u="sng" dirty="0" smtClean="0">
                          <a:latin typeface="+mj-lt"/>
                        </a:rPr>
                        <a:t>New</a:t>
                      </a:r>
                      <a:r>
                        <a:rPr lang="zh-CN" altLang="en-US" sz="1800" b="1" i="1" u="sng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1" i="1" u="sng" baseline="0" dirty="0" smtClean="0">
                          <a:latin typeface="+mj-lt"/>
                        </a:rPr>
                        <a:t>York</a:t>
                      </a:r>
                      <a:r>
                        <a:rPr lang="zh-CN" altLang="en-US" sz="1800" b="1" i="1" u="sng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1" i="1" u="sng" baseline="0" dirty="0" smtClean="0">
                          <a:latin typeface="+mj-lt"/>
                        </a:rPr>
                        <a:t>City</a:t>
                      </a:r>
                      <a:r>
                        <a:rPr lang="zh-CN" altLang="en-US" sz="1800" b="0" i="0" u="none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0" i="0" u="none" baseline="0" dirty="0" smtClean="0">
                          <a:latin typeface="+mj-lt"/>
                        </a:rPr>
                        <a:t>.</a:t>
                      </a:r>
                      <a:endParaRPr lang="en-US" sz="1800" b="0" i="0" u="none" dirty="0">
                        <a:latin typeface="+mj-lt"/>
                      </a:endParaRPr>
                    </a:p>
                  </a:txBody>
                  <a:tcPr anchor="ctr"/>
                </a:tc>
              </a:tr>
              <a:tr h="370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S2</a:t>
                      </a:r>
                      <a:endParaRPr lang="en-US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j-lt"/>
                        </a:rPr>
                        <a:t>The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dirty="0" smtClean="0">
                          <a:latin typeface="+mj-lt"/>
                        </a:rPr>
                        <a:t>best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1" i="1" u="sng" dirty="0" smtClean="0">
                          <a:latin typeface="+mj-lt"/>
                        </a:rPr>
                        <a:t>BBQ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dirty="0" smtClean="0">
                          <a:latin typeface="+mj-lt"/>
                        </a:rPr>
                        <a:t>I’ve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dirty="0" smtClean="0">
                          <a:latin typeface="+mj-lt"/>
                        </a:rPr>
                        <a:t>tasted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dirty="0" smtClean="0">
                          <a:latin typeface="+mj-lt"/>
                        </a:rPr>
                        <a:t>in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1" i="1" u="sng" dirty="0" smtClean="0">
                          <a:latin typeface="+mj-lt"/>
                        </a:rPr>
                        <a:t>Phoenix</a:t>
                      </a:r>
                      <a:r>
                        <a:rPr lang="en-US" altLang="zh-CN" sz="1800" b="1" i="1" u="none" dirty="0" smtClean="0">
                          <a:latin typeface="+mj-lt"/>
                        </a:rPr>
                        <a:t>.</a:t>
                      </a:r>
                      <a:endParaRPr lang="en-US" sz="1800" b="1" i="1" u="sng" dirty="0">
                        <a:latin typeface="+mj-lt"/>
                      </a:endParaRPr>
                    </a:p>
                  </a:txBody>
                  <a:tcPr anchor="ctr"/>
                </a:tc>
              </a:tr>
              <a:tr h="3704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S3</a:t>
                      </a:r>
                      <a:endParaRPr lang="en-US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1" u="sng" dirty="0" smtClean="0">
                          <a:latin typeface="+mj-lt"/>
                        </a:rPr>
                        <a:t>Phoenix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dirty="0" smtClean="0">
                          <a:latin typeface="+mj-lt"/>
                        </a:rPr>
                        <a:t>has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dirty="0" smtClean="0">
                          <a:latin typeface="+mj-lt"/>
                        </a:rPr>
                        <a:t>become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dirty="0" smtClean="0">
                          <a:latin typeface="+mj-lt"/>
                        </a:rPr>
                        <a:t>one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dirty="0" smtClean="0">
                          <a:latin typeface="+mj-lt"/>
                        </a:rPr>
                        <a:t>of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dirty="0" smtClean="0">
                          <a:latin typeface="+mj-lt"/>
                        </a:rPr>
                        <a:t>my</a:t>
                      </a:r>
                      <a:r>
                        <a:rPr lang="zh-CN" altLang="en-US" sz="180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j-lt"/>
                        </a:rPr>
                        <a:t>favorite</a:t>
                      </a:r>
                      <a:r>
                        <a:rPr lang="zh-CN" altLang="en-US" sz="180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j-lt"/>
                        </a:rPr>
                        <a:t>bars</a:t>
                      </a:r>
                      <a:r>
                        <a:rPr lang="zh-CN" altLang="en-US" sz="180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+mj-lt"/>
                        </a:rPr>
                        <a:t>in</a:t>
                      </a:r>
                      <a:r>
                        <a:rPr lang="zh-CN" altLang="en-US" sz="1800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1" i="1" u="sng" baseline="0" dirty="0" smtClean="0">
                          <a:latin typeface="+mj-lt"/>
                        </a:rPr>
                        <a:t>NY</a:t>
                      </a:r>
                      <a:r>
                        <a:rPr lang="zh-CN" altLang="en-US" sz="1800" b="0" i="0" u="none" baseline="0" dirty="0" smtClean="0">
                          <a:latin typeface="+mj-lt"/>
                        </a:rPr>
                        <a:t> </a:t>
                      </a:r>
                      <a:r>
                        <a:rPr lang="en-US" altLang="zh-CN" sz="1800" b="1" i="1" u="none" baseline="0" dirty="0" smtClean="0">
                          <a:latin typeface="+mj-lt"/>
                        </a:rPr>
                        <a:t>.</a:t>
                      </a:r>
                      <a:endParaRPr lang="en-US" sz="1800" b="1" i="1" u="none" dirty="0"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rminator 10"/>
          <p:cNvSpPr/>
          <p:nvPr/>
        </p:nvSpPr>
        <p:spPr>
          <a:xfrm>
            <a:off x="4758702" y="4156520"/>
            <a:ext cx="1461010" cy="35661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BBQ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rminator 11"/>
          <p:cNvSpPr/>
          <p:nvPr/>
        </p:nvSpPr>
        <p:spPr>
          <a:xfrm>
            <a:off x="4749209" y="5337228"/>
            <a:ext cx="1161288" cy="374904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Phoenix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rminator 13"/>
          <p:cNvSpPr/>
          <p:nvPr/>
        </p:nvSpPr>
        <p:spPr>
          <a:xfrm>
            <a:off x="8761130" y="3880774"/>
            <a:ext cx="1245858" cy="35661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Phoenix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rminator 14"/>
          <p:cNvSpPr/>
          <p:nvPr/>
        </p:nvSpPr>
        <p:spPr>
          <a:xfrm>
            <a:off x="9107795" y="5792481"/>
            <a:ext cx="712332" cy="445284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+mj-lt"/>
              </a:rPr>
              <a:t>NY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92079" y="3998749"/>
            <a:ext cx="1207008" cy="4642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tasted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j-lt"/>
              </a:rPr>
              <a:t>in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19713" y="5656962"/>
            <a:ext cx="2202630" cy="6509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has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become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one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of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my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favorite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bars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in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68" name="Straight Arrow Connector 667"/>
          <p:cNvCxnSpPr>
            <a:stCxn id="11" idx="3"/>
            <a:endCxn id="16" idx="1"/>
          </p:cNvCxnSpPr>
          <p:nvPr/>
        </p:nvCxnSpPr>
        <p:spPr>
          <a:xfrm flipV="1">
            <a:off x="6219713" y="4230860"/>
            <a:ext cx="472367" cy="103968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Arrow Connector 672"/>
          <p:cNvCxnSpPr>
            <a:stCxn id="12" idx="3"/>
            <a:endCxn id="17" idx="1"/>
          </p:cNvCxnSpPr>
          <p:nvPr/>
        </p:nvCxnSpPr>
        <p:spPr>
          <a:xfrm flipV="1">
            <a:off x="5910497" y="5089690"/>
            <a:ext cx="519750" cy="434991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Arrow Connector 675"/>
          <p:cNvCxnSpPr>
            <a:stCxn id="12" idx="3"/>
            <a:endCxn id="18" idx="1"/>
          </p:cNvCxnSpPr>
          <p:nvPr/>
        </p:nvCxnSpPr>
        <p:spPr>
          <a:xfrm>
            <a:off x="5910497" y="5524680"/>
            <a:ext cx="309216" cy="457738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Arrow Connector 679"/>
          <p:cNvCxnSpPr>
            <a:stCxn id="17" idx="3"/>
            <a:endCxn id="90" idx="1"/>
          </p:cNvCxnSpPr>
          <p:nvPr/>
        </p:nvCxnSpPr>
        <p:spPr>
          <a:xfrm flipV="1">
            <a:off x="8402016" y="4965395"/>
            <a:ext cx="496181" cy="124294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Arrow Connector 682"/>
          <p:cNvCxnSpPr>
            <a:stCxn id="16" idx="3"/>
            <a:endCxn id="14" idx="1"/>
          </p:cNvCxnSpPr>
          <p:nvPr/>
        </p:nvCxnSpPr>
        <p:spPr>
          <a:xfrm flipV="1">
            <a:off x="7899088" y="4059082"/>
            <a:ext cx="862043" cy="171778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Arrow Connector 685"/>
          <p:cNvCxnSpPr>
            <a:stCxn id="18" idx="3"/>
            <a:endCxn id="15" idx="1"/>
          </p:cNvCxnSpPr>
          <p:nvPr/>
        </p:nvCxnSpPr>
        <p:spPr>
          <a:xfrm>
            <a:off x="8422343" y="5982418"/>
            <a:ext cx="685452" cy="32705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headEnd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1" name="Picture 6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0" y="4618941"/>
            <a:ext cx="1485249" cy="1705006"/>
          </a:xfrm>
          <a:prstGeom prst="rect">
            <a:avLst/>
          </a:prstGeom>
        </p:spPr>
      </p:pic>
      <p:cxnSp>
        <p:nvCxnSpPr>
          <p:cNvPr id="696" name="Straight Arrow Connector 695"/>
          <p:cNvCxnSpPr>
            <a:endCxn id="110" idx="1"/>
          </p:cNvCxnSpPr>
          <p:nvPr/>
        </p:nvCxnSpPr>
        <p:spPr>
          <a:xfrm flipV="1">
            <a:off x="3859957" y="3985015"/>
            <a:ext cx="1226583" cy="98038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  <a:headEnd w="sm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Arrow Connector 698"/>
          <p:cNvCxnSpPr>
            <a:endCxn id="710" idx="1"/>
          </p:cNvCxnSpPr>
          <p:nvPr/>
        </p:nvCxnSpPr>
        <p:spPr>
          <a:xfrm flipV="1">
            <a:off x="3883396" y="4536542"/>
            <a:ext cx="5369767" cy="391987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prstDash val="sysDash"/>
            <a:headEnd w="sm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0" name="TextBox 709"/>
          <p:cNvSpPr txBox="1"/>
          <p:nvPr/>
        </p:nvSpPr>
        <p:spPr>
          <a:xfrm>
            <a:off x="9253162" y="4344181"/>
            <a:ext cx="1049022" cy="38472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Location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0" name="Terminator 89"/>
          <p:cNvSpPr/>
          <p:nvPr/>
        </p:nvSpPr>
        <p:spPr>
          <a:xfrm>
            <a:off x="8898197" y="4759652"/>
            <a:ext cx="1689121" cy="41148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New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j-lt"/>
              </a:rPr>
              <a:t>York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j-lt"/>
              </a:rPr>
              <a:t>City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673039" y="5377480"/>
            <a:ext cx="580123" cy="38472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???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133137" y="3489697"/>
            <a:ext cx="580123" cy="38472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???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90195" y="4961513"/>
            <a:ext cx="580123" cy="38472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???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086540" y="3792654"/>
            <a:ext cx="831521" cy="384721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Food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30247" y="4787307"/>
            <a:ext cx="1971768" cy="604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+mj-lt"/>
              </a:rPr>
              <a:t>is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j-lt"/>
              </a:rPr>
              <a:t>my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j-lt"/>
              </a:rPr>
              <a:t>all-time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j-lt"/>
              </a:rPr>
              <a:t>favorite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j-lt"/>
              </a:rPr>
              <a:t>dive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j-lt"/>
              </a:rPr>
              <a:t>bar</a:t>
            </a:r>
            <a:r>
              <a:rPr lang="zh-CN" altLang="en-US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+mj-lt"/>
              </a:rPr>
              <a:t>in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592943" y="5371722"/>
            <a:ext cx="1072191" cy="384721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Location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3" name="Striped Right Arrow 122"/>
          <p:cNvSpPr/>
          <p:nvPr/>
        </p:nvSpPr>
        <p:spPr>
          <a:xfrm rot="5400000">
            <a:off x="7087445" y="3434974"/>
            <a:ext cx="443034" cy="533408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233129" y="5392072"/>
            <a:ext cx="42351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ym typeface="Wingdings"/>
              </a:rPr>
              <a:t></a:t>
            </a:r>
            <a:endParaRPr lang="en-US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533130" y="1190469"/>
            <a:ext cx="11210201" cy="48580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dirty="0" smtClean="0"/>
              <a:t>Distant supervision: leverages entity information in KBs to reduce human supervision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9606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Methods:</a:t>
            </a:r>
            <a:r>
              <a:rPr lang="zh-CN" altLang="en-US" dirty="0"/>
              <a:t> </a:t>
            </a:r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kumimoji="1" lang="en-US" altLang="zh-CN" b="1" dirty="0" smtClean="0"/>
              <a:t>I</a:t>
            </a:r>
            <a:r>
              <a:rPr kumimoji="1" lang="en-US" altLang="zh-CN" b="1" dirty="0"/>
              <a:t>: Domain Restriction</a:t>
            </a:r>
            <a:endParaRPr lang="en-US" altLang="en-US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709" y="1403927"/>
            <a:ext cx="10366883" cy="4680351"/>
          </a:xfrm>
        </p:spPr>
        <p:txBody>
          <a:bodyPr/>
          <a:lstStyle/>
          <a:p>
            <a:r>
              <a:rPr lang="en-US" altLang="zh-CN" sz="2400" dirty="0"/>
              <a:t>Most existing work assume entity mentions are already extracted by existing entity detection tools, </a:t>
            </a:r>
            <a:r>
              <a:rPr lang="en-US" altLang="zh-CN" sz="2400" i="1" dirty="0"/>
              <a:t>e.g.</a:t>
            </a:r>
            <a:r>
              <a:rPr lang="en-US" altLang="zh-CN" sz="2400" dirty="0"/>
              <a:t>, noun phrase </a:t>
            </a:r>
            <a:r>
              <a:rPr lang="en-US" altLang="zh-CN" sz="2400" dirty="0" err="1"/>
              <a:t>chunkers</a:t>
            </a:r>
            <a:endParaRPr lang="en-US" altLang="zh-CN" sz="2400" dirty="0"/>
          </a:p>
          <a:p>
            <a:pPr lvl="1"/>
            <a:r>
              <a:rPr lang="en-US" altLang="zh-CN" sz="2400" dirty="0"/>
              <a:t>Usually trained on general-domain corpora like news articles (clean, grammatical) </a:t>
            </a:r>
          </a:p>
          <a:p>
            <a:pPr lvl="1"/>
            <a:r>
              <a:rPr lang="en-US" altLang="zh-CN" sz="2400" dirty="0"/>
              <a:t>Make use of various linguistics features (e.g., semantic parsing structures)</a:t>
            </a:r>
          </a:p>
          <a:p>
            <a:pPr lvl="1"/>
            <a:r>
              <a:rPr lang="en-US" altLang="zh-CN" sz="2400" dirty="0"/>
              <a:t>Do not work well on </a:t>
            </a:r>
            <a:r>
              <a:rPr lang="en-US" altLang="zh-CN" sz="2400" dirty="0">
                <a:solidFill>
                  <a:srgbClr val="C0504D"/>
                </a:solidFill>
              </a:rPr>
              <a:t>specific</a:t>
            </a:r>
            <a:r>
              <a:rPr lang="en-US" altLang="zh-CN" sz="2400" dirty="0"/>
              <a:t>, </a:t>
            </a:r>
            <a:r>
              <a:rPr lang="en-US" altLang="zh-CN" sz="2400" dirty="0">
                <a:solidFill>
                  <a:srgbClr val="C0504D"/>
                </a:solidFill>
              </a:rPr>
              <a:t>dynamic</a:t>
            </a:r>
            <a:r>
              <a:rPr lang="en-US" altLang="zh-CN" sz="2400" dirty="0"/>
              <a:t> or </a:t>
            </a:r>
            <a:r>
              <a:rPr lang="en-US" altLang="zh-CN" sz="2400" dirty="0">
                <a:solidFill>
                  <a:srgbClr val="C0504D"/>
                </a:solidFill>
              </a:rPr>
              <a:t>emerging domains </a:t>
            </a:r>
            <a:r>
              <a:rPr lang="en-US" altLang="zh-CN" sz="2400" dirty="0"/>
              <a:t>(</a:t>
            </a:r>
            <a:r>
              <a:rPr lang="en-US" altLang="zh-CN" sz="2400" i="1" dirty="0"/>
              <a:t>e.g.</a:t>
            </a:r>
            <a:r>
              <a:rPr lang="en-US" altLang="zh-CN" sz="2400" dirty="0"/>
              <a:t>, tweets, Yelp reviews)</a:t>
            </a:r>
          </a:p>
          <a:p>
            <a:pPr lvl="2"/>
            <a:r>
              <a:rPr lang="en-US" altLang="zh-CN" sz="2400" dirty="0" err="1"/>
              <a:t>E.g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“in-and-out”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Yelp</a:t>
            </a:r>
            <a:r>
              <a:rPr lang="zh-CN" altLang="en-US" sz="2400" dirty="0"/>
              <a:t> </a:t>
            </a:r>
            <a:r>
              <a:rPr lang="en-US" altLang="zh-CN" sz="2400" dirty="0"/>
              <a:t>review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not</a:t>
            </a:r>
            <a:r>
              <a:rPr lang="zh-CN" altLang="en-US" sz="2400" dirty="0"/>
              <a:t> </a:t>
            </a:r>
            <a:r>
              <a:rPr lang="en-US" altLang="zh-CN" sz="2400" dirty="0"/>
              <a:t>be</a:t>
            </a:r>
            <a:r>
              <a:rPr lang="zh-CN" altLang="en-US" sz="2400" dirty="0"/>
              <a:t> </a:t>
            </a:r>
            <a:r>
              <a:rPr lang="en-US" altLang="zh-CN" sz="2400" dirty="0"/>
              <a:t>properly</a:t>
            </a:r>
            <a:r>
              <a:rPr lang="zh-CN" altLang="en-US" sz="2400" dirty="0"/>
              <a:t> </a:t>
            </a:r>
            <a:r>
              <a:rPr lang="en-US" altLang="zh-CN" sz="2400" dirty="0"/>
              <a:t>detected</a:t>
            </a:r>
          </a:p>
        </p:txBody>
      </p:sp>
    </p:spTree>
    <p:extLst>
      <p:ext uri="{BB962C8B-B14F-4D97-AF65-F5344CB8AC3E}">
        <p14:creationId xmlns:p14="http://schemas.microsoft.com/office/powerpoint/2010/main" val="360157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Methods:</a:t>
            </a:r>
            <a:r>
              <a:rPr lang="zh-CN" altLang="en-US" dirty="0"/>
              <a:t> </a:t>
            </a:r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 smtClean="0"/>
              <a:t>II</a:t>
            </a:r>
            <a:r>
              <a:rPr kumimoji="1" lang="en-US" altLang="zh-CN" b="1" dirty="0" smtClean="0"/>
              <a:t>: </a:t>
            </a:r>
            <a:r>
              <a:rPr kumimoji="1" lang="en-US" altLang="zh-CN" b="1" dirty="0"/>
              <a:t>Name Ambiguity</a:t>
            </a:r>
            <a:endParaRPr lang="en-US" altLang="en-US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560" y="1230307"/>
            <a:ext cx="10366883" cy="3133349"/>
          </a:xfrm>
        </p:spPr>
        <p:txBody>
          <a:bodyPr/>
          <a:lstStyle/>
          <a:p>
            <a:r>
              <a:rPr lang="en-US" altLang="zh-CN" sz="2400" dirty="0"/>
              <a:t>Multiple entities may share the same surface </a:t>
            </a:r>
            <a:r>
              <a:rPr lang="en-US" altLang="zh-CN" sz="2400" dirty="0" smtClean="0"/>
              <a:t>name</a:t>
            </a:r>
          </a:p>
          <a:p>
            <a:endParaRPr lang="en-US" altLang="zh-CN" sz="2400" dirty="0">
              <a:solidFill>
                <a:prstClr val="black"/>
              </a:solidFill>
            </a:endParaRPr>
          </a:p>
          <a:p>
            <a:endParaRPr lang="en-US" altLang="zh-CN" sz="2400" dirty="0" smtClean="0">
              <a:solidFill>
                <a:prstClr val="black"/>
              </a:solidFill>
            </a:endParaRPr>
          </a:p>
          <a:p>
            <a:endParaRPr lang="en-US" altLang="zh-CN" sz="2400" dirty="0">
              <a:solidFill>
                <a:prstClr val="black"/>
              </a:solidFill>
            </a:endParaRPr>
          </a:p>
          <a:p>
            <a:endParaRPr lang="en-US" altLang="zh-CN" sz="2400" dirty="0" smtClean="0">
              <a:solidFill>
                <a:prstClr val="black"/>
              </a:solidFill>
            </a:endParaRPr>
          </a:p>
          <a:p>
            <a:r>
              <a:rPr lang="en-US" altLang="zh-CN" sz="2400" dirty="0" smtClean="0">
                <a:solidFill>
                  <a:prstClr val="black"/>
                </a:solidFill>
              </a:rPr>
              <a:t>Previous </a:t>
            </a:r>
            <a:r>
              <a:rPr lang="en-US" altLang="zh-CN" sz="2400" dirty="0">
                <a:solidFill>
                  <a:prstClr val="black"/>
                </a:solidFill>
              </a:rPr>
              <a:t>methods simply output a single type/type distribution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for each surface name, instead of </a:t>
            </a:r>
            <a:r>
              <a:rPr lang="en-US" altLang="zh-CN" sz="2400" dirty="0">
                <a:solidFill>
                  <a:srgbClr val="C0504D"/>
                </a:solidFill>
              </a:rPr>
              <a:t>an exact type for each entity </a:t>
            </a:r>
            <a:r>
              <a:rPr lang="en-US" altLang="zh-CN" sz="2400" dirty="0" smtClean="0">
                <a:solidFill>
                  <a:srgbClr val="C0504D"/>
                </a:solidFill>
              </a:rPr>
              <a:t>mention</a:t>
            </a:r>
            <a:endParaRPr lang="en-US" altLang="zh-CN" sz="2400" dirty="0">
              <a:solidFill>
                <a:prstClr val="black"/>
              </a:solidFill>
            </a:endParaRPr>
          </a:p>
        </p:txBody>
      </p:sp>
      <p:graphicFrame>
        <p:nvGraphicFramePr>
          <p:cNvPr id="4" name="表格 2"/>
          <p:cNvGraphicFramePr>
            <a:graphicFrameLocks noGrp="1"/>
          </p:cNvGraphicFramePr>
          <p:nvPr>
            <p:extLst/>
          </p:nvPr>
        </p:nvGraphicFramePr>
        <p:xfrm>
          <a:off x="322799" y="1768673"/>
          <a:ext cx="11379200" cy="1483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0800"/>
                <a:gridCol w="2438400"/>
              </a:tblGrid>
              <a:tr h="494453">
                <a:tc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smtClean="0">
                          <a:solidFill>
                            <a:schemeClr val="tx1"/>
                          </a:solidFill>
                        </a:rPr>
                        <a:t>While Griffin</a:t>
                      </a:r>
                      <a:r>
                        <a:rPr lang="en-US" altLang="zh-CN" sz="2400" b="0" baseline="0" dirty="0" smtClean="0">
                          <a:solidFill>
                            <a:schemeClr val="tx1"/>
                          </a:solidFill>
                        </a:rPr>
                        <a:t> is not the part of </a:t>
                      </a:r>
                      <a:r>
                        <a:rPr lang="en-US" altLang="zh-CN" sz="2400" b="0" baseline="0" dirty="0" smtClean="0">
                          <a:solidFill>
                            <a:schemeClr val="accent2"/>
                          </a:solidFill>
                        </a:rPr>
                        <a:t>Washington</a:t>
                      </a:r>
                      <a:r>
                        <a:rPr lang="en-US" altLang="zh-CN" sz="2400" b="0" baseline="0" dirty="0" smtClean="0">
                          <a:solidFill>
                            <a:schemeClr val="tx1"/>
                          </a:solidFill>
                        </a:rPr>
                        <a:t>’s plan on Sunday’s game, …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i="0" dirty="0" smtClean="0">
                          <a:solidFill>
                            <a:schemeClr val="accent1"/>
                          </a:solidFill>
                        </a:rPr>
                        <a:t>Sport</a:t>
                      </a:r>
                      <a:r>
                        <a:rPr lang="en-US" altLang="zh-CN" sz="2400" b="1" i="0" baseline="0" dirty="0" smtClean="0">
                          <a:solidFill>
                            <a:schemeClr val="accent1"/>
                          </a:solidFill>
                        </a:rPr>
                        <a:t> team</a:t>
                      </a:r>
                      <a:endParaRPr lang="zh-CN" altLang="en-US" sz="2400" b="1" i="0" dirty="0">
                        <a:solidFill>
                          <a:schemeClr val="accent1"/>
                        </a:solidFill>
                      </a:endParaRPr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…has concern that Kabul is an ally of </a:t>
                      </a:r>
                      <a:r>
                        <a:rPr lang="en-US" altLang="zh-CN" sz="2400" dirty="0" smtClean="0">
                          <a:solidFill>
                            <a:schemeClr val="accent2"/>
                          </a:solidFill>
                        </a:rPr>
                        <a:t>Washington</a:t>
                      </a: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F81BD"/>
                          </a:solidFill>
                        </a:rPr>
                        <a:t>U.S. government</a:t>
                      </a:r>
                      <a:endParaRPr lang="zh-CN" altLang="en-US" sz="2400" b="1" dirty="0">
                        <a:solidFill>
                          <a:srgbClr val="4F81BD"/>
                        </a:solidFill>
                      </a:endParaRPr>
                    </a:p>
                  </a:txBody>
                  <a:tcPr marL="121920" marR="121920" marT="60960" marB="60960"/>
                </a:tc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</a:rPr>
                        <a:t>He has office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 in </a:t>
                      </a:r>
                      <a:r>
                        <a:rPr lang="en-US" altLang="zh-CN" sz="2400" baseline="0" dirty="0" smtClean="0">
                          <a:solidFill>
                            <a:srgbClr val="C0504D"/>
                          </a:solidFill>
                        </a:rPr>
                        <a:t>Washington</a:t>
                      </a:r>
                      <a:r>
                        <a:rPr lang="en-US" altLang="zh-CN" sz="2400" baseline="0" dirty="0" smtClean="0">
                          <a:solidFill>
                            <a:srgbClr val="000000"/>
                          </a:solidFill>
                        </a:rPr>
                        <a:t>, Boston and San Francisco </a:t>
                      </a:r>
                      <a:endParaRPr lang="zh-CN" alt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F81BD"/>
                          </a:solidFill>
                        </a:rPr>
                        <a:t>U.S. capital</a:t>
                      </a:r>
                      <a:r>
                        <a:rPr lang="en-US" altLang="zh-CN" sz="2400" b="1" baseline="0" dirty="0" smtClean="0">
                          <a:solidFill>
                            <a:srgbClr val="4F81BD"/>
                          </a:solidFill>
                        </a:rPr>
                        <a:t> city</a:t>
                      </a:r>
                      <a:endParaRPr lang="zh-CN" altLang="en-US" sz="2400" b="1" dirty="0">
                        <a:solidFill>
                          <a:srgbClr val="4F81BD"/>
                        </a:solidFill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18400" y="5370007"/>
            <a:ext cx="1828800" cy="684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dirty="0">
                <a:solidFill>
                  <a:prstClr val="white"/>
                </a:solidFill>
              </a:rPr>
              <a:t>Washington</a:t>
            </a:r>
            <a:endParaRPr lang="zh-CN" altLang="en-US" sz="2100" dirty="0">
              <a:solidFill>
                <a:prstClr val="white"/>
              </a:solidFill>
            </a:endParaRPr>
          </a:p>
        </p:txBody>
      </p:sp>
      <p:sp>
        <p:nvSpPr>
          <p:cNvPr id="6" name="椭圆 23"/>
          <p:cNvSpPr/>
          <p:nvPr/>
        </p:nvSpPr>
        <p:spPr>
          <a:xfrm>
            <a:off x="5365074" y="5291055"/>
            <a:ext cx="1320800" cy="711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100" dirty="0">
                <a:solidFill>
                  <a:prstClr val="white"/>
                </a:solidFill>
              </a:rPr>
              <a:t>State</a:t>
            </a:r>
            <a:endParaRPr kumimoji="1" lang="zh-CN" altLang="en-US" sz="2100" dirty="0">
              <a:solidFill>
                <a:prstClr val="white"/>
              </a:solidFill>
            </a:endParaRPr>
          </a:p>
        </p:txBody>
      </p:sp>
      <p:sp>
        <p:nvSpPr>
          <p:cNvPr id="7" name="文本框 24"/>
          <p:cNvSpPr txBox="1"/>
          <p:nvPr/>
        </p:nvSpPr>
        <p:spPr>
          <a:xfrm>
            <a:off x="6784900" y="5291055"/>
            <a:ext cx="515520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or</a:t>
            </a: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7358295" y="5262949"/>
            <a:ext cx="1828800" cy="684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dirty="0">
                <a:solidFill>
                  <a:prstClr val="white"/>
                </a:solidFill>
              </a:rPr>
              <a:t>Washington</a:t>
            </a:r>
            <a:endParaRPr lang="zh-CN" altLang="en-US" sz="2100" dirty="0">
              <a:solidFill>
                <a:prstClr val="white"/>
              </a:solidFill>
            </a:endParaRPr>
          </a:p>
        </p:txBody>
      </p:sp>
      <p:sp>
        <p:nvSpPr>
          <p:cNvPr id="9" name="矩形 26"/>
          <p:cNvSpPr/>
          <p:nvPr/>
        </p:nvSpPr>
        <p:spPr>
          <a:xfrm>
            <a:off x="9534081" y="5567750"/>
            <a:ext cx="508000" cy="203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矩形 27"/>
          <p:cNvSpPr/>
          <p:nvPr/>
        </p:nvSpPr>
        <p:spPr>
          <a:xfrm>
            <a:off x="10166831" y="5161350"/>
            <a:ext cx="508000" cy="609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1" name="矩形 28"/>
          <p:cNvSpPr/>
          <p:nvPr/>
        </p:nvSpPr>
        <p:spPr>
          <a:xfrm>
            <a:off x="10799581" y="4246950"/>
            <a:ext cx="508000" cy="1524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2" name="文本框 29"/>
          <p:cNvSpPr txBox="1"/>
          <p:nvPr/>
        </p:nvSpPr>
        <p:spPr>
          <a:xfrm>
            <a:off x="9330881" y="5784523"/>
            <a:ext cx="836120" cy="707883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Sport 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team</a:t>
            </a:r>
            <a:endParaRPr kumimoji="1" lang="zh-CN" altLang="en-US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3" name="文本框 30"/>
          <p:cNvSpPr txBox="1"/>
          <p:nvPr/>
        </p:nvSpPr>
        <p:spPr>
          <a:xfrm>
            <a:off x="9947442" y="5770951"/>
            <a:ext cx="970506" cy="707878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prstClr val="black"/>
                </a:solidFill>
                <a:cs typeface="Arial" pitchFamily="34" charset="0"/>
              </a:rPr>
              <a:t>Govern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 smtClean="0">
                <a:solidFill>
                  <a:prstClr val="black"/>
                </a:solidFill>
                <a:cs typeface="Arial" pitchFamily="34" charset="0"/>
              </a:rPr>
              <a:t>-</a:t>
            </a:r>
            <a:r>
              <a:rPr kumimoji="1" lang="en-US" altLang="zh-CN" dirty="0" err="1" smtClean="0">
                <a:solidFill>
                  <a:prstClr val="black"/>
                </a:solidFill>
                <a:cs typeface="Arial" pitchFamily="34" charset="0"/>
              </a:rPr>
              <a:t>ment</a:t>
            </a:r>
            <a:endParaRPr kumimoji="1" lang="zh-CN" altLang="en-US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4" name="文本框 31"/>
          <p:cNvSpPr txBox="1"/>
          <p:nvPr/>
        </p:nvSpPr>
        <p:spPr>
          <a:xfrm>
            <a:off x="10705300" y="5770953"/>
            <a:ext cx="752957" cy="415495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State</a:t>
            </a:r>
            <a:endParaRPr kumimoji="1" lang="zh-CN" altLang="en-US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5" name="文本框 32"/>
          <p:cNvSpPr txBox="1"/>
          <p:nvPr/>
        </p:nvSpPr>
        <p:spPr>
          <a:xfrm>
            <a:off x="11406280" y="5466150"/>
            <a:ext cx="457813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…</a:t>
            </a: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6" name="右箭头 33"/>
          <p:cNvSpPr/>
          <p:nvPr/>
        </p:nvSpPr>
        <p:spPr>
          <a:xfrm rot="1813639">
            <a:off x="2983022" y="4848126"/>
            <a:ext cx="713728" cy="52484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7" name="上弧形箭头 34"/>
          <p:cNvSpPr/>
          <p:nvPr/>
        </p:nvSpPr>
        <p:spPr>
          <a:xfrm rot="9931738">
            <a:off x="4407010" y="4834228"/>
            <a:ext cx="1016000" cy="4064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</a:endParaRPr>
          </a:p>
        </p:txBody>
      </p:sp>
      <p:sp>
        <p:nvSpPr>
          <p:cNvPr id="18" name="上弧形箭头 35"/>
          <p:cNvSpPr/>
          <p:nvPr/>
        </p:nvSpPr>
        <p:spPr>
          <a:xfrm rot="9931738">
            <a:off x="8772795" y="4692587"/>
            <a:ext cx="1016000" cy="4064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</a:endParaRPr>
          </a:p>
        </p:txBody>
      </p:sp>
      <p:graphicFrame>
        <p:nvGraphicFramePr>
          <p:cNvPr id="19" name="表格 2"/>
          <p:cNvGraphicFramePr>
            <a:graphicFrameLocks noGrp="1"/>
          </p:cNvGraphicFramePr>
          <p:nvPr>
            <p:extLst/>
          </p:nvPr>
        </p:nvGraphicFramePr>
        <p:xfrm>
          <a:off x="54630" y="4505735"/>
          <a:ext cx="2931637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1637"/>
              </a:tblGrid>
              <a:tr h="335280">
                <a:tc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 smtClean="0">
                          <a:solidFill>
                            <a:schemeClr val="tx1"/>
                          </a:solidFill>
                        </a:rPr>
                        <a:t>While Griffin</a:t>
                      </a:r>
                      <a:r>
                        <a:rPr lang="en-US" altLang="zh-CN" sz="1400" b="0" baseline="0" dirty="0" smtClean="0">
                          <a:solidFill>
                            <a:schemeClr val="tx1"/>
                          </a:solidFill>
                        </a:rPr>
                        <a:t> is not the part of </a:t>
                      </a:r>
                      <a:r>
                        <a:rPr lang="en-US" altLang="zh-CN" sz="1400" b="0" baseline="0" dirty="0" smtClean="0">
                          <a:solidFill>
                            <a:schemeClr val="accent2"/>
                          </a:solidFill>
                        </a:rPr>
                        <a:t>Washington</a:t>
                      </a:r>
                      <a:r>
                        <a:rPr lang="en-US" altLang="zh-CN" sz="1400" b="0" baseline="0" dirty="0" smtClean="0">
                          <a:solidFill>
                            <a:schemeClr val="tx1"/>
                          </a:solidFill>
                        </a:rPr>
                        <a:t>’s </a:t>
                      </a:r>
                      <a:r>
                        <a:rPr lang="en-US" altLang="zh-CN" sz="1400" b="0" baseline="0" dirty="0" smtClean="0">
                          <a:solidFill>
                            <a:srgbClr val="4F81BD"/>
                          </a:solidFill>
                        </a:rPr>
                        <a:t>plan on Sunday’s game</a:t>
                      </a:r>
                      <a:r>
                        <a:rPr lang="en-US" altLang="zh-CN" sz="1400" b="0" baseline="0" dirty="0" smtClean="0">
                          <a:solidFill>
                            <a:schemeClr val="tx1"/>
                          </a:solidFill>
                        </a:rPr>
                        <a:t>, …</a:t>
                      </a:r>
                      <a:endParaRPr lang="zh-CN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aseline="0" dirty="0" smtClean="0">
                          <a:solidFill>
                            <a:srgbClr val="000000"/>
                          </a:solidFill>
                        </a:rPr>
                        <a:t>… </a:t>
                      </a:r>
                      <a:r>
                        <a:rPr lang="en-US" altLang="zh-CN" sz="1400" baseline="0" dirty="0" smtClean="0">
                          <a:solidFill>
                            <a:schemeClr val="accent1"/>
                          </a:solidFill>
                        </a:rPr>
                        <a:t>news from</a:t>
                      </a:r>
                      <a:r>
                        <a:rPr lang="en-US" altLang="zh-CN" sz="14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400" baseline="0" dirty="0" smtClean="0">
                          <a:solidFill>
                            <a:schemeClr val="accent2"/>
                          </a:solidFill>
                        </a:rPr>
                        <a:t>Washington</a:t>
                      </a:r>
                      <a:r>
                        <a:rPr lang="en-US" altLang="zh-CN" sz="1400" baseline="0" dirty="0" smtClean="0">
                          <a:solidFill>
                            <a:srgbClr val="000000"/>
                          </a:solidFill>
                        </a:rPr>
                        <a:t> indicates that the congress is going to…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/>
                </a:tc>
              </a:tr>
              <a:tr h="1825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rgbClr val="000000"/>
                          </a:solidFill>
                        </a:rPr>
                        <a:t>It</a:t>
                      </a:r>
                      <a:r>
                        <a:rPr lang="en-US" altLang="zh-CN" sz="1400" baseline="0" dirty="0" smtClean="0">
                          <a:solidFill>
                            <a:srgbClr val="000000"/>
                          </a:solidFill>
                        </a:rPr>
                        <a:t> is one of the best </a:t>
                      </a:r>
                      <a:r>
                        <a:rPr lang="en-US" altLang="zh-CN" sz="1400" baseline="0" dirty="0" smtClean="0">
                          <a:solidFill>
                            <a:srgbClr val="4F81BD"/>
                          </a:solidFill>
                        </a:rPr>
                        <a:t>state parks in </a:t>
                      </a:r>
                      <a:r>
                        <a:rPr lang="en-US" altLang="zh-CN" sz="1400" baseline="0" dirty="0" smtClean="0">
                          <a:solidFill>
                            <a:srgbClr val="C0504D"/>
                          </a:solidFill>
                        </a:rPr>
                        <a:t>Washington.</a:t>
                      </a:r>
                      <a:endParaRPr lang="zh-CN" altLang="en-US" sz="1400" dirty="0">
                        <a:solidFill>
                          <a:srgbClr val="C0504D"/>
                        </a:solidFill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72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Methods:</a:t>
            </a:r>
            <a:r>
              <a:rPr lang="zh-CN" altLang="en-US" dirty="0"/>
              <a:t> </a:t>
            </a:r>
            <a:r>
              <a:rPr lang="en-US" altLang="zh-CN" dirty="0"/>
              <a:t>Limitation</a:t>
            </a:r>
            <a:r>
              <a:rPr kumimoji="1" lang="en-US" altLang="zh-CN" b="1" dirty="0" smtClean="0"/>
              <a:t> </a:t>
            </a:r>
            <a:r>
              <a:rPr kumimoji="1" lang="en-US" altLang="zh-CN" b="1" dirty="0"/>
              <a:t>III: Context Sparsity</a:t>
            </a:r>
            <a:endParaRPr lang="en-US" altLang="en-US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10" y="1218732"/>
            <a:ext cx="10366883" cy="46803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A variety of contextual clues are leveraged to find sources of shared semantics across different entities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Keywords, Wiki concepts, linguistic patterns, textual relations, …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There are often many ways to describe even the same relation between two </a:t>
            </a:r>
            <a:r>
              <a:rPr lang="en-US" altLang="zh-CN" sz="2400" dirty="0" smtClean="0"/>
              <a:t>entities</a:t>
            </a:r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400" dirty="0" smtClean="0"/>
          </a:p>
          <a:p>
            <a:pPr>
              <a:spcAft>
                <a:spcPts val="600"/>
              </a:spcAft>
            </a:pPr>
            <a:endParaRPr lang="en-US" altLang="zh-CN" sz="2400" dirty="0" smtClean="0"/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 marL="461951" lvl="1" indent="-461951">
              <a:spcAft>
                <a:spcPts val="600"/>
              </a:spcAft>
              <a:buClr>
                <a:srgbClr val="0000CC"/>
              </a:buClr>
            </a:pPr>
            <a:r>
              <a:rPr lang="en-US" altLang="zh-CN" sz="2400" dirty="0">
                <a:solidFill>
                  <a:prstClr val="black"/>
                </a:solidFill>
              </a:rPr>
              <a:t>Previous methods have difficulties in handling </a:t>
            </a:r>
            <a:r>
              <a:rPr lang="en-US" altLang="zh-CN" sz="2400" dirty="0">
                <a:solidFill>
                  <a:srgbClr val="C0504D"/>
                </a:solidFill>
              </a:rPr>
              <a:t>entity mention with sparse (infrequent) </a:t>
            </a:r>
            <a:r>
              <a:rPr lang="en-US" altLang="zh-CN" sz="2400" dirty="0" smtClean="0">
                <a:solidFill>
                  <a:srgbClr val="C0504D"/>
                </a:solidFill>
              </a:rPr>
              <a:t>context</a:t>
            </a:r>
            <a:endParaRPr lang="en-US" altLang="zh-CN" sz="2700" dirty="0"/>
          </a:p>
          <a:p>
            <a:endParaRPr lang="en-US" altLang="zh-CN" sz="2700" dirty="0"/>
          </a:p>
          <a:p>
            <a:endParaRPr lang="en-US" altLang="zh-CN" sz="2700" dirty="0"/>
          </a:p>
        </p:txBody>
      </p:sp>
      <p:graphicFrame>
        <p:nvGraphicFramePr>
          <p:cNvPr id="4" name="表格 2"/>
          <p:cNvGraphicFramePr>
            <a:graphicFrameLocks noGrp="1"/>
          </p:cNvGraphicFramePr>
          <p:nvPr>
            <p:extLst/>
          </p:nvPr>
        </p:nvGraphicFramePr>
        <p:xfrm>
          <a:off x="605135" y="3567373"/>
          <a:ext cx="10667299" cy="16759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8635299"/>
                <a:gridCol w="812800"/>
              </a:tblGrid>
              <a:tr h="3953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zh-CN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 smtClean="0">
                          <a:solidFill>
                            <a:schemeClr val="tx1"/>
                          </a:solidFill>
                        </a:rPr>
                        <a:t>Sentence</a:t>
                      </a:r>
                      <a:endParaRPr lang="zh-CN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 err="1" smtClean="0">
                          <a:solidFill>
                            <a:schemeClr val="tx1"/>
                          </a:solidFill>
                        </a:rPr>
                        <a:t>Freq</a:t>
                      </a:r>
                      <a:endParaRPr lang="zh-CN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</a:tr>
              <a:tr h="428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n-US" altLang="zh-CN" sz="1900" baseline="0" dirty="0" smtClean="0">
                          <a:solidFill>
                            <a:schemeClr val="tx1"/>
                          </a:solidFill>
                        </a:rPr>
                        <a:t> magnitude 9.0 quake </a:t>
                      </a:r>
                      <a:r>
                        <a:rPr lang="en-US" altLang="zh-CN" sz="1900" b="1" dirty="0" smtClean="0">
                          <a:solidFill>
                            <a:schemeClr val="accent1"/>
                          </a:solidFill>
                        </a:rPr>
                        <a:t>caused widespread devastation in</a:t>
                      </a:r>
                      <a:r>
                        <a:rPr lang="en-US" altLang="zh-CN" sz="1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900" b="1" dirty="0" smtClean="0">
                          <a:solidFill>
                            <a:schemeClr val="accent2"/>
                          </a:solidFill>
                        </a:rPr>
                        <a:t>[</a:t>
                      </a:r>
                      <a:r>
                        <a:rPr lang="en-US" altLang="zh-CN" sz="1900" b="1" dirty="0" err="1" smtClean="0">
                          <a:solidFill>
                            <a:schemeClr val="accent2"/>
                          </a:solidFill>
                        </a:rPr>
                        <a:t>Kesennuma</a:t>
                      </a:r>
                      <a:r>
                        <a:rPr lang="en-US" altLang="zh-CN" sz="1900" b="1" dirty="0" smtClean="0">
                          <a:solidFill>
                            <a:schemeClr val="accent2"/>
                          </a:solidFill>
                        </a:rPr>
                        <a:t> city</a:t>
                      </a:r>
                      <a:r>
                        <a:rPr lang="en-US" altLang="zh-CN" sz="1900" b="1" baseline="0" dirty="0" smtClean="0">
                          <a:solidFill>
                            <a:schemeClr val="accent2"/>
                          </a:solidFill>
                        </a:rPr>
                        <a:t>]</a:t>
                      </a:r>
                      <a:endParaRPr lang="zh-CN" altLang="en-US" sz="1900" b="1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</a:tr>
              <a:tr h="424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solidFill>
                            <a:schemeClr val="tx1"/>
                          </a:solidFill>
                        </a:rPr>
                        <a:t>… tsunami that </a:t>
                      </a:r>
                      <a:r>
                        <a:rPr lang="en-US" altLang="zh-CN" sz="1900" b="1" dirty="0" smtClean="0">
                          <a:solidFill>
                            <a:schemeClr val="accent1"/>
                          </a:solidFill>
                        </a:rPr>
                        <a:t>ravaged</a:t>
                      </a:r>
                      <a:r>
                        <a:rPr lang="en-US" altLang="zh-CN" sz="1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900" b="1" dirty="0" smtClean="0">
                          <a:solidFill>
                            <a:schemeClr val="accent2"/>
                          </a:solidFill>
                        </a:rPr>
                        <a:t>[northeastern Japan] </a:t>
                      </a:r>
                      <a:r>
                        <a:rPr lang="en-US" altLang="zh-CN" sz="1900" dirty="0" smtClean="0">
                          <a:solidFill>
                            <a:schemeClr val="tx1"/>
                          </a:solidFill>
                        </a:rPr>
                        <a:t>last Friday</a:t>
                      </a:r>
                      <a:endParaRPr lang="zh-CN" alt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</a:tr>
              <a:tr h="3953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9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/>
                        <a:t>The resulting tsunami </a:t>
                      </a:r>
                      <a:r>
                        <a:rPr lang="en-US" altLang="zh-CN" sz="1900" b="1" dirty="0" smtClean="0">
                          <a:solidFill>
                            <a:schemeClr val="accent1"/>
                          </a:solidFill>
                        </a:rPr>
                        <a:t>devastate</a:t>
                      </a:r>
                      <a:r>
                        <a:rPr lang="en-US" altLang="zh-CN" sz="1900" dirty="0" smtClean="0"/>
                        <a:t> </a:t>
                      </a:r>
                      <a:r>
                        <a:rPr lang="en-US" altLang="zh-CN" sz="1900" b="1" dirty="0" smtClean="0">
                          <a:solidFill>
                            <a:schemeClr val="accent2"/>
                          </a:solidFill>
                        </a:rPr>
                        <a:t>[Japan]</a:t>
                      </a:r>
                      <a:r>
                        <a:rPr lang="en-US" altLang="zh-CN" sz="1900" b="0" dirty="0" smtClean="0">
                          <a:solidFill>
                            <a:schemeClr val="tx1"/>
                          </a:solidFill>
                        </a:rPr>
                        <a:t>’s northeast</a:t>
                      </a:r>
                      <a:endParaRPr lang="zh-CN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 dirty="0" smtClean="0">
                          <a:solidFill>
                            <a:schemeClr val="tx1"/>
                          </a:solidFill>
                        </a:rPr>
                        <a:t>244</a:t>
                      </a:r>
                      <a:endParaRPr lang="zh-CN" altLang="en-US" sz="1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82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671196" y="4692503"/>
            <a:ext cx="3173486" cy="10434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Entity</a:t>
            </a:r>
            <a:r>
              <a:rPr lang="zh-CN" alt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Recognition</a:t>
            </a:r>
            <a:r>
              <a:rPr lang="zh-CN" alt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and</a:t>
            </a:r>
            <a:r>
              <a:rPr lang="zh-CN" alt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Coarse-grained</a:t>
            </a:r>
            <a:r>
              <a:rPr lang="zh-CN" alt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Typing</a:t>
            </a:r>
            <a:r>
              <a:rPr lang="zh-CN" alt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 </a:t>
            </a:r>
            <a:endParaRPr lang="en-US" altLang="zh-CN" sz="2000" b="1" dirty="0">
              <a:ln w="0"/>
              <a:solidFill>
                <a:schemeClr val="tx1">
                  <a:lumMod val="65000"/>
                  <a:lumOff val="35000"/>
                </a:schemeClr>
              </a:solidFill>
              <a:ea typeface="Helvetica" charset="0"/>
              <a:cs typeface="Helvetica" charset="0"/>
            </a:endParaRPr>
          </a:p>
          <a:p>
            <a:pPr algn="ctr"/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(KDD’15)</a:t>
            </a:r>
            <a:endParaRPr lang="en-US" sz="2000" b="1" dirty="0">
              <a:ln w="0"/>
              <a:solidFill>
                <a:schemeClr val="tx1">
                  <a:lumMod val="65000"/>
                  <a:lumOff val="35000"/>
                </a:schemeClr>
              </a:solidFill>
              <a:ea typeface="Helvetica" charset="0"/>
              <a:cs typeface="Helvetica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47377" y="4688721"/>
            <a:ext cx="2835571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Fine-grained</a:t>
            </a:r>
            <a:r>
              <a:rPr lang="zh-CN" alt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 </a:t>
            </a:r>
            <a:endParaRPr lang="en-US" altLang="zh-CN" sz="2000" b="1" dirty="0">
              <a:ln w="0"/>
              <a:solidFill>
                <a:schemeClr val="tx1">
                  <a:lumMod val="65000"/>
                  <a:lumOff val="35000"/>
                </a:schemeClr>
              </a:solidFill>
              <a:ea typeface="Helvetica" charset="0"/>
              <a:cs typeface="Helvetica" charset="0"/>
            </a:endParaRPr>
          </a:p>
          <a:p>
            <a:pPr algn="ctr"/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Entity</a:t>
            </a:r>
            <a:r>
              <a:rPr lang="zh-CN" alt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Typing</a:t>
            </a:r>
            <a:r>
              <a:rPr lang="zh-CN" altLang="en-US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 </a:t>
            </a:r>
            <a:endParaRPr lang="en-US" altLang="zh-CN" sz="2000" b="1" dirty="0">
              <a:ln w="0"/>
              <a:solidFill>
                <a:schemeClr val="tx1">
                  <a:lumMod val="65000"/>
                  <a:lumOff val="35000"/>
                </a:schemeClr>
              </a:solidFill>
              <a:ea typeface="Helvetica" charset="0"/>
              <a:cs typeface="Helvetica" charset="0"/>
            </a:endParaRPr>
          </a:p>
          <a:p>
            <a:pPr algn="ctr"/>
            <a:r>
              <a:rPr lang="en-US" altLang="zh-CN" sz="2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(</a:t>
            </a:r>
            <a:r>
              <a:rPr lang="en-US" altLang="zh-CN" sz="20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a typeface="Helvetica" charset="0"/>
                <a:cs typeface="Helvetica" charset="0"/>
              </a:rPr>
              <a:t>KDD’16, EMNLP’16)</a:t>
            </a:r>
            <a:endParaRPr lang="en-US" sz="2000" b="1" dirty="0">
              <a:ln w="0"/>
              <a:solidFill>
                <a:schemeClr val="tx1">
                  <a:lumMod val="65000"/>
                  <a:lumOff val="35000"/>
                </a:schemeClr>
              </a:solidFill>
              <a:ea typeface="Helvetica" charset="0"/>
              <a:cs typeface="Helvetica" charset="0"/>
            </a:endParaRPr>
          </a:p>
        </p:txBody>
      </p:sp>
      <p:sp>
        <p:nvSpPr>
          <p:cNvPr id="34" name="Striped Right Arrow 33"/>
          <p:cNvSpPr/>
          <p:nvPr/>
        </p:nvSpPr>
        <p:spPr>
          <a:xfrm>
            <a:off x="4668706" y="4996615"/>
            <a:ext cx="472688" cy="454047"/>
          </a:xfrm>
          <a:prstGeom prst="striped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TextBox 35"/>
          <p:cNvSpPr txBox="1"/>
          <p:nvPr/>
        </p:nvSpPr>
        <p:spPr>
          <a:xfrm>
            <a:off x="7682948" y="4692505"/>
            <a:ext cx="317058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n w="0"/>
                <a:ea typeface="Helvetica" charset="0"/>
                <a:cs typeface="Helvetica" charset="0"/>
              </a:rPr>
              <a:t>Joint</a:t>
            </a:r>
            <a:r>
              <a:rPr lang="zh-CN" altLang="en-US" sz="2000" b="1" dirty="0">
                <a:ln w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ln w="0"/>
                <a:ea typeface="Helvetica" charset="0"/>
                <a:cs typeface="Helvetica" charset="0"/>
              </a:rPr>
              <a:t>Entity</a:t>
            </a:r>
            <a:r>
              <a:rPr lang="zh-CN" altLang="en-US" sz="2000" b="1" dirty="0">
                <a:ln w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ln w="0"/>
                <a:ea typeface="Helvetica" charset="0"/>
                <a:cs typeface="Helvetica" charset="0"/>
              </a:rPr>
              <a:t>and</a:t>
            </a:r>
            <a:r>
              <a:rPr lang="zh-CN" altLang="en-US" sz="2000" b="1" dirty="0">
                <a:ln w="0"/>
                <a:ea typeface="Helvetica" charset="0"/>
                <a:cs typeface="Helvetica" charset="0"/>
              </a:rPr>
              <a:t> </a:t>
            </a:r>
            <a:endParaRPr lang="en-US" altLang="zh-CN" sz="2000" b="1" dirty="0">
              <a:ln w="0"/>
              <a:ea typeface="Helvetica" charset="0"/>
              <a:cs typeface="Helvetica" charset="0"/>
            </a:endParaRPr>
          </a:p>
          <a:p>
            <a:pPr algn="ctr"/>
            <a:r>
              <a:rPr lang="en-US" altLang="zh-CN" sz="2000" b="1" dirty="0">
                <a:ln w="0"/>
                <a:ea typeface="Helvetica" charset="0"/>
                <a:cs typeface="Helvetica" charset="0"/>
              </a:rPr>
              <a:t>Relation</a:t>
            </a:r>
            <a:r>
              <a:rPr lang="zh-CN" altLang="en-US" sz="2000" b="1" dirty="0">
                <a:ln w="0"/>
                <a:ea typeface="Helvetica" charset="0"/>
                <a:cs typeface="Helvetica" charset="0"/>
              </a:rPr>
              <a:t> </a:t>
            </a:r>
            <a:r>
              <a:rPr lang="en-US" altLang="zh-CN" sz="2000" b="1" dirty="0">
                <a:ln w="0"/>
                <a:ea typeface="Helvetica" charset="0"/>
                <a:cs typeface="Helvetica" charset="0"/>
              </a:rPr>
              <a:t>Extraction</a:t>
            </a:r>
          </a:p>
          <a:p>
            <a:pPr algn="ctr"/>
            <a:r>
              <a:rPr lang="en-US" altLang="zh-CN" sz="2000" b="1" dirty="0">
                <a:ln w="0"/>
                <a:ea typeface="Helvetica" charset="0"/>
                <a:cs typeface="Helvetica" charset="0"/>
              </a:rPr>
              <a:t>(WWW’17)</a:t>
            </a:r>
            <a:endParaRPr lang="en-US" sz="2000" b="1" dirty="0">
              <a:ln w="0"/>
              <a:ea typeface="Helvetica" charset="0"/>
              <a:cs typeface="Helvetica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1671196" y="4148622"/>
            <a:ext cx="3105997" cy="528255"/>
          </a:xfrm>
          <a:prstGeom prst="line">
            <a:avLst/>
          </a:prstGeom>
          <a:ln w="28575">
            <a:solidFill>
              <a:schemeClr val="accent2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315594" y="4083566"/>
            <a:ext cx="4537936" cy="593311"/>
          </a:xfrm>
          <a:prstGeom prst="line">
            <a:avLst/>
          </a:prstGeom>
          <a:ln w="28575">
            <a:solidFill>
              <a:schemeClr val="accent2">
                <a:alpha val="4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671196" y="1873039"/>
            <a:ext cx="8716198" cy="2401310"/>
            <a:chOff x="-198712" y="1719306"/>
            <a:chExt cx="10198636" cy="3332595"/>
          </a:xfrm>
        </p:grpSpPr>
        <p:sp>
          <p:nvSpPr>
            <p:cNvPr id="3" name="Curved Left Arrow 2"/>
            <p:cNvSpPr/>
            <p:nvPr/>
          </p:nvSpPr>
          <p:spPr>
            <a:xfrm rot="1146295">
              <a:off x="7694786" y="2895939"/>
              <a:ext cx="965232" cy="1706259"/>
            </a:xfrm>
            <a:prstGeom prst="curvedLeftArrow">
              <a:avLst>
                <a:gd name="adj1" fmla="val 16357"/>
                <a:gd name="adj2" fmla="val 50000"/>
                <a:gd name="adj3" fmla="val 25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8" name="Striped Right Arrow 17"/>
            <p:cNvSpPr/>
            <p:nvPr/>
          </p:nvSpPr>
          <p:spPr>
            <a:xfrm rot="10800000">
              <a:off x="2264393" y="3914395"/>
              <a:ext cx="3691988" cy="471209"/>
            </a:xfrm>
            <a:prstGeom prst="strip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Striped Right Arrow 6"/>
            <p:cNvSpPr/>
            <p:nvPr/>
          </p:nvSpPr>
          <p:spPr>
            <a:xfrm>
              <a:off x="1776650" y="2060300"/>
              <a:ext cx="4685213" cy="471209"/>
            </a:xfrm>
            <a:prstGeom prst="striped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61863" y="1719306"/>
              <a:ext cx="1910531" cy="11091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entity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names 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&amp;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context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units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56384" y="3520270"/>
              <a:ext cx="1460751" cy="1177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i="1" dirty="0">
                  <a:solidFill>
                    <a:schemeClr val="tx1"/>
                  </a:solidFill>
                </a:rPr>
                <a:t>Partially-labeled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corpus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886688" y="3328491"/>
              <a:ext cx="2417968" cy="150085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41275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Learning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Corpus-Specific</a:t>
              </a:r>
              <a:r>
                <a:rPr lang="zh-CN" altLang="en-US" sz="20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 smtClean="0">
                  <a:solidFill>
                    <a:schemeClr val="tx1"/>
                  </a:solidFill>
                </a:rPr>
                <a:t>Model</a:t>
              </a:r>
              <a:endParaRPr lang="en-US" altLang="zh-CN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KDD’15,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KDD’16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EMNLP’16,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WWW’17)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-198712" y="3413542"/>
              <a:ext cx="2337644" cy="13209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Structures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from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the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remaining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i="1" dirty="0">
                  <a:solidFill>
                    <a:schemeClr val="tx1"/>
                  </a:solidFill>
                </a:rPr>
                <a:t>unlabeled</a:t>
              </a:r>
              <a:r>
                <a:rPr lang="zh-CN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</a:rPr>
                <a:t>data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68" y="2883023"/>
              <a:ext cx="1589188" cy="124086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9" name="Rounded Rectangle 38"/>
            <p:cNvSpPr/>
            <p:nvPr/>
          </p:nvSpPr>
          <p:spPr>
            <a:xfrm>
              <a:off x="2884168" y="3336721"/>
              <a:ext cx="2351431" cy="1492625"/>
            </a:xfrm>
            <a:prstGeom prst="roundRect">
              <a:avLst/>
            </a:prstGeom>
            <a:noFill/>
            <a:ln w="79375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72394" y="4069480"/>
              <a:ext cx="1627530" cy="98242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ea typeface="Helvetica" charset="0"/>
                  <a:cs typeface="Helvetica" charset="0"/>
                </a:rPr>
                <a:t>Knowledge</a:t>
              </a:r>
              <a:r>
                <a:rPr lang="zh-CN" altLang="en-US" sz="2000" dirty="0">
                  <a:ea typeface="Helvetica" charset="0"/>
                  <a:cs typeface="Helvetica" charset="0"/>
                </a:rPr>
                <a:t> </a:t>
              </a:r>
              <a:endParaRPr lang="en-US" altLang="zh-CN" sz="2000" dirty="0">
                <a:ea typeface="Helvetica" charset="0"/>
                <a:cs typeface="Helvetica" charset="0"/>
              </a:endParaRPr>
            </a:p>
            <a:p>
              <a:pPr algn="ctr"/>
              <a:r>
                <a:rPr lang="en-US" altLang="zh-CN" sz="2000" dirty="0">
                  <a:ea typeface="Helvetica" charset="0"/>
                  <a:cs typeface="Helvetica" charset="0"/>
                </a:rPr>
                <a:t>bases</a:t>
              </a:r>
              <a:endParaRPr lang="en-US" sz="2000" dirty="0">
                <a:ea typeface="Helvetica" charset="0"/>
                <a:cs typeface="Helvetica" charset="0"/>
              </a:endParaRPr>
            </a:p>
          </p:txBody>
        </p:sp>
      </p:grpSp>
      <p:sp>
        <p:nvSpPr>
          <p:cNvPr id="28" name="Striped Right Arrow 27"/>
          <p:cNvSpPr/>
          <p:nvPr/>
        </p:nvSpPr>
        <p:spPr>
          <a:xfrm>
            <a:off x="7546098" y="4987208"/>
            <a:ext cx="472688" cy="454047"/>
          </a:xfrm>
          <a:prstGeom prst="striped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 anchor="ctr">
            <a:no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Corpus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Structured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Text:</a:t>
            </a: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</a:t>
            </a:r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Roadmap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Flowchart: Multidocument 27"/>
          <p:cNvSpPr/>
          <p:nvPr/>
        </p:nvSpPr>
        <p:spPr>
          <a:xfrm>
            <a:off x="2112478" y="1717422"/>
            <a:ext cx="1145461" cy="1144074"/>
          </a:xfrm>
          <a:prstGeom prst="flowChartMultidocument">
            <a:avLst/>
          </a:prstGeom>
          <a:solidFill>
            <a:srgbClr val="FCE6D8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Text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corpus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940672" y="1811169"/>
            <a:ext cx="2740208" cy="9167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Data-driven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text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segmentation</a:t>
            </a:r>
          </a:p>
          <a:p>
            <a:pPr algn="ctr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SIGMOD’15,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WWW’16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4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10972800" cy="6096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Why </a:t>
            </a:r>
            <a:r>
              <a:rPr lang="en-US" b="1" dirty="0"/>
              <a:t>Phrase Mining</a:t>
            </a:r>
            <a:r>
              <a:rPr lang="en-US" altLang="zh-CN" b="1" dirty="0"/>
              <a:t>?</a:t>
            </a:r>
            <a:endParaRPr lang="en-US" altLang="en-US" b="1" dirty="0" smtClean="0"/>
          </a:p>
        </p:txBody>
      </p:sp>
      <p:sp>
        <p:nvSpPr>
          <p:cNvPr id="46083" name="Content Placeholder 6"/>
          <p:cNvSpPr txBox="1">
            <a:spLocks/>
          </p:cNvSpPr>
          <p:nvPr/>
        </p:nvSpPr>
        <p:spPr bwMode="auto">
          <a:xfrm>
            <a:off x="627017" y="1147354"/>
            <a:ext cx="11277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</a:rPr>
              <a:t>Unigrams </a:t>
            </a:r>
            <a:r>
              <a:rPr lang="en-US" dirty="0">
                <a:solidFill>
                  <a:srgbClr val="000000"/>
                </a:solidFill>
              </a:rPr>
              <a:t>vs. </a:t>
            </a:r>
            <a:r>
              <a:rPr lang="en-US" dirty="0" smtClean="0">
                <a:solidFill>
                  <a:srgbClr val="000000"/>
                </a:solidFill>
              </a:rPr>
              <a:t>phrases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</a:rPr>
              <a:t>Unigrams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(single words) are </a:t>
            </a:r>
            <a:r>
              <a:rPr lang="en-US" i="1" dirty="0" smtClean="0">
                <a:solidFill>
                  <a:srgbClr val="FF0000"/>
                </a:solidFill>
              </a:rPr>
              <a:t>ambiguous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</a:rPr>
              <a:t>Example</a:t>
            </a:r>
            <a:r>
              <a:rPr lang="en-US" dirty="0">
                <a:solidFill>
                  <a:srgbClr val="000000"/>
                </a:solidFill>
              </a:rPr>
              <a:t>: “United”: United States? United Airline? United Parcel </a:t>
            </a:r>
            <a:r>
              <a:rPr lang="en-US" dirty="0" smtClean="0">
                <a:solidFill>
                  <a:srgbClr val="000000"/>
                </a:solidFill>
              </a:rPr>
              <a:t>Service?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</a:rPr>
              <a:t>Phrase</a:t>
            </a:r>
            <a:r>
              <a:rPr lang="en-US" dirty="0">
                <a:solidFill>
                  <a:srgbClr val="000000"/>
                </a:solidFill>
              </a:rPr>
              <a:t>:  A natural, meaningful, </a:t>
            </a:r>
            <a:r>
              <a:rPr lang="en-US" i="1" dirty="0">
                <a:solidFill>
                  <a:srgbClr val="FF0000"/>
                </a:solidFill>
              </a:rPr>
              <a:t>unambiguous</a:t>
            </a:r>
            <a:r>
              <a:rPr lang="en-US" dirty="0">
                <a:solidFill>
                  <a:srgbClr val="000000"/>
                </a:solidFill>
              </a:rPr>
              <a:t> semantic </a:t>
            </a:r>
            <a:r>
              <a:rPr lang="en-US" dirty="0" smtClean="0">
                <a:solidFill>
                  <a:srgbClr val="000000"/>
                </a:solidFill>
              </a:rPr>
              <a:t>unit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</a:rPr>
              <a:t>Example</a:t>
            </a:r>
            <a:r>
              <a:rPr lang="en-US" dirty="0">
                <a:solidFill>
                  <a:srgbClr val="000000"/>
                </a:solidFill>
              </a:rPr>
              <a:t>:  “United States” vs. “United </a:t>
            </a:r>
            <a:r>
              <a:rPr lang="en-US" dirty="0" smtClean="0">
                <a:solidFill>
                  <a:srgbClr val="000000"/>
                </a:solidFill>
              </a:rPr>
              <a:t>Airline”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</a:rPr>
              <a:t>Mining </a:t>
            </a:r>
            <a:r>
              <a:rPr lang="en-US" dirty="0">
                <a:solidFill>
                  <a:srgbClr val="000000"/>
                </a:solidFill>
              </a:rPr>
              <a:t>semantically meaningful </a:t>
            </a:r>
            <a:r>
              <a:rPr lang="en-US" dirty="0" smtClean="0">
                <a:solidFill>
                  <a:srgbClr val="000000"/>
                </a:solidFill>
              </a:rPr>
              <a:t>phrases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</a:rPr>
              <a:t>Transform </a:t>
            </a:r>
            <a:r>
              <a:rPr lang="en-US" dirty="0">
                <a:solidFill>
                  <a:srgbClr val="000000"/>
                </a:solidFill>
              </a:rPr>
              <a:t>text data from </a:t>
            </a:r>
            <a:r>
              <a:rPr lang="en-US" i="1" dirty="0">
                <a:solidFill>
                  <a:srgbClr val="FF0000"/>
                </a:solidFill>
              </a:rPr>
              <a:t>word granularity</a:t>
            </a:r>
            <a:r>
              <a:rPr lang="en-US" dirty="0">
                <a:solidFill>
                  <a:srgbClr val="000000"/>
                </a:solidFill>
              </a:rPr>
              <a:t> to </a:t>
            </a:r>
            <a:r>
              <a:rPr lang="en-US" i="1" dirty="0">
                <a:solidFill>
                  <a:srgbClr val="FF0000"/>
                </a:solidFill>
              </a:rPr>
              <a:t>phrase </a:t>
            </a:r>
            <a:r>
              <a:rPr lang="en-US" i="1" dirty="0" smtClean="0">
                <a:solidFill>
                  <a:srgbClr val="FF0000"/>
                </a:solidFill>
              </a:rPr>
              <a:t>granularity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dirty="0" smtClean="0">
                <a:solidFill>
                  <a:srgbClr val="000000"/>
                </a:solidFill>
              </a:rPr>
              <a:t>Enhance </a:t>
            </a:r>
            <a:r>
              <a:rPr lang="en-US" dirty="0">
                <a:solidFill>
                  <a:srgbClr val="000000"/>
                </a:solidFill>
              </a:rPr>
              <a:t>the power and efficiency at manipulating unstructured data using database technology</a:t>
            </a:r>
          </a:p>
        </p:txBody>
      </p:sp>
    </p:spTree>
    <p:extLst>
      <p:ext uri="{BB962C8B-B14F-4D97-AF65-F5344CB8AC3E}">
        <p14:creationId xmlns:p14="http://schemas.microsoft.com/office/powerpoint/2010/main" val="231010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"/>
            <a:ext cx="11369963" cy="107633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b="1" dirty="0" smtClean="0"/>
              <a:t>The </a:t>
            </a:r>
            <a:r>
              <a:rPr kumimoji="1" lang="en-US" altLang="zh-CN" b="1" dirty="0" err="1" smtClean="0"/>
              <a:t>ClusType</a:t>
            </a:r>
            <a:r>
              <a:rPr kumimoji="1" lang="en-US" altLang="zh-CN" b="1" dirty="0" smtClean="0"/>
              <a:t> Solution</a:t>
            </a:r>
            <a:endParaRPr lang="en-US" altLang="en-US" b="1" kern="0" dirty="0"/>
          </a:p>
        </p:txBody>
      </p:sp>
      <p:sp>
        <p:nvSpPr>
          <p:cNvPr id="5" name="矩形 9"/>
          <p:cNvSpPr/>
          <p:nvPr/>
        </p:nvSpPr>
        <p:spPr>
          <a:xfrm>
            <a:off x="609600" y="4514359"/>
            <a:ext cx="10871200" cy="1727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6" name="矩形 8"/>
          <p:cNvSpPr/>
          <p:nvPr/>
        </p:nvSpPr>
        <p:spPr>
          <a:xfrm>
            <a:off x="609600" y="2990359"/>
            <a:ext cx="10871200" cy="1320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7" name="矩形 7"/>
          <p:cNvSpPr/>
          <p:nvPr/>
        </p:nvSpPr>
        <p:spPr>
          <a:xfrm>
            <a:off x="609600" y="1466359"/>
            <a:ext cx="10871200" cy="1320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24422" y="1375892"/>
            <a:ext cx="10943167" cy="52720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Domain-agnostic phrase mining algorithm</a:t>
            </a:r>
            <a:r>
              <a:rPr lang="en-US" altLang="zh-CN" sz="2400" dirty="0">
                <a:solidFill>
                  <a:srgbClr val="000000"/>
                </a:solidFill>
              </a:rPr>
              <a:t>: </a:t>
            </a:r>
            <a:r>
              <a:rPr lang="en-US" altLang="zh-CN" sz="2400" dirty="0" smtClean="0">
                <a:solidFill>
                  <a:srgbClr val="000000"/>
                </a:solidFill>
              </a:rPr>
              <a:t>Extracts </a:t>
            </a:r>
            <a:r>
              <a:rPr lang="en-US" altLang="zh-CN" sz="2400" dirty="0">
                <a:solidFill>
                  <a:srgbClr val="000000"/>
                </a:solidFill>
              </a:rPr>
              <a:t>candidate entity mentions with</a:t>
            </a:r>
            <a:r>
              <a:rPr lang="en-US" altLang="zh-CN" sz="2400" dirty="0">
                <a:solidFill>
                  <a:schemeClr val="accent2"/>
                </a:solidFill>
              </a:rPr>
              <a:t> minimal linguistic assumption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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address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domain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restriction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lvl="1"/>
            <a:r>
              <a:rPr lang="en-US" altLang="zh-CN" sz="2400" dirty="0" smtClean="0">
                <a:solidFill>
                  <a:srgbClr val="000000"/>
                </a:solidFill>
              </a:rPr>
              <a:t>E.g</a:t>
            </a:r>
            <a:r>
              <a:rPr lang="en-US" altLang="zh-CN" sz="2400" dirty="0">
                <a:solidFill>
                  <a:srgbClr val="000000"/>
                </a:solidFill>
              </a:rPr>
              <a:t>.,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part-of-speech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(POS)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tagging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&lt;&lt;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semantic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parsing</a:t>
            </a:r>
          </a:p>
          <a:p>
            <a:pPr lvl="1"/>
            <a:endParaRPr lang="en-US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Do not simply merge entity mentions with </a:t>
            </a:r>
            <a:r>
              <a:rPr lang="en-US" altLang="zh-CN" sz="2400" i="1" dirty="0">
                <a:solidFill>
                  <a:srgbClr val="000000"/>
                </a:solidFill>
              </a:rPr>
              <a:t>identical surface names</a:t>
            </a:r>
          </a:p>
          <a:p>
            <a:pPr lvl="1"/>
            <a:r>
              <a:rPr lang="en-US" altLang="zh-CN" sz="2400" dirty="0" smtClean="0">
                <a:solidFill>
                  <a:srgbClr val="000000"/>
                </a:solidFill>
              </a:rPr>
              <a:t>Model </a:t>
            </a:r>
            <a:r>
              <a:rPr lang="en-US" altLang="zh-CN" sz="2400" dirty="0">
                <a:solidFill>
                  <a:srgbClr val="C0504D"/>
                </a:solidFill>
                <a:cs typeface="Garamond"/>
              </a:rPr>
              <a:t>each</a:t>
            </a:r>
            <a:r>
              <a:rPr lang="en-US" altLang="zh-CN" sz="2400" i="1" dirty="0">
                <a:solidFill>
                  <a:srgbClr val="C0504D"/>
                </a:solidFill>
                <a:cs typeface="Garamond"/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mention </a:t>
            </a:r>
            <a:r>
              <a:rPr lang="en-US" altLang="zh-CN" sz="2400" dirty="0">
                <a:solidFill>
                  <a:srgbClr val="000000"/>
                </a:solidFill>
              </a:rPr>
              <a:t>based on its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surface name </a:t>
            </a:r>
            <a:r>
              <a:rPr lang="en-US" altLang="zh-CN" sz="2400" dirty="0">
                <a:solidFill>
                  <a:srgbClr val="000000"/>
                </a:solidFill>
              </a:rPr>
              <a:t>and </a:t>
            </a:r>
            <a:r>
              <a:rPr lang="en-US" altLang="zh-CN" sz="2400" dirty="0">
                <a:solidFill>
                  <a:srgbClr val="C0504D"/>
                </a:solidFill>
              </a:rPr>
              <a:t>context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scalable</a:t>
            </a:r>
            <a:r>
              <a:rPr lang="zh-CN" altLang="en-US" sz="2400" dirty="0"/>
              <a:t> </a:t>
            </a:r>
            <a:r>
              <a:rPr lang="en-US" altLang="zh-CN" sz="2400" dirty="0"/>
              <a:t>way</a:t>
            </a:r>
          </a:p>
          <a:p>
            <a:pPr marL="0" indent="0">
              <a:buNone/>
            </a:pPr>
            <a:r>
              <a:rPr lang="en-US" altLang="zh-CN" sz="2400" b="0" dirty="0">
                <a:solidFill>
                  <a:srgbClr val="000000"/>
                </a:solidFill>
                <a:sym typeface="Wingdings"/>
              </a:rPr>
              <a:t>	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address name ambiguity</a:t>
            </a:r>
            <a:endParaRPr lang="en-US" altLang="zh-CN" sz="2400" dirty="0">
              <a:solidFill>
                <a:srgbClr val="000000"/>
              </a:solidFill>
            </a:endParaRPr>
          </a:p>
          <a:p>
            <a:endParaRPr lang="en-US" altLang="zh-CN" sz="11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Mine </a:t>
            </a:r>
            <a:r>
              <a:rPr lang="en-US" altLang="zh-CN" sz="2400" i="1" dirty="0">
                <a:solidFill>
                  <a:schemeClr val="accent2"/>
                </a:solidFill>
              </a:rPr>
              <a:t>relation phrase </a:t>
            </a:r>
            <a:r>
              <a:rPr lang="en-US" altLang="zh-CN" sz="2400" dirty="0">
                <a:solidFill>
                  <a:srgbClr val="000000"/>
                </a:solidFill>
              </a:rPr>
              <a:t>co-occurring with entity mentions; infer </a:t>
            </a:r>
            <a:r>
              <a:rPr lang="en-US" altLang="zh-CN" sz="2400" dirty="0">
                <a:solidFill>
                  <a:srgbClr val="C0504D"/>
                </a:solidFill>
              </a:rPr>
              <a:t>synonymous relation phrases</a:t>
            </a:r>
          </a:p>
          <a:p>
            <a:pPr lvl="1"/>
            <a:r>
              <a:rPr lang="en-US" altLang="zh-CN" sz="2400" dirty="0">
                <a:solidFill>
                  <a:srgbClr val="000000"/>
                </a:solidFill>
              </a:rPr>
              <a:t>Helps form connecting bridges among entities that do not share identical context, but share synonymous relation phrases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 </a:t>
            </a:r>
            <a:r>
              <a:rPr lang="en-US" altLang="zh-CN" sz="2400" b="1" dirty="0">
                <a:solidFill>
                  <a:srgbClr val="000000"/>
                </a:solidFill>
                <a:sym typeface="Wingdings"/>
              </a:rPr>
              <a:t>address context </a:t>
            </a:r>
            <a:r>
              <a:rPr lang="en-US" altLang="zh-CN" sz="2400" b="1" dirty="0" err="1">
                <a:solidFill>
                  <a:srgbClr val="000000"/>
                </a:solidFill>
                <a:sym typeface="Wingdings"/>
              </a:rPr>
              <a:t>sparsity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6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5241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1" lang="en-US" altLang="zh-CN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36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Phrase Segmentation and Heterogeneous Graph Construction</a:t>
            </a:r>
            <a:endParaRPr lang="en-US" altLang="en-US" sz="3600" b="1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400" y="1186010"/>
            <a:ext cx="10915261" cy="1663364"/>
          </a:xfrm>
        </p:spPr>
        <p:txBody>
          <a:bodyPr/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POS-constrained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phrase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segmentation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mining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candidate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entity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mentions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relation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phrases,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simultaneously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Construct a </a:t>
            </a:r>
            <a:r>
              <a:rPr lang="en-US" altLang="zh-CN" sz="2400" dirty="0">
                <a:solidFill>
                  <a:schemeClr val="accent2"/>
                </a:solidFill>
              </a:rPr>
              <a:t>heterogeneous graph </a:t>
            </a:r>
            <a:r>
              <a:rPr lang="en-US" altLang="zh-CN" sz="2400" dirty="0">
                <a:solidFill>
                  <a:srgbClr val="000000"/>
                </a:solidFill>
              </a:rPr>
              <a:t>to represent available information in a unified form</a:t>
            </a:r>
          </a:p>
        </p:txBody>
      </p:sp>
      <p:sp>
        <p:nvSpPr>
          <p:cNvPr id="4" name="矩形 6"/>
          <p:cNvSpPr/>
          <p:nvPr/>
        </p:nvSpPr>
        <p:spPr>
          <a:xfrm>
            <a:off x="876795" y="2899111"/>
            <a:ext cx="3400611" cy="11849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21912" tIns="60956" rIns="121912" bIns="60956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>
                <a:solidFill>
                  <a:prstClr val="black"/>
                </a:solidFill>
              </a:rPr>
              <a:t>Entity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mentions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are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kept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as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individual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objects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b="1" dirty="0">
                <a:solidFill>
                  <a:prstClr val="black"/>
                </a:solidFill>
              </a:rPr>
              <a:t>to</a:t>
            </a:r>
            <a:r>
              <a:rPr lang="zh-CN" altLang="en-US" sz="2300" b="1" dirty="0">
                <a:solidFill>
                  <a:prstClr val="black"/>
                </a:solidFill>
              </a:rPr>
              <a:t> </a:t>
            </a:r>
            <a:r>
              <a:rPr lang="en-US" altLang="zh-CN" sz="2300" b="1" dirty="0">
                <a:solidFill>
                  <a:prstClr val="black"/>
                </a:solidFill>
              </a:rPr>
              <a:t>be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b="1" dirty="0">
                <a:solidFill>
                  <a:prstClr val="black"/>
                </a:solidFill>
              </a:rPr>
              <a:t>disambiguated</a:t>
            </a:r>
          </a:p>
        </p:txBody>
      </p:sp>
      <p:sp>
        <p:nvSpPr>
          <p:cNvPr id="5" name="矩形 4"/>
          <p:cNvSpPr/>
          <p:nvPr/>
        </p:nvSpPr>
        <p:spPr>
          <a:xfrm>
            <a:off x="876794" y="4171617"/>
            <a:ext cx="3400612" cy="8309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21912" tIns="60956" rIns="121912" bIns="60956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>
                <a:solidFill>
                  <a:prstClr val="black"/>
                </a:solidFill>
              </a:rPr>
              <a:t>Linked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to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entity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surface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names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&amp;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relation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phrases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53" y="2859843"/>
            <a:ext cx="6725381" cy="345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5324" y="5088461"/>
            <a:ext cx="3382387" cy="1631216"/>
          </a:xfrm>
          <a:prstGeom prst="rect">
            <a:avLst/>
          </a:prstGeom>
          <a:solidFill>
            <a:srgbClr val="FFFF00"/>
          </a:solidFill>
          <a:ln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solidFill>
                  <a:prstClr val="black"/>
                </a:solidFill>
                <a:cs typeface="Arial" pitchFamily="34" charset="0"/>
              </a:rPr>
              <a:t>Weight assignment</a:t>
            </a:r>
            <a:r>
              <a:rPr lang="en-US" altLang="zh-CN" sz="2000" dirty="0" smtClean="0">
                <a:solidFill>
                  <a:prstClr val="black"/>
                </a:solidFill>
                <a:cs typeface="Arial" pitchFamily="34" charset="0"/>
              </a:rPr>
              <a:t>: The </a:t>
            </a:r>
            <a:r>
              <a:rPr lang="en-US" altLang="zh-CN" sz="2000" dirty="0">
                <a:solidFill>
                  <a:prstClr val="black"/>
                </a:solidFill>
                <a:cs typeface="Arial" pitchFamily="34" charset="0"/>
              </a:rPr>
              <a:t>more two objects are likely to share the same</a:t>
            </a:r>
            <a:r>
              <a:rPr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cs typeface="Arial" pitchFamily="34" charset="0"/>
              </a:rPr>
              <a:t>label, the larger the weight will be associated with their connecting edge</a:t>
            </a:r>
          </a:p>
        </p:txBody>
      </p:sp>
    </p:spTree>
    <p:extLst>
      <p:ext uri="{BB962C8B-B14F-4D97-AF65-F5344CB8AC3E}">
        <p14:creationId xmlns:p14="http://schemas.microsoft.com/office/powerpoint/2010/main" val="52233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78" y="40808"/>
            <a:ext cx="11317111" cy="1045747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1" lang="en-US" altLang="zh-CN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3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</a:t>
            </a:r>
            <a:r>
              <a:rPr kumimoji="1" lang="en-US" altLang="zh-CN" sz="3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Mutual Enhancement of Type Propagation and Relation Phrase Clustering</a:t>
            </a:r>
            <a:endParaRPr lang="en-US" altLang="en-US" sz="3600" b="1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11" y="1240822"/>
            <a:ext cx="10867377" cy="822593"/>
          </a:xfrm>
        </p:spPr>
        <p:txBody>
          <a:bodyPr/>
          <a:lstStyle/>
          <a:p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constructed</a:t>
            </a:r>
            <a:r>
              <a:rPr lang="zh-CN" altLang="en-US" sz="2400" dirty="0"/>
              <a:t> </a:t>
            </a:r>
            <a:r>
              <a:rPr lang="en-US" altLang="zh-CN" sz="2400" dirty="0"/>
              <a:t>graph,</a:t>
            </a:r>
            <a:r>
              <a:rPr lang="zh-CN" altLang="en-US" sz="2400" dirty="0"/>
              <a:t> </a:t>
            </a:r>
            <a:r>
              <a:rPr lang="en-US" altLang="zh-CN" sz="2400" dirty="0"/>
              <a:t>formulate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graph-based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semi-supervised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learning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of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two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tasks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jointly</a:t>
            </a:r>
            <a:r>
              <a:rPr lang="en-US" altLang="zh-CN" sz="2400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203200" y="2540325"/>
            <a:ext cx="5791200" cy="4924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prstClr val="black"/>
                </a:solidFill>
              </a:rPr>
              <a:t>Type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propagation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on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heterogeneous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graph</a:t>
            </a:r>
            <a:endParaRPr kumimoji="1" lang="zh-CN" altLang="en-US" sz="2400" b="1" dirty="0">
              <a:solidFill>
                <a:prstClr val="black"/>
              </a:solidFill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406400" y="3962725"/>
            <a:ext cx="5283200" cy="4924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prstClr val="black"/>
                </a:solidFill>
              </a:rPr>
              <a:t>Multi-view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relation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phrase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clustering</a:t>
            </a:r>
            <a:endParaRPr kumimoji="1" lang="zh-CN" altLang="en-US" sz="2400" b="1" dirty="0">
              <a:solidFill>
                <a:prstClr val="black"/>
              </a:solidFill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7221126" y="3611298"/>
            <a:ext cx="4455348" cy="1231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</a:rPr>
              <a:t>Propagate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type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information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among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entities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bridges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via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synonymous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relation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phrases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上弧形箭头 26"/>
          <p:cNvSpPr/>
          <p:nvPr/>
        </p:nvSpPr>
        <p:spPr>
          <a:xfrm rot="16594005">
            <a:off x="5601689" y="3264622"/>
            <a:ext cx="1569139" cy="812800"/>
          </a:xfrm>
          <a:prstGeom prst="curved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</a:endParaRPr>
          </a:p>
        </p:txBody>
      </p:sp>
      <p:sp>
        <p:nvSpPr>
          <p:cNvPr id="8" name="下弧形箭头 27"/>
          <p:cNvSpPr/>
          <p:nvPr/>
        </p:nvSpPr>
        <p:spPr>
          <a:xfrm rot="4247288">
            <a:off x="5818169" y="3064029"/>
            <a:ext cx="1830208" cy="711944"/>
          </a:xfrm>
          <a:prstGeom prst="curved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9" name="文本框 29"/>
          <p:cNvSpPr txBox="1"/>
          <p:nvPr/>
        </p:nvSpPr>
        <p:spPr>
          <a:xfrm>
            <a:off x="7213600" y="2032325"/>
            <a:ext cx="4775200" cy="12311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</a:rPr>
              <a:t>Derived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entity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argument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types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serve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as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good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feature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for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clustering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relation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phrases</a:t>
            </a:r>
            <a:endParaRPr kumimoji="1"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10" name="圆角矩形 31"/>
          <p:cNvSpPr/>
          <p:nvPr/>
        </p:nvSpPr>
        <p:spPr>
          <a:xfrm>
            <a:off x="2286000" y="5204230"/>
            <a:ext cx="6807200" cy="914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prstClr val="black"/>
                </a:solidFill>
              </a:rPr>
              <a:t>Mutually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enhancing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each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other;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leads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to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quality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recognition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of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 err="1">
                <a:solidFill>
                  <a:prstClr val="black"/>
                </a:solidFill>
              </a:rPr>
              <a:t>unlinkable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entity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mentions</a:t>
            </a:r>
            <a:endParaRPr kumimoji="1" lang="zh-CN" alt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General Framework</a:t>
            </a:r>
            <a:r>
              <a:rPr lang="zh-CN" alt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endParaRPr lang="en-US" altLang="en-US" sz="4000" b="1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857" y="1305315"/>
            <a:ext cx="10538370" cy="511341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b="1" dirty="0"/>
              <a:t>Candidate </a:t>
            </a:r>
            <a:r>
              <a:rPr lang="en-US" altLang="zh-CN" sz="2400" b="1" dirty="0" smtClean="0"/>
              <a:t>Generation</a:t>
            </a:r>
            <a:r>
              <a:rPr lang="en-US" altLang="zh-CN" sz="2400" dirty="0" smtClean="0"/>
              <a:t>  </a:t>
            </a:r>
          </a:p>
          <a:p>
            <a:pPr marL="733386" lvl="1" indent="-457167">
              <a:lnSpc>
                <a:spcPct val="110000"/>
              </a:lnSpc>
            </a:pPr>
            <a:r>
              <a:rPr lang="en-US" sz="2400" dirty="0" smtClean="0"/>
              <a:t>Perform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POS-tagged</a:t>
            </a:r>
            <a:r>
              <a:rPr lang="zh-CN" altLang="en-US" sz="2400" dirty="0"/>
              <a:t> </a:t>
            </a:r>
            <a:r>
              <a:rPr lang="en-US" altLang="zh-CN" sz="2400" dirty="0"/>
              <a:t>corpus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extract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altLang="zh-CN" sz="2400" b="1" dirty="0" smtClean="0"/>
              <a:t>Construction</a:t>
            </a:r>
            <a:r>
              <a:rPr lang="zh-CN" altLang="en-US" sz="2400" b="1" dirty="0" smtClean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Heterogeneous</a:t>
            </a:r>
            <a:r>
              <a:rPr lang="zh-CN" altLang="en-US" sz="2400" b="1" dirty="0"/>
              <a:t> </a:t>
            </a:r>
            <a:r>
              <a:rPr lang="en-US" altLang="zh-CN" sz="2400" b="1" dirty="0" smtClean="0"/>
              <a:t>Graphs</a:t>
            </a:r>
          </a:p>
          <a:p>
            <a:pPr marL="733386" lvl="1" indent="-457167">
              <a:lnSpc>
                <a:spcPct val="110000"/>
              </a:lnSpc>
            </a:pPr>
            <a:r>
              <a:rPr lang="en-US" sz="2400" dirty="0"/>
              <a:t>C</a:t>
            </a:r>
            <a:r>
              <a:rPr lang="en-US" sz="2400" dirty="0" smtClean="0"/>
              <a:t>onstruct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heterogeneous</a:t>
            </a:r>
            <a:r>
              <a:rPr lang="zh-CN" altLang="en-US" sz="2400" dirty="0"/>
              <a:t> </a:t>
            </a:r>
            <a:r>
              <a:rPr lang="en-US" altLang="zh-CN" sz="2400" dirty="0"/>
              <a:t>graph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encode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insights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modeling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mention</a:t>
            </a:r>
            <a:endParaRPr lang="en-US" altLang="zh-CN" sz="2400" dirty="0"/>
          </a:p>
          <a:p>
            <a:pPr marL="733386" lvl="1" indent="-457167">
              <a:lnSpc>
                <a:spcPct val="110000"/>
              </a:lnSpc>
            </a:pPr>
            <a:r>
              <a:rPr lang="en-US" sz="2400" dirty="0" smtClean="0"/>
              <a:t>Collect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seed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labels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linking</a:t>
            </a:r>
            <a:r>
              <a:rPr lang="zh-CN" altLang="en-US" sz="2400" dirty="0"/>
              <a:t> </a:t>
            </a:r>
            <a:r>
              <a:rPr lang="en-US" altLang="zh-CN" sz="2400" dirty="0"/>
              <a:t>extracted</a:t>
            </a:r>
            <a:r>
              <a:rPr lang="zh-CN" altLang="en-US" sz="2400" dirty="0"/>
              <a:t> </a:t>
            </a:r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KB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kumimoji="1" lang="en-US" altLang="zh-CN" sz="2400" b="1" dirty="0"/>
              <a:t>Relation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Phrase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 smtClean="0"/>
              <a:t>Clustering</a:t>
            </a:r>
          </a:p>
          <a:p>
            <a:pPr marL="733386" lvl="1" indent="-457167">
              <a:lnSpc>
                <a:spcPct val="110000"/>
              </a:lnSpc>
            </a:pPr>
            <a:r>
              <a:rPr lang="en-US" sz="2400" dirty="0" smtClean="0"/>
              <a:t>Estimate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indicator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 err="1"/>
              <a:t>unlinkable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</a:t>
            </a:r>
            <a:r>
              <a:rPr lang="zh-CN" altLang="en-US" sz="2400" dirty="0"/>
              <a:t> </a:t>
            </a:r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proposed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  <a:r>
              <a:rPr lang="zh-CN" altLang="en-US" sz="2400" dirty="0"/>
              <a:t> </a:t>
            </a:r>
            <a:r>
              <a:rPr lang="en-US" altLang="zh-CN" sz="2400" dirty="0"/>
              <a:t>integrated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constructed</a:t>
            </a:r>
            <a:r>
              <a:rPr lang="zh-CN" altLang="en-US" sz="2400" dirty="0"/>
              <a:t> </a:t>
            </a:r>
            <a:r>
              <a:rPr lang="en-US" altLang="zh-CN" sz="2400" dirty="0"/>
              <a:t>graph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1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b="1" dirty="0" smtClean="0"/>
              <a:t>Step 1:  Candidate </a:t>
            </a:r>
            <a:r>
              <a:rPr lang="en-US" altLang="zh-CN" b="1" dirty="0"/>
              <a:t>Generation</a:t>
            </a:r>
            <a:endParaRPr lang="en-US" altLang="en-US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149" y="1130100"/>
            <a:ext cx="10983124" cy="28324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efficient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</a:t>
            </a:r>
            <a:r>
              <a:rPr lang="zh-CN" altLang="en-US" sz="2400" dirty="0"/>
              <a:t> </a:t>
            </a:r>
            <a:r>
              <a:rPr lang="en-US" altLang="zh-CN" sz="2400" dirty="0"/>
              <a:t>incorporating</a:t>
            </a:r>
            <a:r>
              <a:rPr lang="zh-CN" altLang="en-US" sz="2400" dirty="0"/>
              <a:t> </a:t>
            </a:r>
            <a:r>
              <a:rPr lang="en-US" altLang="zh-CN" sz="2400" dirty="0"/>
              <a:t>both</a:t>
            </a:r>
            <a:r>
              <a:rPr lang="zh-CN" altLang="en-US" sz="2400" dirty="0"/>
              <a:t> </a:t>
            </a:r>
            <a:r>
              <a:rPr lang="en-US" altLang="zh-CN" sz="2400" i="1" dirty="0"/>
              <a:t>corpus</a:t>
            </a:r>
            <a:r>
              <a:rPr lang="zh-CN" altLang="en-US" sz="2400" i="1" dirty="0"/>
              <a:t>-</a:t>
            </a:r>
            <a:r>
              <a:rPr lang="en-US" altLang="zh-CN" sz="2400" i="1" dirty="0"/>
              <a:t>level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statistics</a:t>
            </a:r>
            <a:r>
              <a:rPr lang="zh-CN" altLang="en-US" sz="2400" i="1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i="1" dirty="0"/>
              <a:t>syntactic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constraints</a:t>
            </a:r>
          </a:p>
          <a:p>
            <a:pPr lvl="1">
              <a:lnSpc>
                <a:spcPct val="90000"/>
              </a:lnSpc>
            </a:pPr>
            <a:r>
              <a:rPr lang="en-US" sz="2400" b="1" dirty="0"/>
              <a:t>Global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significance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score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 Filter</a:t>
            </a:r>
            <a:r>
              <a:rPr lang="zh-CN" altLang="en-US" sz="2400" dirty="0"/>
              <a:t> </a:t>
            </a:r>
            <a:r>
              <a:rPr lang="en-US" altLang="zh-CN" sz="2400" dirty="0"/>
              <a:t>low-quality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candidates;</a:t>
            </a:r>
            <a:r>
              <a:rPr lang="zh-CN" altLang="en-US" sz="2400" dirty="0"/>
              <a:t> </a:t>
            </a:r>
            <a:r>
              <a:rPr lang="en-US" altLang="zh-CN" sz="2400" b="1" dirty="0"/>
              <a:t>generic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POS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tag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patterns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remove</a:t>
            </a:r>
            <a:r>
              <a:rPr lang="zh-CN" altLang="en-US" sz="2400" dirty="0"/>
              <a:t> </a:t>
            </a:r>
            <a:r>
              <a:rPr lang="en-US" altLang="zh-CN" sz="2400" dirty="0"/>
              <a:t>phrases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improper</a:t>
            </a:r>
            <a:r>
              <a:rPr lang="zh-CN" altLang="en-US" sz="2400" dirty="0"/>
              <a:t> </a:t>
            </a:r>
            <a:r>
              <a:rPr lang="en-US" altLang="zh-CN" sz="2400" dirty="0"/>
              <a:t>syntactic</a:t>
            </a:r>
            <a:r>
              <a:rPr lang="zh-CN" altLang="en-US" sz="2400" dirty="0"/>
              <a:t> </a:t>
            </a:r>
            <a:r>
              <a:rPr lang="en-US" altLang="zh-CN" sz="2400" dirty="0"/>
              <a:t>structure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sym typeface="Wingdings"/>
              </a:rPr>
              <a:t>By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extending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 err="1">
                <a:sym typeface="Wingdings"/>
              </a:rPr>
              <a:t>TopMine</a:t>
            </a:r>
            <a:r>
              <a:rPr lang="en-US" altLang="zh-CN" sz="2400" dirty="0">
                <a:sym typeface="Wingdings"/>
              </a:rPr>
              <a:t>,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the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algorithm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partitions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corpus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into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segments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which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meet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both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significance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threshold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and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POS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patterns</a:t>
            </a:r>
            <a:r>
              <a:rPr lang="zh-CN" altLang="en-US" sz="2400" dirty="0">
                <a:sym typeface="Wingdings"/>
              </a:rPr>
              <a:t>  </a:t>
            </a:r>
            <a:r>
              <a:rPr lang="en-US" altLang="zh-CN" sz="2400" dirty="0">
                <a:sym typeface="Wingdings"/>
              </a:rPr>
              <a:t>candidate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entity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mentions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&amp;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relation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 smtClean="0">
                <a:sym typeface="Wingdings"/>
              </a:rPr>
              <a:t>phrases</a:t>
            </a:r>
            <a:endParaRPr lang="en-US" altLang="zh-CN" sz="2400" dirty="0"/>
          </a:p>
        </p:txBody>
      </p:sp>
      <p:sp>
        <p:nvSpPr>
          <p:cNvPr id="4" name="矩形 5"/>
          <p:cNvSpPr/>
          <p:nvPr/>
        </p:nvSpPr>
        <p:spPr>
          <a:xfrm>
            <a:off x="415403" y="3710552"/>
            <a:ext cx="6400800" cy="3120846"/>
          </a:xfrm>
          <a:prstGeom prst="rect">
            <a:avLst/>
          </a:prstGeom>
        </p:spPr>
        <p:txBody>
          <a:bodyPr wrap="square" lIns="121912" tIns="60956" rIns="121912" bIns="60956">
            <a:spAutoFit/>
          </a:bodyPr>
          <a:lstStyle/>
          <a:p>
            <a:pPr defTabSz="12191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cs typeface="Arial" pitchFamily="34" charset="0"/>
              </a:rPr>
              <a:t>Algorithm</a:t>
            </a:r>
            <a:r>
              <a:rPr lang="zh-CN" altLang="en-US" sz="2400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cs typeface="Arial" pitchFamily="34" charset="0"/>
              </a:rPr>
              <a:t>workflow</a:t>
            </a:r>
            <a:r>
              <a:rPr lang="en-US" altLang="zh-CN" sz="2400" b="1" dirty="0">
                <a:solidFill>
                  <a:srgbClr val="000000"/>
                </a:solidFill>
                <a:cs typeface="Arial" pitchFamily="34" charset="0"/>
              </a:rPr>
              <a:t>:</a:t>
            </a:r>
          </a:p>
          <a:p>
            <a:pPr marL="457167" indent="-457167" defTabSz="12191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Mine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frequent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contiguous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patterns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endParaRPr lang="en-US" altLang="zh-CN" sz="2400" dirty="0">
              <a:solidFill>
                <a:srgbClr val="000000"/>
              </a:solidFill>
              <a:cs typeface="Arial" pitchFamily="34" charset="0"/>
            </a:endParaRPr>
          </a:p>
          <a:p>
            <a:pPr marL="457167" indent="-457167" defTabSz="12191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Performs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greedy-agglomerative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merging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while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enforcing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our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syntactic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constraints</a:t>
            </a:r>
          </a:p>
          <a:p>
            <a:pPr marL="990526" lvl="1" indent="-380972" defTabSz="12191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Entity</a:t>
            </a:r>
            <a:r>
              <a:rPr lang="zh-CN" altLang="en-US" sz="2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mention:</a:t>
            </a:r>
            <a:r>
              <a:rPr lang="zh-CN" altLang="en-US" sz="2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consecutive</a:t>
            </a:r>
            <a:r>
              <a:rPr lang="zh-CN" altLang="en-US" sz="2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nouns</a:t>
            </a:r>
          </a:p>
          <a:p>
            <a:pPr marL="990526" lvl="1" indent="-380972" defTabSz="12191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Relation</a:t>
            </a:r>
            <a:r>
              <a:rPr lang="zh-CN" altLang="en-US" sz="2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phrases</a:t>
            </a:r>
            <a:r>
              <a:rPr lang="zh-CN" altLang="zh-CN" sz="2400" dirty="0">
                <a:solidFill>
                  <a:srgbClr val="FF0000"/>
                </a:solidFill>
                <a:cs typeface="Arial" pitchFamily="34" charset="0"/>
              </a:rPr>
              <a:t>:</a:t>
            </a:r>
            <a:r>
              <a:rPr lang="zh-CN" altLang="en-US" sz="2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shown</a:t>
            </a:r>
            <a:r>
              <a:rPr lang="zh-CN" altLang="en-US" sz="2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in</a:t>
            </a:r>
            <a:r>
              <a:rPr lang="zh-CN" altLang="en-US" sz="2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cs typeface="Arial" pitchFamily="34" charset="0"/>
              </a:rPr>
              <a:t>table</a:t>
            </a:r>
          </a:p>
          <a:p>
            <a:pPr marL="457167" indent="-457167" defTabSz="121914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2400" dirty="0">
                <a:solidFill>
                  <a:srgbClr val="000000"/>
                </a:solidFill>
                <a:cs typeface="Arial" pitchFamily="34" charset="0"/>
              </a:rPr>
              <a:t>Terminates</a:t>
            </a:r>
            <a:r>
              <a:rPr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cs typeface="Arial" pitchFamily="34" charset="0"/>
              </a:rPr>
              <a:t>when the next highest-score merging does not meet a pre-defined significance </a:t>
            </a:r>
            <a:r>
              <a:rPr lang="en-US" altLang="zh-CN" sz="2400" dirty="0" smtClean="0">
                <a:solidFill>
                  <a:prstClr val="black"/>
                </a:solidFill>
                <a:cs typeface="Arial" pitchFamily="34" charset="0"/>
              </a:rPr>
              <a:t>threshold</a:t>
            </a:r>
            <a:endParaRPr lang="en-US" altLang="zh-CN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7224893" y="4108783"/>
            <a:ext cx="246303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6551192" y="3671631"/>
            <a:ext cx="5640808" cy="800211"/>
          </a:xfrm>
          <a:prstGeom prst="rect">
            <a:avLst/>
          </a:prstGeom>
          <a:solidFill>
            <a:srgbClr val="F0CDBC"/>
          </a:solidFill>
        </p:spPr>
        <p:txBody>
          <a:bodyPr wrap="square" lIns="121912" tIns="60956" rIns="121912" bIns="60956" rtlCol="0">
            <a:spAutoFit/>
          </a:bodyPr>
          <a:lstStyle/>
          <a:p>
            <a:pPr marL="0" lvl="1"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 b="1" dirty="0">
                <a:solidFill>
                  <a:srgbClr val="FF0000"/>
                </a:solidFill>
                <a:cs typeface="Arial" pitchFamily="34" charset="0"/>
              </a:rPr>
              <a:t>Relation</a:t>
            </a:r>
            <a:r>
              <a:rPr lang="zh-CN" altLang="en-US" sz="2200" b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b="1" dirty="0">
                <a:solidFill>
                  <a:srgbClr val="FF0000"/>
                </a:solidFill>
                <a:cs typeface="Arial" pitchFamily="34" charset="0"/>
              </a:rPr>
              <a:t>phrase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: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  <a:cs typeface="Arial" pitchFamily="34" charset="0"/>
              </a:rPr>
              <a:t>Phrase</a:t>
            </a:r>
            <a:r>
              <a:rPr lang="zh-CN" altLang="en-US" sz="22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that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denotes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a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unary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or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binary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relation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in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cs typeface="Arial" pitchFamily="34" charset="0"/>
              </a:rPr>
              <a:t>a</a:t>
            </a:r>
            <a:r>
              <a:rPr lang="zh-CN" altLang="en-US" sz="2200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  <a:cs typeface="Arial" pitchFamily="34" charset="0"/>
              </a:rPr>
              <a:t>sentence</a:t>
            </a:r>
            <a:endParaRPr lang="en-US" altLang="zh-CN" sz="2200" dirty="0">
              <a:solidFill>
                <a:srgbClr val="FF0000"/>
              </a:solidFill>
              <a:cs typeface="Arial" pitchFamily="34" charset="0"/>
            </a:endParaRP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185" y="4410999"/>
            <a:ext cx="5655815" cy="229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3600" b="1" dirty="0"/>
              <a:t>Candidate </a:t>
            </a:r>
            <a:r>
              <a:rPr lang="en-US" altLang="zh-CN" sz="3600" b="1" dirty="0" smtClean="0"/>
              <a:t>Generation: Example and Performance</a:t>
            </a:r>
            <a:endParaRPr lang="en-US" altLang="en-US" sz="36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710" y="1195584"/>
            <a:ext cx="10971549" cy="4492657"/>
          </a:xfrm>
        </p:spPr>
        <p:txBody>
          <a:bodyPr/>
          <a:lstStyle/>
          <a:p>
            <a:r>
              <a:rPr lang="en-US" sz="2400" dirty="0"/>
              <a:t>Example</a:t>
            </a:r>
            <a:r>
              <a:rPr lang="zh-CN" altLang="en-US" sz="2400" dirty="0"/>
              <a:t> </a:t>
            </a:r>
            <a:r>
              <a:rPr lang="en-US" altLang="zh-CN" sz="2400" dirty="0"/>
              <a:t>output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</a:t>
            </a:r>
            <a:r>
              <a:rPr lang="zh-CN" altLang="en-US" sz="2400" dirty="0"/>
              <a:t> </a:t>
            </a:r>
            <a:r>
              <a:rPr lang="en-US" altLang="zh-CN" sz="2400" dirty="0"/>
              <a:t>generation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NYT</a:t>
            </a:r>
            <a:r>
              <a:rPr lang="zh-CN" altLang="en-US" sz="2400" dirty="0"/>
              <a:t> </a:t>
            </a:r>
            <a:r>
              <a:rPr lang="en-US" altLang="zh-CN" sz="2400" dirty="0"/>
              <a:t>news</a:t>
            </a:r>
            <a:r>
              <a:rPr lang="zh-CN" altLang="en-US" sz="2400" dirty="0"/>
              <a:t> </a:t>
            </a:r>
            <a:r>
              <a:rPr lang="en-US" altLang="zh-CN" sz="2400" dirty="0"/>
              <a:t>articles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300" dirty="0"/>
          </a:p>
          <a:p>
            <a:r>
              <a:rPr lang="en-US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detection</a:t>
            </a:r>
            <a:r>
              <a:rPr lang="zh-CN" altLang="en-US" sz="2400" dirty="0"/>
              <a:t> </a:t>
            </a:r>
            <a:r>
              <a:rPr lang="en-US" altLang="zh-CN" sz="2400" dirty="0"/>
              <a:t>performance</a:t>
            </a:r>
            <a:r>
              <a:rPr lang="zh-CN" altLang="en-US" sz="2400" dirty="0"/>
              <a:t> </a:t>
            </a:r>
            <a:r>
              <a:rPr lang="en-US" altLang="zh-CN" sz="2400" dirty="0"/>
              <a:t>comparison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NP</a:t>
            </a:r>
            <a:r>
              <a:rPr lang="zh-CN" altLang="en-US" sz="2400" dirty="0"/>
              <a:t> </a:t>
            </a:r>
            <a:r>
              <a:rPr lang="en-US" altLang="zh-CN" sz="2400" dirty="0" err="1"/>
              <a:t>chunker</a:t>
            </a:r>
            <a:endParaRPr lang="en-US" sz="2400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28" y="1666630"/>
            <a:ext cx="8662920" cy="2016369"/>
          </a:xfrm>
          <a:prstGeom prst="rect">
            <a:avLst/>
          </a:prstGeom>
        </p:spPr>
      </p:pic>
      <p:pic>
        <p:nvPicPr>
          <p:cNvPr id="5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17" y="4201746"/>
            <a:ext cx="9676098" cy="1398954"/>
          </a:xfrm>
          <a:prstGeom prst="rect">
            <a:avLst/>
          </a:prstGeom>
        </p:spPr>
      </p:pic>
      <p:sp>
        <p:nvSpPr>
          <p:cNvPr id="6" name="文本框 9"/>
          <p:cNvSpPr txBox="1"/>
          <p:nvPr/>
        </p:nvSpPr>
        <p:spPr>
          <a:xfrm>
            <a:off x="804333" y="5688241"/>
            <a:ext cx="10018889" cy="861766"/>
          </a:xfrm>
          <a:prstGeom prst="rect">
            <a:avLst/>
          </a:prstGeom>
          <a:solidFill>
            <a:srgbClr val="FFFF00"/>
          </a:solidFill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Recall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is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most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critical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for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this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srgbClr val="000000"/>
                </a:solidFill>
                <a:cs typeface="Arial" pitchFamily="34" charset="0"/>
              </a:rPr>
              <a:t>step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srgbClr val="000000"/>
                </a:solidFill>
                <a:cs typeface="Arial" pitchFamily="34" charset="0"/>
              </a:rPr>
              <a:t>since</a:t>
            </a:r>
            <a:r>
              <a:rPr kumimoji="1" lang="zh-CN" altLang="en-US" sz="24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later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we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cannot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detect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the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misses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(i.e.,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false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negatives</a:t>
            </a:r>
            <a:r>
              <a:rPr kumimoji="1" lang="en-US" altLang="zh-CN" sz="2400" dirty="0" smtClean="0">
                <a:solidFill>
                  <a:srgbClr val="000000"/>
                </a:solidFill>
                <a:cs typeface="Arial" pitchFamily="34" charset="0"/>
              </a:rPr>
              <a:t>)</a:t>
            </a:r>
            <a:endParaRPr kumimoji="1" lang="zh-CN" alt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b="1" dirty="0" smtClean="0"/>
              <a:t>Step 2: Construction</a:t>
            </a:r>
            <a:r>
              <a:rPr lang="zh-CN" altLang="en-US" b="1" dirty="0" smtClean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Heterogeneous</a:t>
            </a:r>
            <a:r>
              <a:rPr lang="zh-CN" altLang="en-US" b="1" dirty="0"/>
              <a:t> </a:t>
            </a:r>
            <a:r>
              <a:rPr lang="en-US" altLang="zh-CN" b="1" dirty="0"/>
              <a:t>Graphs</a:t>
            </a:r>
            <a:endParaRPr lang="en-US" altLang="en-US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335" y="1142832"/>
            <a:ext cx="10971549" cy="1573993"/>
          </a:xfrm>
        </p:spPr>
        <p:txBody>
          <a:bodyPr/>
          <a:lstStyle/>
          <a:p>
            <a:r>
              <a:rPr lang="en-US" sz="2400" dirty="0"/>
              <a:t>With three</a:t>
            </a:r>
            <a:r>
              <a:rPr lang="zh-CN" altLang="en-US" sz="2400" dirty="0"/>
              <a:t> </a:t>
            </a:r>
            <a:r>
              <a:rPr lang="en-US" altLang="zh-CN" sz="2400" dirty="0"/>
              <a:t>types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objects</a:t>
            </a:r>
            <a:r>
              <a:rPr lang="zh-CN" altLang="en-US" sz="2400" dirty="0"/>
              <a:t> </a:t>
            </a:r>
            <a:r>
              <a:rPr lang="en-US" altLang="zh-CN" sz="2400" dirty="0"/>
              <a:t>extracted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corpus:</a:t>
            </a:r>
            <a:r>
              <a:rPr lang="zh-CN" altLang="en-US" sz="2400" dirty="0">
                <a:solidFill>
                  <a:srgbClr val="4F81BD"/>
                </a:solidFill>
              </a:rPr>
              <a:t> </a:t>
            </a:r>
            <a:r>
              <a:rPr lang="en-US" altLang="zh-CN" sz="2400" dirty="0">
                <a:solidFill>
                  <a:srgbClr val="4F81BD"/>
                </a:solidFill>
              </a:rPr>
              <a:t>candidate</a:t>
            </a:r>
            <a:r>
              <a:rPr lang="zh-CN" altLang="en-US" sz="2400" dirty="0">
                <a:solidFill>
                  <a:srgbClr val="4F81BD"/>
                </a:solidFill>
              </a:rPr>
              <a:t> </a:t>
            </a:r>
            <a:r>
              <a:rPr lang="en-US" sz="2400" dirty="0">
                <a:solidFill>
                  <a:srgbClr val="4F81BD"/>
                </a:solidFill>
              </a:rPr>
              <a:t>entity mentions</a:t>
            </a:r>
            <a:r>
              <a:rPr lang="zh-CN" altLang="en-US" sz="2400" dirty="0"/>
              <a:t>, </a:t>
            </a:r>
            <a:r>
              <a:rPr lang="en-US" altLang="zh-CN" sz="2400" dirty="0">
                <a:solidFill>
                  <a:srgbClr val="4F81BD"/>
                </a:solidFill>
              </a:rPr>
              <a:t>entity</a:t>
            </a:r>
            <a:r>
              <a:rPr lang="zh-CN" altLang="en-US" sz="2400" dirty="0">
                <a:solidFill>
                  <a:srgbClr val="4F81BD"/>
                </a:solidFill>
              </a:rPr>
              <a:t> </a:t>
            </a:r>
            <a:r>
              <a:rPr lang="en-US" altLang="zh-CN" sz="2400" dirty="0">
                <a:solidFill>
                  <a:srgbClr val="4F81BD"/>
                </a:solidFill>
              </a:rPr>
              <a:t>surface</a:t>
            </a:r>
            <a:r>
              <a:rPr lang="zh-CN" altLang="en-US" sz="2400" dirty="0">
                <a:solidFill>
                  <a:srgbClr val="4F81BD"/>
                </a:solidFill>
              </a:rPr>
              <a:t> </a:t>
            </a:r>
            <a:r>
              <a:rPr lang="en-US" altLang="zh-CN" sz="2400" dirty="0">
                <a:solidFill>
                  <a:srgbClr val="4F81BD"/>
                </a:solidFill>
              </a:rPr>
              <a:t>names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4F81BD"/>
                </a:solidFill>
              </a:rPr>
              <a:t>relation</a:t>
            </a:r>
            <a:r>
              <a:rPr lang="zh-CN" altLang="en-US" sz="2400" dirty="0">
                <a:solidFill>
                  <a:srgbClr val="4F81BD"/>
                </a:solidFill>
              </a:rPr>
              <a:t> </a:t>
            </a:r>
            <a:r>
              <a:rPr lang="en-US" altLang="zh-CN" sz="2400" dirty="0">
                <a:solidFill>
                  <a:srgbClr val="4F81BD"/>
                </a:solidFill>
              </a:rPr>
              <a:t>phrases</a:t>
            </a:r>
          </a:p>
          <a:p>
            <a:pPr lvl="1"/>
            <a:r>
              <a:rPr lang="en-US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construct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heterogeneous</a:t>
            </a:r>
            <a:r>
              <a:rPr lang="zh-CN" altLang="en-US" sz="2400" dirty="0"/>
              <a:t> </a:t>
            </a:r>
            <a:r>
              <a:rPr lang="en-US" altLang="zh-CN" sz="2400" dirty="0"/>
              <a:t>graph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b="1" dirty="0"/>
              <a:t>enforce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several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hypotheses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type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each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entity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mention</a:t>
            </a:r>
            <a:r>
              <a:rPr lang="zh-CN" altLang="en-US" sz="2400" dirty="0"/>
              <a:t> </a:t>
            </a:r>
            <a:r>
              <a:rPr lang="en-US" altLang="zh-CN" sz="2400" dirty="0"/>
              <a:t>(introduced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following</a:t>
            </a:r>
            <a:r>
              <a:rPr lang="zh-CN" altLang="en-US" sz="2400" dirty="0"/>
              <a:t> </a:t>
            </a:r>
            <a:r>
              <a:rPr lang="en-US" altLang="zh-CN" sz="2400" dirty="0"/>
              <a:t>slides)</a:t>
            </a:r>
            <a:endParaRPr lang="en-US" sz="2400" i="1" dirty="0"/>
          </a:p>
          <a:p>
            <a:endParaRPr lang="en-US" sz="2700" i="1" dirty="0"/>
          </a:p>
        </p:txBody>
      </p:sp>
      <p:sp>
        <p:nvSpPr>
          <p:cNvPr id="4" name="文本框 3"/>
          <p:cNvSpPr txBox="1"/>
          <p:nvPr/>
        </p:nvSpPr>
        <p:spPr>
          <a:xfrm>
            <a:off x="269632" y="2774458"/>
            <a:ext cx="4876800" cy="1436291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100" b="1" dirty="0">
                <a:solidFill>
                  <a:srgbClr val="0000CC"/>
                </a:solidFill>
                <a:cs typeface="Arial" pitchFamily="34" charset="0"/>
              </a:rPr>
              <a:t>Basic</a:t>
            </a:r>
            <a:r>
              <a:rPr kumimoji="1" lang="zh-CN" altLang="en-US" sz="2100" b="1" dirty="0">
                <a:solidFill>
                  <a:srgbClr val="0000CC"/>
                </a:solidFill>
                <a:cs typeface="Arial" pitchFamily="34" charset="0"/>
              </a:rPr>
              <a:t> </a:t>
            </a:r>
            <a:r>
              <a:rPr kumimoji="1" lang="en-US" altLang="zh-CN" sz="2100" b="1" dirty="0">
                <a:solidFill>
                  <a:srgbClr val="0000CC"/>
                </a:solidFill>
                <a:cs typeface="Arial" pitchFamily="34" charset="0"/>
              </a:rPr>
              <a:t>idea</a:t>
            </a:r>
            <a:r>
              <a:rPr kumimoji="1" lang="zh-CN" altLang="en-US" sz="2100" dirty="0">
                <a:solidFill>
                  <a:srgbClr val="0000CC"/>
                </a:solidFill>
                <a:cs typeface="Arial" pitchFamily="34" charset="0"/>
              </a:rPr>
              <a:t> </a:t>
            </a:r>
            <a:r>
              <a:rPr kumimoji="1" lang="en-US" altLang="zh-CN" sz="2100" dirty="0">
                <a:solidFill>
                  <a:srgbClr val="0000CC"/>
                </a:solidFill>
                <a:cs typeface="Arial" pitchFamily="34" charset="0"/>
              </a:rPr>
              <a:t>for</a:t>
            </a:r>
            <a:r>
              <a:rPr kumimoji="1" lang="zh-CN" altLang="en-US" sz="2100" dirty="0">
                <a:solidFill>
                  <a:srgbClr val="0000CC"/>
                </a:solidFill>
                <a:cs typeface="Arial" pitchFamily="34" charset="0"/>
              </a:rPr>
              <a:t> </a:t>
            </a:r>
            <a:r>
              <a:rPr kumimoji="1" lang="en-US" altLang="zh-CN" sz="2100" dirty="0">
                <a:solidFill>
                  <a:srgbClr val="0000CC"/>
                </a:solidFill>
                <a:cs typeface="Arial" pitchFamily="34" charset="0"/>
              </a:rPr>
              <a:t>constructing</a:t>
            </a:r>
            <a:r>
              <a:rPr kumimoji="1" lang="zh-CN" altLang="en-US" sz="2100" dirty="0">
                <a:solidFill>
                  <a:srgbClr val="0000CC"/>
                </a:solidFill>
                <a:cs typeface="Arial" pitchFamily="34" charset="0"/>
              </a:rPr>
              <a:t> </a:t>
            </a:r>
            <a:r>
              <a:rPr kumimoji="1" lang="en-US" altLang="zh-CN" sz="2100" dirty="0">
                <a:solidFill>
                  <a:srgbClr val="0000CC"/>
                </a:solidFill>
                <a:cs typeface="Arial" pitchFamily="34" charset="0"/>
              </a:rPr>
              <a:t>the</a:t>
            </a:r>
            <a:r>
              <a:rPr kumimoji="1" lang="zh-CN" altLang="en-US" sz="2100" dirty="0">
                <a:solidFill>
                  <a:srgbClr val="0000CC"/>
                </a:solidFill>
                <a:cs typeface="Arial" pitchFamily="34" charset="0"/>
              </a:rPr>
              <a:t> </a:t>
            </a:r>
            <a:r>
              <a:rPr kumimoji="1" lang="en-US" altLang="zh-CN" sz="2100" dirty="0">
                <a:solidFill>
                  <a:srgbClr val="0000CC"/>
                </a:solidFill>
                <a:cs typeface="Arial" pitchFamily="34" charset="0"/>
              </a:rPr>
              <a:t>graph: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dirty="0">
                <a:solidFill>
                  <a:prstClr val="black"/>
                </a:solidFill>
                <a:cs typeface="Arial" pitchFamily="34" charset="0"/>
              </a:rPr>
              <a:t>the more two objects are likely to share the same</a:t>
            </a:r>
            <a:r>
              <a:rPr lang="zh-CN" altLang="en-US" sz="21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zh-CN" sz="2100" dirty="0">
                <a:solidFill>
                  <a:prstClr val="black"/>
                </a:solidFill>
                <a:cs typeface="Arial" pitchFamily="34" charset="0"/>
              </a:rPr>
              <a:t>label, the larger the weight will be associated with their connecting edge</a:t>
            </a:r>
          </a:p>
        </p:txBody>
      </p:sp>
      <p:sp>
        <p:nvSpPr>
          <p:cNvPr id="5" name="文本框 5"/>
          <p:cNvSpPr txBox="1"/>
          <p:nvPr/>
        </p:nvSpPr>
        <p:spPr>
          <a:xfrm>
            <a:off x="269632" y="4184157"/>
            <a:ext cx="5076091" cy="2462204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0000CC"/>
                </a:solidFill>
                <a:cs typeface="Arial" pitchFamily="34" charset="0"/>
              </a:rPr>
              <a:t>Three</a:t>
            </a:r>
            <a:r>
              <a:rPr kumimoji="1" lang="zh-CN" altLang="en-US" b="1" dirty="0">
                <a:solidFill>
                  <a:srgbClr val="0000CC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srgbClr val="0000CC"/>
                </a:solidFill>
                <a:cs typeface="Arial" pitchFamily="34" charset="0"/>
              </a:rPr>
              <a:t>types</a:t>
            </a:r>
            <a:r>
              <a:rPr kumimoji="1" lang="zh-CN" altLang="en-US" b="1" dirty="0">
                <a:solidFill>
                  <a:srgbClr val="0000CC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srgbClr val="0000CC"/>
                </a:solidFill>
                <a:cs typeface="Arial" pitchFamily="34" charset="0"/>
              </a:rPr>
              <a:t>of</a:t>
            </a:r>
            <a:r>
              <a:rPr kumimoji="1" lang="zh-CN" altLang="en-US" b="1" dirty="0">
                <a:solidFill>
                  <a:srgbClr val="0000CC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srgbClr val="0000CC"/>
                </a:solidFill>
                <a:cs typeface="Arial" pitchFamily="34" charset="0"/>
              </a:rPr>
              <a:t>links: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zh-CN" dirty="0">
                <a:solidFill>
                  <a:prstClr val="black"/>
                </a:solidFill>
                <a:cs typeface="Arial" pitchFamily="34" charset="0"/>
              </a:rPr>
              <a:t>1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.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cs typeface="Arial" pitchFamily="34" charset="0"/>
              </a:rPr>
              <a:t>Mention-name</a:t>
            </a:r>
            <a:r>
              <a:rPr kumimoji="1" lang="zh-CN" altLang="en-US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cs typeface="Arial" pitchFamily="34" charset="0"/>
              </a:rPr>
              <a:t>link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: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i="1" dirty="0">
                <a:solidFill>
                  <a:prstClr val="black"/>
                </a:solidFill>
                <a:cs typeface="Arial" pitchFamily="34" charset="0"/>
              </a:rPr>
              <a:t>(many-to-one)</a:t>
            </a:r>
            <a:r>
              <a:rPr kumimoji="1" lang="zh-CN" altLang="en-US" i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i="1" dirty="0">
                <a:solidFill>
                  <a:prstClr val="black"/>
                </a:solidFill>
                <a:cs typeface="Arial" pitchFamily="34" charset="0"/>
              </a:rPr>
              <a:t>mappings</a:t>
            </a:r>
            <a:r>
              <a:rPr kumimoji="1" lang="zh-CN" altLang="en-US" i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between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entity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mention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and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surface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names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2.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cs typeface="Arial" pitchFamily="34" charset="0"/>
              </a:rPr>
              <a:t>Name-relation</a:t>
            </a:r>
            <a:r>
              <a:rPr kumimoji="1" lang="zh-CN" altLang="en-US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cs typeface="Arial" pitchFamily="34" charset="0"/>
              </a:rPr>
              <a:t>phrase</a:t>
            </a:r>
            <a:r>
              <a:rPr kumimoji="1" lang="zh-CN" altLang="en-US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cs typeface="Arial" pitchFamily="34" charset="0"/>
              </a:rPr>
              <a:t>links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: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i="1" dirty="0">
                <a:solidFill>
                  <a:prstClr val="black"/>
                </a:solidFill>
                <a:cs typeface="Arial" pitchFamily="34" charset="0"/>
              </a:rPr>
              <a:t>corpus-level</a:t>
            </a:r>
            <a:r>
              <a:rPr kumimoji="1" lang="zh-CN" altLang="en-US" i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i="1" dirty="0">
                <a:solidFill>
                  <a:prstClr val="black"/>
                </a:solidFill>
                <a:cs typeface="Arial" pitchFamily="34" charset="0"/>
              </a:rPr>
              <a:t>co-occurrence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between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surface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names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and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phrases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3.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cs typeface="Arial" pitchFamily="34" charset="0"/>
              </a:rPr>
              <a:t>Mention</a:t>
            </a:r>
            <a:r>
              <a:rPr kumimoji="1" lang="zh-CN" altLang="en-US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cs typeface="Arial" pitchFamily="34" charset="0"/>
              </a:rPr>
              <a:t>correlation</a:t>
            </a:r>
            <a:r>
              <a:rPr kumimoji="1" lang="zh-CN" altLang="en-US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cs typeface="Arial" pitchFamily="34" charset="0"/>
              </a:rPr>
              <a:t>links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: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i="1" dirty="0">
                <a:solidFill>
                  <a:prstClr val="black"/>
                </a:solidFill>
                <a:cs typeface="Arial" pitchFamily="34" charset="0"/>
              </a:rPr>
              <a:t>distributional</a:t>
            </a:r>
            <a:r>
              <a:rPr kumimoji="1" lang="zh-CN" altLang="en-US" i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i="1" dirty="0">
                <a:solidFill>
                  <a:prstClr val="black"/>
                </a:solidFill>
                <a:cs typeface="Arial" pitchFamily="34" charset="0"/>
              </a:rPr>
              <a:t>similarity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between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entity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mentions</a:t>
            </a: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67" y="2889089"/>
            <a:ext cx="6665981" cy="34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5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b="1" dirty="0"/>
              <a:t>Entity</a:t>
            </a:r>
            <a:r>
              <a:rPr kumimoji="1" lang="zh-CN" altLang="en-US" b="1" dirty="0"/>
              <a:t> </a:t>
            </a:r>
            <a:r>
              <a:rPr kumimoji="1" lang="en-US" altLang="zh-CN" b="1" dirty="0" smtClean="0"/>
              <a:t>Mention-Surface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Name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Subgraph</a:t>
            </a:r>
            <a:endParaRPr lang="en-US" altLang="en-US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62" y="1195585"/>
            <a:ext cx="11253394" cy="2602692"/>
          </a:xfrm>
        </p:spPr>
        <p:txBody>
          <a:bodyPr/>
          <a:lstStyle/>
          <a:p>
            <a:r>
              <a:rPr lang="en-US" altLang="zh-CN" sz="2400" dirty="0"/>
              <a:t>Directly</a:t>
            </a:r>
            <a:r>
              <a:rPr lang="zh-CN" altLang="en-US" sz="2400" dirty="0"/>
              <a:t> </a:t>
            </a:r>
            <a:r>
              <a:rPr lang="en-US" altLang="zh-CN" sz="2400" dirty="0"/>
              <a:t>modeling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indicator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mention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label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marL="609555" lvl="1" indent="0">
              <a:buNone/>
            </a:pPr>
            <a:r>
              <a:rPr lang="zh-CN" altLang="en-US" sz="2400" dirty="0">
                <a:sym typeface="Wingdings"/>
              </a:rPr>
              <a:t> </a:t>
            </a:r>
            <a:r>
              <a:rPr lang="en-US" altLang="zh-CN" sz="2400" dirty="0" smtClean="0">
                <a:sym typeface="Wingdings"/>
              </a:rPr>
              <a:t>Intractable</a:t>
            </a:r>
            <a:r>
              <a:rPr lang="zh-CN" altLang="en-US" sz="2400" dirty="0" smtClean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size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of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parameter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space</a:t>
            </a:r>
          </a:p>
          <a:p>
            <a:r>
              <a:rPr lang="en-US" altLang="zh-CN" sz="2400" dirty="0">
                <a:sym typeface="Wingdings"/>
              </a:rPr>
              <a:t>Both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the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entity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name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and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the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surrounding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relation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phrases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provide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strong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cues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on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the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types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of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a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candidate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entity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mention</a:t>
            </a:r>
          </a:p>
          <a:p>
            <a:pPr marL="609555" lvl="1" indent="0">
              <a:buNone/>
            </a:pPr>
            <a:r>
              <a:rPr lang="en-US" altLang="zh-CN" sz="2400" dirty="0">
                <a:sym typeface="Wingdings"/>
              </a:rPr>
              <a:t>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Model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the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type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of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each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entity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mention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by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(1)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type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indicator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of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its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surface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name</a:t>
            </a:r>
            <a:r>
              <a:rPr lang="zh-CN" altLang="en-US" sz="2200" dirty="0">
                <a:sym typeface="Wingdings"/>
              </a:rPr>
              <a:t>; </a:t>
            </a:r>
            <a:r>
              <a:rPr lang="en-US" altLang="zh-CN" sz="2200" dirty="0">
                <a:sym typeface="Wingdings"/>
              </a:rPr>
              <a:t>(2)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the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type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signatures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of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its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surrounding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relation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phrases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(more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details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in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the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following</a:t>
            </a:r>
            <a:r>
              <a:rPr lang="zh-CN" altLang="en-US" sz="2200" dirty="0">
                <a:sym typeface="Wingdings"/>
              </a:rPr>
              <a:t> </a:t>
            </a:r>
            <a:r>
              <a:rPr lang="en-US" altLang="zh-CN" sz="2200" dirty="0">
                <a:sym typeface="Wingdings"/>
              </a:rPr>
              <a:t>slides</a:t>
            </a:r>
            <a:r>
              <a:rPr lang="en-US" altLang="zh-CN" sz="2200" dirty="0" smtClean="0">
                <a:sym typeface="Wingdings"/>
              </a:rPr>
              <a:t>)</a:t>
            </a:r>
            <a:endParaRPr lang="en-US" altLang="zh-CN" sz="2200" dirty="0">
              <a:sym typeface="Wingdings"/>
            </a:endParaRPr>
          </a:p>
        </p:txBody>
      </p:sp>
      <p:graphicFrame>
        <p:nvGraphicFramePr>
          <p:cNvPr id="4" name="表格 2"/>
          <p:cNvGraphicFramePr>
            <a:graphicFrameLocks noGrp="1"/>
          </p:cNvGraphicFramePr>
          <p:nvPr>
            <p:extLst/>
          </p:nvPr>
        </p:nvGraphicFramePr>
        <p:xfrm>
          <a:off x="1404816" y="3826480"/>
          <a:ext cx="6299200" cy="494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99200"/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rgbClr val="000000"/>
                          </a:solidFill>
                        </a:rPr>
                        <a:t>…has</a:t>
                      </a:r>
                      <a:r>
                        <a:rPr lang="zh-CN" alt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000000"/>
                          </a:solidFill>
                        </a:rPr>
                        <a:t>concerns</a:t>
                      </a:r>
                      <a:r>
                        <a:rPr lang="zh-CN" alt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000000"/>
                          </a:solidFill>
                        </a:rPr>
                        <a:t>whether</a:t>
                      </a:r>
                      <a:r>
                        <a:rPr lang="zh-CN" alt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000000"/>
                          </a:solidFill>
                        </a:rPr>
                        <a:t>Kabul</a:t>
                      </a:r>
                      <a:r>
                        <a:rPr lang="zh-CN" alt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4F81BD"/>
                          </a:solidFill>
                        </a:rPr>
                        <a:t>is</a:t>
                      </a:r>
                      <a:r>
                        <a:rPr lang="zh-CN" altLang="en-US" sz="2000" dirty="0" smtClean="0">
                          <a:solidFill>
                            <a:srgbClr val="4F81BD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4F81BD"/>
                          </a:solidFill>
                        </a:rPr>
                        <a:t>an</a:t>
                      </a:r>
                      <a:r>
                        <a:rPr lang="zh-CN" altLang="en-US" sz="2000" dirty="0" smtClean="0">
                          <a:solidFill>
                            <a:srgbClr val="4F81BD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4F81BD"/>
                          </a:solidFill>
                        </a:rPr>
                        <a:t>ally</a:t>
                      </a:r>
                      <a:r>
                        <a:rPr lang="zh-CN" altLang="en-US" sz="2000" dirty="0" smtClean="0">
                          <a:solidFill>
                            <a:srgbClr val="4F81BD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4F81BD"/>
                          </a:solidFill>
                        </a:rPr>
                        <a:t>of</a:t>
                      </a:r>
                      <a:r>
                        <a:rPr lang="zh-CN" altLang="en-US" sz="2000" dirty="0" smtClean="0">
                          <a:solidFill>
                            <a:srgbClr val="4F81BD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chemeClr val="accent2"/>
                          </a:solidFill>
                        </a:rPr>
                        <a:t>Washington</a:t>
                      </a:r>
                      <a:endParaRPr lang="zh-CN" altLang="en-US" sz="1900" dirty="0">
                        <a:solidFill>
                          <a:srgbClr val="000000"/>
                        </a:solidFill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404816" y="4828935"/>
            <a:ext cx="2540000" cy="60959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</a:rPr>
              <a:t>W</a:t>
            </a:r>
            <a:r>
              <a:rPr lang="en-US" altLang="zh-CN" sz="2400" dirty="0">
                <a:solidFill>
                  <a:prstClr val="white"/>
                </a:solidFill>
              </a:rPr>
              <a:t>ashington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6" name="矩形 6"/>
          <p:cNvSpPr/>
          <p:nvPr/>
        </p:nvSpPr>
        <p:spPr>
          <a:xfrm>
            <a:off x="185616" y="5032132"/>
            <a:ext cx="304800" cy="203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矩形 7"/>
          <p:cNvSpPr/>
          <p:nvPr/>
        </p:nvSpPr>
        <p:spPr>
          <a:xfrm>
            <a:off x="592019" y="4727332"/>
            <a:ext cx="282223" cy="508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8" name="矩形 8"/>
          <p:cNvSpPr/>
          <p:nvPr/>
        </p:nvSpPr>
        <p:spPr>
          <a:xfrm>
            <a:off x="998419" y="4117732"/>
            <a:ext cx="282223" cy="1117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文本框 10"/>
          <p:cNvSpPr txBox="1"/>
          <p:nvPr/>
        </p:nvSpPr>
        <p:spPr>
          <a:xfrm>
            <a:off x="388819" y="5235333"/>
            <a:ext cx="671292" cy="492443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dirty="0" err="1">
                <a:solidFill>
                  <a:prstClr val="black"/>
                </a:solidFill>
                <a:cs typeface="Arial" pitchFamily="34" charset="0"/>
              </a:rPr>
              <a:t>Gover</a:t>
            </a:r>
            <a:r>
              <a:rPr kumimoji="1" lang="en-US" altLang="zh-CN" sz="1200" dirty="0">
                <a:solidFill>
                  <a:prstClr val="black"/>
                </a:solidFill>
                <a:cs typeface="Arial" pitchFamily="34" charset="0"/>
              </a:rPr>
              <a:t>-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200" dirty="0" err="1">
                <a:solidFill>
                  <a:prstClr val="black"/>
                </a:solidFill>
                <a:cs typeface="Arial" pitchFamily="34" charset="0"/>
              </a:rPr>
              <a:t>nment</a:t>
            </a:r>
            <a:endParaRPr kumimoji="1" lang="zh-CN" altLang="en-US" sz="12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0" name="文本框 11"/>
          <p:cNvSpPr txBox="1"/>
          <p:nvPr/>
        </p:nvSpPr>
        <p:spPr>
          <a:xfrm>
            <a:off x="896819" y="5235333"/>
            <a:ext cx="643947" cy="353937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0" dirty="0">
                <a:solidFill>
                  <a:prstClr val="black"/>
                </a:solidFill>
                <a:cs typeface="Arial" pitchFamily="34" charset="0"/>
              </a:rPr>
              <a:t>State</a:t>
            </a:r>
            <a:endParaRPr kumimoji="1" lang="zh-CN" altLang="en-US" sz="15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1" name="Rectangle 3"/>
          <p:cNvSpPr/>
          <p:nvPr/>
        </p:nvSpPr>
        <p:spPr>
          <a:xfrm>
            <a:off x="5164019" y="4828932"/>
            <a:ext cx="1702372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</a:rPr>
              <a:t>is</a:t>
            </a:r>
            <a:r>
              <a:rPr lang="zh-CN" altLang="en-US" dirty="0">
                <a:solidFill>
                  <a:prstClr val="white"/>
                </a:solidFill>
              </a:rPr>
              <a:t> </a:t>
            </a:r>
            <a:r>
              <a:rPr lang="en-US" altLang="zh-CN" dirty="0">
                <a:solidFill>
                  <a:prstClr val="white"/>
                </a:solidFill>
              </a:rPr>
              <a:t>an</a:t>
            </a:r>
            <a:r>
              <a:rPr lang="zh-CN" altLang="en-US" dirty="0">
                <a:solidFill>
                  <a:prstClr val="white"/>
                </a:solidFill>
              </a:rPr>
              <a:t> </a:t>
            </a:r>
            <a:r>
              <a:rPr lang="en-US" altLang="zh-CN" dirty="0">
                <a:solidFill>
                  <a:prstClr val="white"/>
                </a:solidFill>
              </a:rPr>
              <a:t>ally</a:t>
            </a:r>
            <a:r>
              <a:rPr lang="zh-CN" altLang="en-US" dirty="0">
                <a:solidFill>
                  <a:prstClr val="white"/>
                </a:solidFill>
              </a:rPr>
              <a:t> </a:t>
            </a:r>
            <a:r>
              <a:rPr lang="en-US" altLang="zh-CN" dirty="0">
                <a:solidFill>
                  <a:prstClr val="white"/>
                </a:solidFill>
              </a:rPr>
              <a:t>of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矩形 14"/>
          <p:cNvSpPr/>
          <p:nvPr/>
        </p:nvSpPr>
        <p:spPr>
          <a:xfrm>
            <a:off x="7069588" y="5286132"/>
            <a:ext cx="304800" cy="101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矩形 15"/>
          <p:cNvSpPr/>
          <p:nvPr/>
        </p:nvSpPr>
        <p:spPr>
          <a:xfrm>
            <a:off x="7374388" y="4473332"/>
            <a:ext cx="304800" cy="9144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4" name="矩形 16"/>
          <p:cNvSpPr/>
          <p:nvPr/>
        </p:nvSpPr>
        <p:spPr>
          <a:xfrm>
            <a:off x="7679188" y="5082932"/>
            <a:ext cx="304800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cxnSp>
        <p:nvCxnSpPr>
          <p:cNvPr id="15" name="直线箭头连接符 18"/>
          <p:cNvCxnSpPr>
            <a:endCxn id="5" idx="0"/>
          </p:cNvCxnSpPr>
          <p:nvPr/>
        </p:nvCxnSpPr>
        <p:spPr>
          <a:xfrm flipH="1">
            <a:off x="2674816" y="4219332"/>
            <a:ext cx="4013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9"/>
          <p:cNvCxnSpPr>
            <a:endCxn id="11" idx="0"/>
          </p:cNvCxnSpPr>
          <p:nvPr/>
        </p:nvCxnSpPr>
        <p:spPr>
          <a:xfrm>
            <a:off x="5265617" y="4117732"/>
            <a:ext cx="749587" cy="71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下箭头 22"/>
          <p:cNvSpPr/>
          <p:nvPr/>
        </p:nvSpPr>
        <p:spPr>
          <a:xfrm>
            <a:off x="4046416" y="5032132"/>
            <a:ext cx="711200" cy="609600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graphicFrame>
        <p:nvGraphicFramePr>
          <p:cNvPr id="18" name="表格 2"/>
          <p:cNvGraphicFramePr>
            <a:graphicFrameLocks noGrp="1"/>
          </p:cNvGraphicFramePr>
          <p:nvPr>
            <p:extLst/>
          </p:nvPr>
        </p:nvGraphicFramePr>
        <p:xfrm>
          <a:off x="896816" y="5794129"/>
          <a:ext cx="7518400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8400"/>
              </a:tblGrid>
              <a:tr h="4064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rgbClr val="000000"/>
                          </a:solidFill>
                        </a:rPr>
                        <a:t>…has</a:t>
                      </a:r>
                      <a:r>
                        <a:rPr lang="zh-CN" alt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000000"/>
                          </a:solidFill>
                        </a:rPr>
                        <a:t>concerns</a:t>
                      </a:r>
                      <a:r>
                        <a:rPr lang="zh-CN" alt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000000"/>
                          </a:solidFill>
                        </a:rPr>
                        <a:t>whether</a:t>
                      </a:r>
                      <a:r>
                        <a:rPr lang="zh-CN" alt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000000"/>
                          </a:solidFill>
                        </a:rPr>
                        <a:t>Kabul</a:t>
                      </a:r>
                      <a:r>
                        <a:rPr lang="zh-CN" alt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chemeClr val="accent1"/>
                          </a:solidFill>
                        </a:rPr>
                        <a:t>is</a:t>
                      </a:r>
                      <a:r>
                        <a:rPr lang="zh-CN" altLang="en-US" sz="200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chemeClr val="accent1"/>
                          </a:solidFill>
                        </a:rPr>
                        <a:t>an</a:t>
                      </a:r>
                      <a:r>
                        <a:rPr lang="zh-CN" altLang="en-US" sz="200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chemeClr val="accent1"/>
                          </a:solidFill>
                        </a:rPr>
                        <a:t>ally</a:t>
                      </a:r>
                      <a:r>
                        <a:rPr lang="zh-CN" altLang="en-US" sz="200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chemeClr val="accent1"/>
                          </a:solidFill>
                        </a:rPr>
                        <a:t>of</a:t>
                      </a:r>
                      <a:r>
                        <a:rPr lang="zh-CN" altLang="en-US" sz="2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chemeClr val="accent2"/>
                          </a:solidFill>
                        </a:rPr>
                        <a:t>Washington:</a:t>
                      </a:r>
                      <a:r>
                        <a:rPr lang="en-US" altLang="zh-CN" sz="2000" baseline="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r>
                        <a:rPr lang="en-US" altLang="zh-CN" sz="2000" dirty="0" smtClean="0">
                          <a:solidFill>
                            <a:srgbClr val="008080"/>
                          </a:solidFill>
                        </a:rPr>
                        <a:t>GOVERNMENT</a:t>
                      </a:r>
                      <a:endParaRPr lang="zh-CN" altLang="en-US" sz="2000" dirty="0">
                        <a:solidFill>
                          <a:srgbClr val="008080"/>
                        </a:solidFill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pic>
        <p:nvPicPr>
          <p:cNvPr id="1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693" y="5626102"/>
            <a:ext cx="1998133" cy="386736"/>
          </a:xfrm>
          <a:prstGeom prst="rect">
            <a:avLst/>
          </a:prstGeom>
        </p:spPr>
      </p:pic>
      <p:sp>
        <p:nvSpPr>
          <p:cNvPr id="20" name="文本框 29"/>
          <p:cNvSpPr txBox="1"/>
          <p:nvPr/>
        </p:nvSpPr>
        <p:spPr>
          <a:xfrm>
            <a:off x="8712055" y="3863647"/>
            <a:ext cx="3210610" cy="1661985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i="1" dirty="0">
                <a:solidFill>
                  <a:prstClr val="black"/>
                </a:solidFill>
                <a:cs typeface="Arial" pitchFamily="34" charset="0"/>
              </a:rPr>
              <a:t>M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candidate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mentions;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i="1" dirty="0">
                <a:solidFill>
                  <a:prstClr val="black"/>
                </a:solidFill>
                <a:cs typeface="Arial" pitchFamily="34" charset="0"/>
              </a:rPr>
              <a:t>n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surface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 smtClean="0">
                <a:solidFill>
                  <a:prstClr val="black"/>
                </a:solidFill>
                <a:cs typeface="Arial" pitchFamily="34" charset="0"/>
              </a:rPr>
              <a:t>names</a:t>
            </a:r>
            <a:endParaRPr kumimoji="1" lang="en-US" altLang="zh-CN" sz="2000" dirty="0">
              <a:solidFill>
                <a:prstClr val="black"/>
              </a:solidFill>
              <a:cs typeface="Arial" pitchFamily="34" charset="0"/>
            </a:endParaRP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2000" dirty="0">
              <a:solidFill>
                <a:prstClr val="black"/>
              </a:solidFill>
              <a:cs typeface="Arial" pitchFamily="34" charset="0"/>
            </a:endParaRP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Use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a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bi-adjacency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matrix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to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represent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the</a:t>
            </a:r>
            <a:r>
              <a:rPr kumimoji="1"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  <a:cs typeface="Arial" pitchFamily="34" charset="0"/>
              </a:rPr>
              <a:t>mapping</a:t>
            </a:r>
          </a:p>
        </p:txBody>
      </p:sp>
      <p:sp>
        <p:nvSpPr>
          <p:cNvPr id="21" name="矩形 31"/>
          <p:cNvSpPr/>
          <p:nvPr/>
        </p:nvSpPr>
        <p:spPr>
          <a:xfrm>
            <a:off x="8671465" y="3798277"/>
            <a:ext cx="3251200" cy="2336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8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/>
              <a:t>Entity</a:t>
            </a:r>
            <a:r>
              <a:rPr kumimoji="1" lang="zh-CN" altLang="en-US" sz="4000" b="1" dirty="0"/>
              <a:t> </a:t>
            </a:r>
            <a:r>
              <a:rPr kumimoji="1" lang="en-US" altLang="zh-CN" sz="4000" b="1" dirty="0" smtClean="0"/>
              <a:t>Name-Relation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Phrase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Subgraph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710" y="1113199"/>
            <a:ext cx="11125734" cy="2646659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altLang="zh-CN" sz="2400" dirty="0"/>
              <a:t>Aggregated</a:t>
            </a:r>
            <a:r>
              <a:rPr lang="zh-CN" altLang="en-US" sz="2400" dirty="0"/>
              <a:t> </a:t>
            </a:r>
            <a:r>
              <a:rPr lang="en-US" altLang="zh-CN" sz="2400" dirty="0"/>
              <a:t>co-occurrences</a:t>
            </a:r>
            <a:r>
              <a:rPr lang="zh-CN" altLang="en-US" sz="2400" dirty="0"/>
              <a:t> </a:t>
            </a:r>
            <a:r>
              <a:rPr lang="en-US" altLang="zh-CN" sz="2400" dirty="0"/>
              <a:t>between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surface</a:t>
            </a:r>
            <a:r>
              <a:rPr lang="zh-CN" altLang="en-US" sz="2400" dirty="0"/>
              <a:t> </a:t>
            </a:r>
            <a:r>
              <a:rPr lang="en-US" altLang="zh-CN" sz="2400" dirty="0"/>
              <a:t>names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phrases</a:t>
            </a:r>
            <a:r>
              <a:rPr lang="zh-CN" altLang="en-US" sz="2400" dirty="0"/>
              <a:t> </a:t>
            </a:r>
            <a:r>
              <a:rPr lang="en-US" altLang="zh-CN" sz="2400" dirty="0"/>
              <a:t>across</a:t>
            </a:r>
            <a:r>
              <a:rPr lang="zh-CN" altLang="en-US" sz="2400" dirty="0"/>
              <a:t> </a:t>
            </a:r>
            <a:r>
              <a:rPr lang="en-US" altLang="zh-CN" sz="2400" dirty="0"/>
              <a:t>corpus</a:t>
            </a:r>
            <a:r>
              <a:rPr lang="zh-CN" altLang="en-US" sz="2400" dirty="0"/>
              <a:t> </a:t>
            </a:r>
            <a:r>
              <a:rPr lang="zh-CN" altLang="en-US" sz="2400" dirty="0">
                <a:sym typeface="Wingdings"/>
              </a:rPr>
              <a:t> </a:t>
            </a:r>
            <a:r>
              <a:rPr lang="en-US" altLang="zh-CN" sz="2400" dirty="0">
                <a:sym typeface="Wingdings"/>
              </a:rPr>
              <a:t>weight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importance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of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different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relation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phrases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for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surface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names</a:t>
            </a:r>
            <a:r>
              <a:rPr lang="zh-CN" altLang="en-US" sz="2400" dirty="0">
                <a:sym typeface="Wingdings"/>
              </a:rPr>
              <a:t> </a:t>
            </a:r>
            <a:endParaRPr lang="en-US" altLang="zh-CN" sz="2400" dirty="0">
              <a:sym typeface="Wingdings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zh-CN" altLang="zh-CN" sz="2400" dirty="0">
                <a:sym typeface="Wingdings"/>
              </a:rPr>
              <a:t>  </a:t>
            </a:r>
            <a:r>
              <a:rPr lang="zh-CN" altLang="en-US" sz="2400" dirty="0">
                <a:sym typeface="Wingdings"/>
              </a:rPr>
              <a:t>   </a:t>
            </a:r>
            <a:r>
              <a:rPr lang="en-US" altLang="zh-CN" sz="2400" dirty="0">
                <a:sym typeface="Wingdings"/>
              </a:rPr>
              <a:t>use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connected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edges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as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bridges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to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propagate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type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information</a:t>
            </a:r>
            <a:endParaRPr lang="en-US" altLang="zh-CN" sz="2400" dirty="0"/>
          </a:p>
          <a:p>
            <a:pPr lvl="1">
              <a:spcBef>
                <a:spcPts val="300"/>
              </a:spcBef>
            </a:pPr>
            <a:r>
              <a:rPr lang="en-US" altLang="zh-CN" sz="2400" b="1" dirty="0"/>
              <a:t>Left</a:t>
            </a:r>
            <a:r>
              <a:rPr lang="zh-CN" altLang="en-US" sz="2400" b="1" dirty="0"/>
              <a:t>/</a:t>
            </a:r>
            <a:r>
              <a:rPr lang="en-US" altLang="zh-CN" sz="2400" b="1" dirty="0"/>
              <a:t>right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entity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argument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relation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phrase</a:t>
            </a:r>
            <a:r>
              <a:rPr lang="en-US" altLang="zh-CN" sz="2400" dirty="0"/>
              <a:t>:</a:t>
            </a:r>
            <a:r>
              <a:rPr lang="zh-CN" altLang="en-US" sz="2400" dirty="0"/>
              <a:t> 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mention,</a:t>
            </a:r>
            <a:r>
              <a:rPr lang="zh-CN" altLang="en-US" sz="2400" dirty="0"/>
              <a:t> </a:t>
            </a:r>
            <a:r>
              <a:rPr lang="en-US" altLang="zh-CN" sz="2400" dirty="0"/>
              <a:t>assign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left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smtClean="0"/>
              <a:t>right)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argument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closest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right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dirty="0" smtClean="0"/>
              <a:t>left)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sentence</a:t>
            </a:r>
            <a:endParaRPr lang="en-US" altLang="zh-CN" sz="2400" dirty="0"/>
          </a:p>
          <a:p>
            <a:pPr lvl="1">
              <a:spcBef>
                <a:spcPts val="300"/>
              </a:spcBef>
            </a:pPr>
            <a:r>
              <a:rPr lang="en-US" altLang="zh-CN" sz="2400" b="1" dirty="0"/>
              <a:t>Type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signature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relation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phrase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Two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indicators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left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right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arguments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3405485" y="5830837"/>
            <a:ext cx="246303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5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961232"/>
            <a:ext cx="6341228" cy="266407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6539348" y="5164354"/>
            <a:ext cx="5181600" cy="707883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i="1" dirty="0">
                <a:solidFill>
                  <a:prstClr val="black"/>
                </a:solidFill>
                <a:latin typeface="Cambria"/>
                <a:ea typeface="楷体"/>
                <a:cs typeface="Cambria"/>
              </a:rPr>
              <a:t>l</a:t>
            </a:r>
            <a:r>
              <a:rPr kumimoji="1" lang="zh-CN" altLang="en-US" dirty="0">
                <a:solidFill>
                  <a:prstClr val="black"/>
                </a:solidFill>
                <a:latin typeface="Cambria"/>
                <a:ea typeface="楷体"/>
                <a:cs typeface="Cambria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different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phrases,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mapping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between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mentions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and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phrases:</a:t>
            </a:r>
            <a:endParaRPr kumimoji="1" lang="zh-CN" altLang="en-US" dirty="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390" y="5615022"/>
            <a:ext cx="2032000" cy="257215"/>
          </a:xfrm>
          <a:prstGeom prst="rect">
            <a:avLst/>
          </a:prstGeom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107" y="6308479"/>
            <a:ext cx="3242081" cy="3217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13296" y="5872237"/>
            <a:ext cx="5181600" cy="415495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Two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bi-adjacency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matrices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for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cs typeface="Arial" pitchFamily="34" charset="0"/>
              </a:rPr>
              <a:t>the</a:t>
            </a:r>
            <a:r>
              <a:rPr kumimoji="1" lang="zh-CN" altLang="en-US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dirty="0" err="1">
                <a:solidFill>
                  <a:prstClr val="black"/>
                </a:solidFill>
                <a:cs typeface="Arial" pitchFamily="34" charset="0"/>
              </a:rPr>
              <a:t>subgraph</a:t>
            </a:r>
            <a:endParaRPr kumimoji="1" lang="zh-CN" altLang="en-US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13296" y="3521890"/>
            <a:ext cx="53366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78"/>
            <a:r>
              <a:rPr lang="en-US" sz="2000" b="1" dirty="0">
                <a:solidFill>
                  <a:srgbClr val="000000"/>
                </a:solidFill>
              </a:rPr>
              <a:t>Hypothesis 1 (Entity-Relation Co-occurrences</a:t>
            </a:r>
            <a:r>
              <a:rPr lang="en-US" sz="2000" b="1" dirty="0" smtClean="0">
                <a:solidFill>
                  <a:srgbClr val="000000"/>
                </a:solidFill>
              </a:rPr>
              <a:t>): </a:t>
            </a:r>
          </a:p>
          <a:p>
            <a:pPr defTabSz="457178"/>
            <a:r>
              <a:rPr lang="en-US" sz="2000" i="1" dirty="0" smtClean="0">
                <a:solidFill>
                  <a:srgbClr val="000000"/>
                </a:solidFill>
              </a:rPr>
              <a:t>If </a:t>
            </a:r>
            <a:r>
              <a:rPr lang="en-US" sz="2000" i="1" dirty="0">
                <a:solidFill>
                  <a:srgbClr val="000000"/>
                </a:solidFill>
              </a:rPr>
              <a:t>surface name c often appears as the left (right) </a:t>
            </a:r>
            <a:r>
              <a:rPr lang="en-US" sz="2000" i="1" dirty="0" smtClean="0">
                <a:solidFill>
                  <a:srgbClr val="000000"/>
                </a:solidFill>
              </a:rPr>
              <a:t>argument of </a:t>
            </a:r>
            <a:r>
              <a:rPr lang="en-US" sz="2000" i="1" dirty="0">
                <a:solidFill>
                  <a:srgbClr val="000000"/>
                </a:solidFill>
              </a:rPr>
              <a:t>relation phrase p, then c's type indicator tends to be </a:t>
            </a:r>
            <a:r>
              <a:rPr lang="en-US" sz="2000" i="1" dirty="0" smtClean="0">
                <a:solidFill>
                  <a:srgbClr val="000000"/>
                </a:solidFill>
              </a:rPr>
              <a:t>similar </a:t>
            </a:r>
            <a:r>
              <a:rPr lang="en-US" sz="2000" i="1" dirty="0">
                <a:solidFill>
                  <a:srgbClr val="000000"/>
                </a:solidFill>
              </a:rPr>
              <a:t>to the corresponding type indicator in p's type signature.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62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Mention</a:t>
            </a:r>
            <a:r>
              <a:rPr lang="zh-CN" altLang="en-US" sz="4000" b="1" dirty="0"/>
              <a:t> </a:t>
            </a:r>
            <a:r>
              <a:rPr lang="en-US" altLang="zh-CN" sz="4000" b="1" dirty="0" smtClean="0"/>
              <a:t>Correlation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Subgraph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132" y="1137935"/>
            <a:ext cx="11326934" cy="1688293"/>
          </a:xfrm>
        </p:spPr>
        <p:txBody>
          <a:bodyPr/>
          <a:lstStyle/>
          <a:p>
            <a:r>
              <a:rPr lang="en-US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mention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ambiguous</a:t>
            </a:r>
            <a:r>
              <a:rPr lang="zh-CN" altLang="en-US" sz="2400" dirty="0"/>
              <a:t> </a:t>
            </a:r>
            <a:r>
              <a:rPr lang="en-US" altLang="zh-CN" sz="2400" dirty="0"/>
              <a:t>name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ambiguous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phrases</a:t>
            </a:r>
          </a:p>
          <a:p>
            <a:pPr lvl="1"/>
            <a:r>
              <a:rPr lang="en-US" sz="2400" dirty="0"/>
              <a:t>E</a:t>
            </a:r>
            <a:r>
              <a:rPr lang="en-US" altLang="zh-CN" sz="2400" dirty="0"/>
              <a:t>.g.,</a:t>
            </a:r>
            <a:r>
              <a:rPr lang="zh-CN" altLang="en-US" sz="2400" dirty="0"/>
              <a:t> </a:t>
            </a:r>
            <a:r>
              <a:rPr lang="en-US" altLang="zh-CN" sz="2400" dirty="0"/>
              <a:t>“White</a:t>
            </a:r>
            <a:r>
              <a:rPr lang="zh-CN" altLang="en-US" sz="2400" dirty="0"/>
              <a:t> </a:t>
            </a:r>
            <a:r>
              <a:rPr lang="en-US" altLang="zh-CN" sz="2400" dirty="0"/>
              <a:t>house”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“felt”</a:t>
            </a:r>
            <a:r>
              <a:rPr lang="zh-CN" altLang="zh-CN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sentence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Figure</a:t>
            </a:r>
          </a:p>
          <a:p>
            <a:r>
              <a:rPr lang="en-US" altLang="zh-CN" sz="2400" dirty="0"/>
              <a:t>Other</a:t>
            </a:r>
            <a:r>
              <a:rPr lang="zh-CN" altLang="en-US" sz="2400" dirty="0"/>
              <a:t> </a:t>
            </a:r>
            <a:r>
              <a:rPr lang="en-US" altLang="zh-CN" sz="2400" dirty="0"/>
              <a:t>co-occurring</a:t>
            </a:r>
            <a:r>
              <a:rPr lang="zh-CN" altLang="en-US" sz="2400" dirty="0"/>
              <a:t> </a:t>
            </a:r>
            <a:r>
              <a:rPr lang="en-US" altLang="zh-CN" sz="2400" dirty="0"/>
              <a:t>mentions</a:t>
            </a:r>
            <a:r>
              <a:rPr lang="zh-CN" altLang="en-US" sz="2400" dirty="0"/>
              <a:t> </a:t>
            </a:r>
            <a:r>
              <a:rPr lang="en-US" altLang="zh-CN" sz="2400" dirty="0"/>
              <a:t>may</a:t>
            </a:r>
            <a:r>
              <a:rPr lang="zh-CN" altLang="en-US" sz="2400" dirty="0"/>
              <a:t> </a:t>
            </a:r>
            <a:r>
              <a:rPr lang="en-US" altLang="zh-CN" sz="2400" dirty="0"/>
              <a:t>provide</a:t>
            </a:r>
            <a:r>
              <a:rPr lang="zh-CN" altLang="en-US" sz="2400" dirty="0"/>
              <a:t> </a:t>
            </a:r>
            <a:r>
              <a:rPr lang="en-US" altLang="zh-CN" sz="2400" dirty="0"/>
              <a:t>good</a:t>
            </a:r>
            <a:r>
              <a:rPr lang="zh-CN" altLang="en-US" sz="2400" dirty="0"/>
              <a:t> </a:t>
            </a:r>
            <a:r>
              <a:rPr lang="en-US" altLang="zh-CN" sz="2400" dirty="0"/>
              <a:t>hints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mention</a:t>
            </a:r>
          </a:p>
          <a:p>
            <a:pPr lvl="1"/>
            <a:r>
              <a:rPr lang="en-US" altLang="zh-CN" sz="2400" dirty="0"/>
              <a:t>E.g.,</a:t>
            </a:r>
            <a:r>
              <a:rPr lang="zh-CN" altLang="en-US" sz="2400" dirty="0"/>
              <a:t> </a:t>
            </a:r>
            <a:r>
              <a:rPr lang="en-US" altLang="zh-CN" sz="2400" dirty="0"/>
              <a:t>“birth</a:t>
            </a:r>
            <a:r>
              <a:rPr lang="zh-CN" altLang="en-US" sz="2400" dirty="0"/>
              <a:t> </a:t>
            </a:r>
            <a:r>
              <a:rPr lang="en-US" altLang="zh-CN" sz="2400" dirty="0"/>
              <a:t>certificate”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“rose</a:t>
            </a:r>
            <a:r>
              <a:rPr lang="zh-CN" altLang="en-US" sz="2400" dirty="0"/>
              <a:t> </a:t>
            </a:r>
            <a:r>
              <a:rPr lang="en-US" altLang="zh-CN" sz="2400" dirty="0"/>
              <a:t>garden”</a:t>
            </a:r>
            <a:r>
              <a:rPr lang="zh-CN" altLang="zh-CN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Figure</a:t>
            </a:r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560" y="2816484"/>
            <a:ext cx="7860328" cy="2565505"/>
          </a:xfrm>
          <a:prstGeom prst="rect">
            <a:avLst/>
          </a:prstGeom>
        </p:spPr>
      </p:pic>
      <p:pic>
        <p:nvPicPr>
          <p:cNvPr id="5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99" y="6131974"/>
            <a:ext cx="5230105" cy="664480"/>
          </a:xfrm>
          <a:prstGeom prst="rect">
            <a:avLst/>
          </a:prstGeom>
        </p:spPr>
      </p:pic>
      <p:sp>
        <p:nvSpPr>
          <p:cNvPr id="6" name="文本框 11"/>
          <p:cNvSpPr txBox="1"/>
          <p:nvPr/>
        </p:nvSpPr>
        <p:spPr>
          <a:xfrm>
            <a:off x="6096002" y="5406284"/>
            <a:ext cx="5782406" cy="677100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Construct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b="1" dirty="0">
                <a:solidFill>
                  <a:prstClr val="black"/>
                </a:solidFill>
                <a:cs typeface="Arial" pitchFamily="34" charset="0"/>
              </a:rPr>
              <a:t>KNN</a:t>
            </a:r>
            <a:r>
              <a:rPr kumimoji="1" lang="zh-CN" altLang="en-US" sz="1800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b="1" dirty="0">
                <a:solidFill>
                  <a:prstClr val="black"/>
                </a:solidFill>
                <a:cs typeface="Arial" pitchFamily="34" charset="0"/>
              </a:rPr>
              <a:t>graph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based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on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the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feature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vector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b="1" dirty="0">
                <a:solidFill>
                  <a:prstClr val="black"/>
                </a:solidFill>
                <a:cs typeface="Arial" pitchFamily="34" charset="0"/>
              </a:rPr>
              <a:t>f</a:t>
            </a:r>
            <a:r>
              <a:rPr kumimoji="1" lang="zh-CN" altLang="en-US" sz="1800" b="1" dirty="0">
                <a:solidFill>
                  <a:prstClr val="black"/>
                </a:solidFill>
                <a:cs typeface="Arial" pitchFamily="34" charset="0"/>
              </a:rPr>
              <a:t>-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surface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names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of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co-occurring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entity</a:t>
            </a:r>
            <a:r>
              <a:rPr kumimoji="1" lang="zh-CN" altLang="en-US" sz="1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  <a:cs typeface="Arial" pitchFamily="34" charset="0"/>
              </a:rPr>
              <a:t>mentions</a:t>
            </a:r>
            <a:endParaRPr kumimoji="1" lang="zh-CN" altLang="en-US" sz="1800" dirty="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7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5833764"/>
            <a:ext cx="1320800" cy="20854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50985" y="3149080"/>
            <a:ext cx="3414191" cy="138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tx1"/>
                </a:solidFill>
                <a:latin typeface="+mn-lt"/>
                <a:ea typeface="宋体" charset="0"/>
                <a:cs typeface="宋体" charset="0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tx1"/>
                </a:solidFill>
                <a:latin typeface="Garamond" pitchFamily="18" charset="0"/>
                <a:ea typeface="宋体" charset="0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rgbClr val="8E0000"/>
                </a:solidFill>
                <a:latin typeface="Arial" pitchFamily="34" charset="0"/>
                <a:ea typeface="宋体" charset="0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宋体" charset="0"/>
                <a:cs typeface="Arial" pitchFamily="34" charset="0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200" b="0" dirty="0" smtClean="0">
                <a:solidFill>
                  <a:prstClr val="black"/>
                </a:solidFill>
                <a:sym typeface="Wingdings"/>
              </a:rPr>
              <a:t>→ Propagate</a:t>
            </a:r>
            <a:r>
              <a:rPr lang="zh-CN" altLang="en-US" sz="2200" b="0" dirty="0" smtClean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type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information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between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candidate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mentions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of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i="1" dirty="0">
                <a:solidFill>
                  <a:prstClr val="black"/>
                </a:solidFill>
                <a:sym typeface="Wingdings"/>
              </a:rPr>
              <a:t>each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surface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name,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based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on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following</a:t>
            </a:r>
            <a:r>
              <a:rPr lang="zh-CN" altLang="en-US" sz="2200" b="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b="0" dirty="0">
                <a:solidFill>
                  <a:prstClr val="black"/>
                </a:solidFill>
                <a:sym typeface="Wingdings"/>
              </a:rPr>
              <a:t>hypothesis</a:t>
            </a:r>
            <a:r>
              <a:rPr lang="en-US" altLang="zh-CN" sz="2200" b="0" dirty="0" smtClean="0">
                <a:solidFill>
                  <a:prstClr val="black"/>
                </a:solidFill>
                <a:sym typeface="Wingdings"/>
              </a:rPr>
              <a:t>:</a:t>
            </a:r>
          </a:p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endParaRPr lang="en-US" sz="2400" b="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5354838"/>
            <a:ext cx="54568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78"/>
            <a:r>
              <a:rPr lang="en-US" i="1" dirty="0" smtClean="0">
                <a:solidFill>
                  <a:srgbClr val="000000"/>
                </a:solidFill>
              </a:rPr>
              <a:t>If </a:t>
            </a:r>
            <a:r>
              <a:rPr lang="en-US" i="1" dirty="0">
                <a:solidFill>
                  <a:srgbClr val="000000"/>
                </a:solidFill>
              </a:rPr>
              <a:t>there </a:t>
            </a:r>
            <a:r>
              <a:rPr lang="en-US" i="1" dirty="0" smtClean="0">
                <a:solidFill>
                  <a:srgbClr val="000000"/>
                </a:solidFill>
              </a:rPr>
              <a:t>exists </a:t>
            </a:r>
            <a:r>
              <a:rPr lang="en-US" i="1" dirty="0">
                <a:solidFill>
                  <a:srgbClr val="000000"/>
                </a:solidFill>
              </a:rPr>
              <a:t>a strong correlation (i.e., within sentence, common </a:t>
            </a:r>
            <a:r>
              <a:rPr lang="en-US" i="1" dirty="0" smtClean="0">
                <a:solidFill>
                  <a:srgbClr val="000000"/>
                </a:solidFill>
              </a:rPr>
              <a:t>neighbor </a:t>
            </a:r>
            <a:r>
              <a:rPr lang="en-US" i="1" dirty="0">
                <a:solidFill>
                  <a:srgbClr val="000000"/>
                </a:solidFill>
              </a:rPr>
              <a:t>mentions) between two candidate mentions that share </a:t>
            </a:r>
            <a:r>
              <a:rPr lang="en-US" i="1" dirty="0" smtClean="0">
                <a:solidFill>
                  <a:srgbClr val="000000"/>
                </a:solidFill>
              </a:rPr>
              <a:t>the same </a:t>
            </a:r>
            <a:r>
              <a:rPr lang="en-US" i="1" dirty="0">
                <a:solidFill>
                  <a:srgbClr val="000000"/>
                </a:solidFill>
              </a:rPr>
              <a:t>name, then their type indicators tend to be similar.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5014723"/>
            <a:ext cx="364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40">
              <a:buClr>
                <a:srgbClr val="1F497D"/>
              </a:buClr>
            </a:pPr>
            <a:r>
              <a:rPr lang="en-US" sz="1800" b="1" dirty="0">
                <a:solidFill>
                  <a:srgbClr val="000000"/>
                </a:solidFill>
              </a:rPr>
              <a:t>Hypothesis 2 (Mention correlation</a:t>
            </a:r>
            <a:r>
              <a:rPr lang="en-US" sz="1800" b="1" dirty="0" smtClean="0">
                <a:solidFill>
                  <a:srgbClr val="000000"/>
                </a:solidFill>
              </a:rPr>
              <a:t>):</a:t>
            </a:r>
            <a:r>
              <a:rPr lang="en-US" altLang="zh-CN" sz="1800" b="1" dirty="0" smtClean="0">
                <a:solidFill>
                  <a:prstClr val="black"/>
                </a:solidFill>
                <a:sym typeface="Wingdings"/>
              </a:rPr>
              <a:t> </a:t>
            </a:r>
            <a:endParaRPr lang="en-US" altLang="zh-CN" sz="1800" b="1" dirty="0">
              <a:solidFill>
                <a:prstClr val="black"/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19735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693" y="1222873"/>
            <a:ext cx="11427036" cy="5312502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</a:rPr>
              <a:t>Phrase </a:t>
            </a:r>
            <a:r>
              <a:rPr lang="en-US" altLang="zh-CN" sz="2400" dirty="0" smtClean="0">
                <a:solidFill>
                  <a:srgbClr val="000000"/>
                </a:solidFill>
              </a:rPr>
              <a:t>mining:  Originated </a:t>
            </a:r>
            <a:r>
              <a:rPr lang="en-US" altLang="zh-CN" sz="2400" dirty="0">
                <a:solidFill>
                  <a:srgbClr val="000000"/>
                </a:solidFill>
              </a:rPr>
              <a:t>from the NLP </a:t>
            </a:r>
            <a:r>
              <a:rPr lang="en-US" altLang="zh-CN" sz="2400" dirty="0" smtClean="0">
                <a:solidFill>
                  <a:srgbClr val="000000"/>
                </a:solidFill>
              </a:rPr>
              <a:t>community—“Chunking”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Model it as a sequence labeling problem (B-NP, I-NP, O, …)</a:t>
            </a:r>
          </a:p>
          <a:p>
            <a:r>
              <a:rPr lang="en-US" altLang="zh-CN" sz="2400" dirty="0" smtClean="0"/>
              <a:t>Need annotation and training </a:t>
            </a:r>
          </a:p>
          <a:p>
            <a:pPr lvl="1"/>
            <a:r>
              <a:rPr lang="en-US" altLang="zh-CN" sz="2400" dirty="0" smtClean="0"/>
              <a:t>Annotate hundreds of documents as training data</a:t>
            </a:r>
          </a:p>
          <a:p>
            <a:pPr lvl="1"/>
            <a:r>
              <a:rPr lang="en-US" altLang="zh-CN" sz="2400" dirty="0" smtClean="0"/>
              <a:t>Train a supervised model based on part-of-speech features</a:t>
            </a:r>
          </a:p>
          <a:p>
            <a:r>
              <a:rPr lang="en-US" altLang="zh-CN" sz="2400" dirty="0" smtClean="0"/>
              <a:t>Recent trend: </a:t>
            </a:r>
          </a:p>
          <a:p>
            <a:pPr lvl="1"/>
            <a:r>
              <a:rPr lang="en-US" altLang="zh-CN" sz="2400" dirty="0" smtClean="0"/>
              <a:t>Use distributional features based on web n-grams (Bergsma et al., 2010)</a:t>
            </a:r>
          </a:p>
          <a:p>
            <a:pPr lvl="1"/>
            <a:r>
              <a:rPr lang="en-US" altLang="zh-CN" sz="2400" dirty="0" smtClean="0"/>
              <a:t>State-of-the-art performance: ~95% accuracy, ~88% phrase-level F-score</a:t>
            </a:r>
          </a:p>
          <a:p>
            <a:r>
              <a:rPr lang="en-US" altLang="zh-CN" sz="2400" dirty="0" smtClean="0"/>
              <a:t>Limitations</a:t>
            </a:r>
          </a:p>
          <a:p>
            <a:pPr lvl="1"/>
            <a:r>
              <a:rPr lang="en-US" altLang="zh-CN" sz="2400" dirty="0" smtClean="0"/>
              <a:t>High annotation cost, not scalable to a new language, a new domain or genre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solidFill>
                  <a:srgbClr val="000000"/>
                </a:solidFill>
              </a:rPr>
              <a:t>May </a:t>
            </a:r>
            <a:r>
              <a:rPr lang="en-US" altLang="zh-CN" sz="2400" dirty="0">
                <a:solidFill>
                  <a:srgbClr val="000000"/>
                </a:solidFill>
              </a:rPr>
              <a:t>not fit domain-specific, dynamic, emerging applications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>
                <a:solidFill>
                  <a:srgbClr val="000000"/>
                </a:solidFill>
              </a:rPr>
              <a:t>Scientific </a:t>
            </a:r>
            <a:r>
              <a:rPr lang="en-US" altLang="zh-CN" sz="2400" dirty="0" smtClean="0">
                <a:solidFill>
                  <a:srgbClr val="000000"/>
                </a:solidFill>
              </a:rPr>
              <a:t>domains, query logs, or social </a:t>
            </a:r>
            <a:r>
              <a:rPr lang="en-US" altLang="zh-CN" sz="2400" dirty="0">
                <a:solidFill>
                  <a:srgbClr val="000000"/>
                </a:solidFill>
              </a:rPr>
              <a:t>media, e.g., Yelp, </a:t>
            </a:r>
            <a:r>
              <a:rPr lang="en-US" altLang="zh-CN" sz="2400" dirty="0" smtClean="0">
                <a:solidFill>
                  <a:srgbClr val="000000"/>
                </a:solidFill>
              </a:rPr>
              <a:t>Twitter</a:t>
            </a:r>
            <a:endParaRPr lang="en-US" altLang="zh-CN" sz="2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Mining Phrases: Why Not Use NLP Methods?</a:t>
            </a:r>
            <a:endParaRPr lang="en-US" altLang="en-US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207526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Step 3: Relation</a:t>
            </a:r>
            <a:r>
              <a:rPr kumimoji="1" lang="zh-CN" alt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</a:t>
            </a:r>
            <a:r>
              <a:rPr kumimoji="1" lang="zh-CN" alt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Clustering</a:t>
            </a:r>
            <a:endParaRPr lang="en-US" altLang="en-US" b="1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81" y="1183008"/>
            <a:ext cx="10903012" cy="5267881"/>
          </a:xfrm>
        </p:spPr>
        <p:txBody>
          <a:bodyPr/>
          <a:lstStyle/>
          <a:p>
            <a:r>
              <a:rPr lang="en-US" altLang="zh-CN" sz="2400" dirty="0" smtClean="0"/>
              <a:t>The </a:t>
            </a:r>
            <a:r>
              <a:rPr lang="en-US" altLang="zh-CN" sz="2400" dirty="0"/>
              <a:t>type signatures of </a:t>
            </a:r>
            <a:r>
              <a:rPr lang="en-US" altLang="zh-CN" sz="2400" dirty="0">
                <a:solidFill>
                  <a:schemeClr val="accent2"/>
                </a:solidFill>
              </a:rPr>
              <a:t>frequent relation phrases</a:t>
            </a:r>
            <a:r>
              <a:rPr lang="en-US" altLang="zh-CN" sz="2400" dirty="0"/>
              <a:t> can help infer the type signatures of </a:t>
            </a:r>
            <a:r>
              <a:rPr lang="en-US" altLang="zh-CN" sz="2400" dirty="0">
                <a:solidFill>
                  <a:srgbClr val="C0504D"/>
                </a:solidFill>
              </a:rPr>
              <a:t>infrequent (sparse) ones</a:t>
            </a:r>
            <a:r>
              <a:rPr lang="en-US" altLang="zh-CN" sz="2400" dirty="0"/>
              <a:t> that have</a:t>
            </a:r>
            <a:r>
              <a:rPr lang="en-US" altLang="zh-CN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similar cluster </a:t>
            </a:r>
            <a:r>
              <a:rPr lang="en-US" altLang="zh-CN" sz="2400" dirty="0" smtClean="0">
                <a:solidFill>
                  <a:srgbClr val="7030A0"/>
                </a:solidFill>
              </a:rPr>
              <a:t>memberships</a:t>
            </a:r>
          </a:p>
          <a:p>
            <a:r>
              <a:rPr lang="en-US" altLang="zh-CN" sz="2400" dirty="0" smtClean="0">
                <a:solidFill>
                  <a:prstClr val="black"/>
                </a:solidFill>
              </a:rPr>
              <a:t>Existing</a:t>
            </a:r>
            <a:r>
              <a:rPr lang="zh-CN" altLang="en-US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work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on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relation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phrase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clustering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utilizes</a:t>
            </a:r>
            <a:r>
              <a:rPr lang="zh-CN" altLang="zh-CN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strings;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context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words;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entity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argument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to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cluster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synonymous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relation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phrases</a:t>
            </a:r>
          </a:p>
          <a:p>
            <a:pPr lvl="1"/>
            <a:r>
              <a:rPr lang="en-US" altLang="zh-CN" sz="2400" dirty="0" smtClean="0">
                <a:solidFill>
                  <a:prstClr val="black"/>
                </a:solidFill>
              </a:rPr>
              <a:t>String </a:t>
            </a:r>
            <a:r>
              <a:rPr lang="en-US" altLang="zh-CN" sz="2400" dirty="0">
                <a:solidFill>
                  <a:prstClr val="black"/>
                </a:solidFill>
              </a:rPr>
              <a:t>similarity and distribution similarity may be insufficient to resolve two relation phrases; type information is particular helpful in such </a:t>
            </a:r>
            <a:r>
              <a:rPr lang="en-US" altLang="zh-CN" sz="2400" dirty="0" smtClean="0">
                <a:solidFill>
                  <a:prstClr val="black"/>
                </a:solidFill>
              </a:rPr>
              <a:t>case</a:t>
            </a:r>
          </a:p>
          <a:p>
            <a:r>
              <a:rPr lang="en-US" altLang="zh-CN" sz="2400" dirty="0" smtClean="0">
                <a:solidFill>
                  <a:prstClr val="black"/>
                </a:solidFill>
              </a:rPr>
              <a:t>We propose to </a:t>
            </a:r>
            <a:r>
              <a:rPr lang="en-US" altLang="zh-CN" sz="2400" dirty="0">
                <a:solidFill>
                  <a:prstClr val="black"/>
                </a:solidFill>
              </a:rPr>
              <a:t>l</a:t>
            </a:r>
            <a:r>
              <a:rPr lang="en-US" altLang="zh-CN" sz="2400" dirty="0" smtClean="0">
                <a:solidFill>
                  <a:prstClr val="black"/>
                </a:solidFill>
              </a:rPr>
              <a:t>everage</a:t>
            </a:r>
            <a:r>
              <a:rPr lang="zh-CN" altLang="en-US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type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signature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of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relation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 smtClean="0">
                <a:solidFill>
                  <a:srgbClr val="C0504D"/>
                </a:solidFill>
              </a:rPr>
              <a:t>phrase</a:t>
            </a:r>
            <a:r>
              <a:rPr lang="zh-CN" altLang="en-US" sz="2400" dirty="0" smtClean="0">
                <a:solidFill>
                  <a:prstClr val="black"/>
                </a:solidFill>
              </a:rPr>
              <a:t>, </a:t>
            </a:r>
            <a:r>
              <a:rPr lang="en-US" altLang="zh-CN" sz="2400" dirty="0" smtClean="0">
                <a:solidFill>
                  <a:prstClr val="black"/>
                </a:solidFill>
              </a:rPr>
              <a:t>and</a:t>
            </a:r>
            <a:r>
              <a:rPr lang="zh-CN" altLang="en-US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propose</a:t>
            </a:r>
            <a:r>
              <a:rPr lang="zh-CN" altLang="en-US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</a:rPr>
              <a:t>a</a:t>
            </a:r>
            <a:r>
              <a:rPr lang="zh-CN" altLang="en-US" sz="2400" dirty="0" smtClean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general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relation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phrase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clustering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method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to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incorporate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different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 smtClean="0">
                <a:solidFill>
                  <a:srgbClr val="C0504D"/>
                </a:solidFill>
              </a:rPr>
              <a:t>features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Two </a:t>
            </a:r>
            <a:r>
              <a:rPr lang="en-US" sz="2400" dirty="0">
                <a:solidFill>
                  <a:srgbClr val="000000"/>
                </a:solidFill>
              </a:rPr>
              <a:t>relation phrases tend to have similar cluster memberships, if they have similar (1) strings; (2) context words; and (3) left and right argument type </a:t>
            </a:r>
            <a:r>
              <a:rPr lang="en-US" sz="2400" dirty="0" smtClean="0">
                <a:solidFill>
                  <a:srgbClr val="000000"/>
                </a:solidFill>
              </a:rPr>
              <a:t>indicators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sym typeface="Wingdings"/>
              </a:rPr>
              <a:t>Relation phrase clustering is further</a:t>
            </a:r>
            <a:r>
              <a:rPr lang="zh-CN" altLang="en-US" sz="24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integrated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with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graph-based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type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propagation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in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mutually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enhancing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framework,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based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on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sym typeface="Wingdings"/>
              </a:rPr>
              <a:t>following</a:t>
            </a:r>
            <a:r>
              <a:rPr lang="zh-CN" altLang="en-US" sz="24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sym typeface="Wingdings"/>
              </a:rPr>
              <a:t>hypothesis</a:t>
            </a:r>
            <a:endParaRPr lang="en-US" altLang="zh-CN" sz="24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443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RP Clustering: </a:t>
            </a:r>
            <a:r>
              <a:rPr lang="en-US" sz="4000" b="1" dirty="0" smtClean="0"/>
              <a:t>Type Signature Consistency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710" y="1195585"/>
            <a:ext cx="10971549" cy="3367624"/>
          </a:xfrm>
        </p:spPr>
        <p:txBody>
          <a:bodyPr/>
          <a:lstStyle/>
          <a:p>
            <a:r>
              <a:rPr lang="en-US" altLang="zh-CN" sz="2400" dirty="0"/>
              <a:t>Observation:</a:t>
            </a:r>
            <a:r>
              <a:rPr lang="zh-CN" altLang="en-US" sz="2400" dirty="0"/>
              <a:t> </a:t>
            </a:r>
            <a:r>
              <a:rPr lang="en-US" altLang="zh-CN" sz="2400" dirty="0"/>
              <a:t>many</a:t>
            </a:r>
            <a:r>
              <a:rPr lang="zh-CN" altLang="en-US" sz="2400" dirty="0"/>
              <a:t> </a:t>
            </a:r>
            <a:r>
              <a:rPr lang="en-US" altLang="zh-CN" sz="2400" dirty="0"/>
              <a:t>relation</a:t>
            </a:r>
            <a:r>
              <a:rPr lang="zh-CN" altLang="en-US" sz="2400" dirty="0"/>
              <a:t> </a:t>
            </a:r>
            <a:r>
              <a:rPr lang="en-US" altLang="zh-CN" sz="2400" dirty="0"/>
              <a:t>phrases</a:t>
            </a:r>
            <a:r>
              <a:rPr lang="zh-CN" altLang="en-US" sz="2400" dirty="0"/>
              <a:t> </a:t>
            </a:r>
            <a:r>
              <a:rPr lang="en-US" altLang="zh-CN" sz="2400" dirty="0"/>
              <a:t>have</a:t>
            </a:r>
            <a:r>
              <a:rPr lang="zh-CN" altLang="en-US" sz="2400" dirty="0"/>
              <a:t> </a:t>
            </a:r>
            <a:r>
              <a:rPr lang="en-US" altLang="zh-CN" sz="2400" dirty="0"/>
              <a:t>very</a:t>
            </a:r>
            <a:r>
              <a:rPr lang="zh-CN" altLang="en-US" sz="2400" dirty="0"/>
              <a:t> </a:t>
            </a:r>
            <a:r>
              <a:rPr lang="en-US" altLang="zh-CN" sz="2400" dirty="0"/>
              <a:t>few</a:t>
            </a:r>
            <a:r>
              <a:rPr lang="zh-CN" altLang="en-US" sz="2400" dirty="0"/>
              <a:t> </a:t>
            </a:r>
            <a:r>
              <a:rPr lang="en-US" altLang="zh-CN" sz="2400" dirty="0"/>
              <a:t>occurrences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corpus</a:t>
            </a:r>
          </a:p>
          <a:p>
            <a:pPr lvl="1"/>
            <a:r>
              <a:rPr lang="en-US" altLang="zh-CN" sz="2100" dirty="0">
                <a:solidFill>
                  <a:schemeClr val="accent2"/>
                </a:solidFill>
              </a:rPr>
              <a:t>~37% </a:t>
            </a:r>
            <a:r>
              <a:rPr lang="en-US" altLang="zh-CN" sz="2100" dirty="0"/>
              <a:t>relation phrases have  </a:t>
            </a:r>
            <a:r>
              <a:rPr lang="en-US" altLang="zh-CN" sz="2100" dirty="0" smtClean="0">
                <a:solidFill>
                  <a:srgbClr val="C0504D"/>
                </a:solidFill>
              </a:rPr>
              <a:t>&lt; 3</a:t>
            </a:r>
            <a:r>
              <a:rPr lang="zh-CN" altLang="en-US" sz="2100" dirty="0" smtClean="0">
                <a:solidFill>
                  <a:srgbClr val="C0504D"/>
                </a:solidFill>
              </a:rPr>
              <a:t> </a:t>
            </a:r>
            <a:r>
              <a:rPr lang="en-US" altLang="zh-CN" sz="2100" dirty="0"/>
              <a:t>unique</a:t>
            </a:r>
            <a:r>
              <a:rPr lang="zh-CN" altLang="en-US" sz="2100" dirty="0"/>
              <a:t> </a:t>
            </a:r>
            <a:r>
              <a:rPr lang="en-US" altLang="zh-CN" sz="2100" dirty="0"/>
              <a:t>entity</a:t>
            </a:r>
            <a:r>
              <a:rPr lang="zh-CN" altLang="en-US" sz="2100" dirty="0"/>
              <a:t> </a:t>
            </a:r>
            <a:r>
              <a:rPr lang="en-US" altLang="zh-CN" sz="2100" dirty="0"/>
              <a:t>surface</a:t>
            </a:r>
            <a:r>
              <a:rPr lang="zh-CN" altLang="en-US" sz="2100" dirty="0"/>
              <a:t> </a:t>
            </a:r>
            <a:r>
              <a:rPr lang="en-US" altLang="zh-CN" sz="2100" dirty="0"/>
              <a:t>names</a:t>
            </a:r>
            <a:r>
              <a:rPr lang="zh-CN" altLang="en-US" sz="2100" dirty="0"/>
              <a:t> </a:t>
            </a:r>
            <a:r>
              <a:rPr lang="en-US" altLang="zh-CN" sz="2100" dirty="0"/>
              <a:t>(in</a:t>
            </a:r>
            <a:r>
              <a:rPr lang="zh-CN" altLang="en-US" sz="2100" dirty="0"/>
              <a:t> </a:t>
            </a:r>
            <a:r>
              <a:rPr lang="en-US" altLang="zh-CN" sz="2100" dirty="0"/>
              <a:t>right</a:t>
            </a:r>
            <a:r>
              <a:rPr lang="zh-CN" altLang="en-US" sz="2100" dirty="0"/>
              <a:t> </a:t>
            </a:r>
            <a:r>
              <a:rPr lang="en-US" altLang="zh-CN" sz="2100" dirty="0"/>
              <a:t>or</a:t>
            </a:r>
            <a:r>
              <a:rPr lang="zh-CN" altLang="en-US" sz="2100" dirty="0"/>
              <a:t> </a:t>
            </a:r>
            <a:r>
              <a:rPr lang="en-US" altLang="zh-CN" sz="2100" dirty="0"/>
              <a:t>left</a:t>
            </a:r>
            <a:r>
              <a:rPr lang="zh-CN" altLang="en-US" sz="2100" dirty="0"/>
              <a:t> </a:t>
            </a:r>
            <a:r>
              <a:rPr lang="en-US" altLang="zh-CN" sz="2100" dirty="0"/>
              <a:t>arguments)</a:t>
            </a:r>
            <a:endParaRPr lang="en-US" altLang="zh-CN" sz="1300" dirty="0"/>
          </a:p>
          <a:p>
            <a:pPr marL="609555" lvl="1" indent="0">
              <a:buNone/>
            </a:pPr>
            <a:endParaRPr lang="en-US" altLang="zh-CN" sz="700" dirty="0">
              <a:sym typeface="Wingdings"/>
            </a:endParaRPr>
          </a:p>
          <a:p>
            <a:pPr marL="609555" lvl="1" indent="0">
              <a:buNone/>
            </a:pPr>
            <a:r>
              <a:rPr lang="en-US" altLang="zh-CN" sz="2400" dirty="0">
                <a:sym typeface="Wingdings"/>
              </a:rPr>
              <a:t>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Hard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to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model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their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type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signature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based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on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aggregated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co-occurrences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with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entity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surface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names</a:t>
            </a:r>
            <a:r>
              <a:rPr lang="zh-CN" altLang="en-US" sz="2400" dirty="0">
                <a:sym typeface="Wingdings"/>
              </a:rPr>
              <a:t> </a:t>
            </a:r>
            <a:r>
              <a:rPr lang="zh-CN" altLang="zh-CN" sz="2400" dirty="0">
                <a:sym typeface="Wingdings"/>
              </a:rPr>
              <a:t>(</a:t>
            </a:r>
            <a:r>
              <a:rPr lang="en-US" altLang="zh-CN" sz="2400" dirty="0">
                <a:sym typeface="Wingdings"/>
              </a:rPr>
              <a:t>i.e.,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Hypothesis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1)</a:t>
            </a:r>
            <a:endParaRPr lang="en-US" altLang="zh-CN" sz="2400" dirty="0"/>
          </a:p>
          <a:p>
            <a:pPr marL="200021" lvl="1" indent="0">
              <a:buNone/>
            </a:pPr>
            <a:endParaRPr lang="en-US" altLang="zh-CN" sz="1300" dirty="0"/>
          </a:p>
          <a:p>
            <a:r>
              <a:rPr lang="en-US" altLang="zh-CN" sz="2400" dirty="0"/>
              <a:t>Softly clustering synonymous relation phrases</a:t>
            </a:r>
            <a:r>
              <a:rPr lang="zh-CN" altLang="zh-CN" sz="2400" dirty="0"/>
              <a:t>:</a:t>
            </a:r>
            <a:endParaRPr lang="en-US" altLang="zh-CN" sz="2400" dirty="0"/>
          </a:p>
          <a:p>
            <a:pPr marL="609555" lvl="1" indent="0">
              <a:buNone/>
            </a:pPr>
            <a:r>
              <a:rPr lang="en-US" altLang="zh-CN" sz="2400" dirty="0">
                <a:sym typeface="Wingdings"/>
              </a:rPr>
              <a:t>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/>
              <a:t>the type signatures of </a:t>
            </a:r>
            <a:r>
              <a:rPr lang="en-US" altLang="zh-CN" sz="2400" dirty="0">
                <a:solidFill>
                  <a:schemeClr val="accent2"/>
                </a:solidFill>
              </a:rPr>
              <a:t>frequent relation phrases</a:t>
            </a:r>
            <a:r>
              <a:rPr lang="en-US" altLang="zh-CN" sz="2400" dirty="0"/>
              <a:t> can help infer the type signatures of </a:t>
            </a:r>
            <a:r>
              <a:rPr lang="en-US" altLang="zh-CN" sz="2400" dirty="0">
                <a:solidFill>
                  <a:srgbClr val="C0504D"/>
                </a:solidFill>
              </a:rPr>
              <a:t>infrequent (sparse) ones</a:t>
            </a:r>
            <a:r>
              <a:rPr lang="en-US" altLang="zh-CN" sz="2400" dirty="0"/>
              <a:t> that have</a:t>
            </a:r>
            <a:r>
              <a:rPr lang="en-US" altLang="zh-CN" sz="2400" dirty="0">
                <a:solidFill>
                  <a:schemeClr val="accent6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similar cluster memberships</a:t>
            </a:r>
          </a:p>
          <a:p>
            <a:pPr marL="0" indent="0">
              <a:buNone/>
            </a:pPr>
            <a:endParaRPr lang="en-US" altLang="zh-CN" sz="2100" dirty="0"/>
          </a:p>
        </p:txBody>
      </p:sp>
      <p:sp>
        <p:nvSpPr>
          <p:cNvPr id="5" name="TextBox 4"/>
          <p:cNvSpPr txBox="1"/>
          <p:nvPr/>
        </p:nvSpPr>
        <p:spPr>
          <a:xfrm>
            <a:off x="728061" y="4716107"/>
            <a:ext cx="1045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78"/>
            <a:r>
              <a:rPr lang="en-US" sz="2400" b="1" dirty="0">
                <a:solidFill>
                  <a:srgbClr val="000000"/>
                </a:solidFill>
              </a:rPr>
              <a:t>Hypothesis 3 (Type signature consistency</a:t>
            </a:r>
            <a:r>
              <a:rPr lang="en-US" sz="2400" b="1" dirty="0" smtClean="0">
                <a:solidFill>
                  <a:srgbClr val="000000"/>
                </a:solidFill>
              </a:rPr>
              <a:t>):  </a:t>
            </a:r>
          </a:p>
          <a:p>
            <a:pPr marL="457178" lvl="1" defTabSz="457178"/>
            <a:r>
              <a:rPr lang="en-US" sz="2400" i="1" dirty="0" smtClean="0">
                <a:solidFill>
                  <a:srgbClr val="000000"/>
                </a:solidFill>
              </a:rPr>
              <a:t>If two relation </a:t>
            </a:r>
            <a:r>
              <a:rPr lang="en-US" sz="2400" i="1" dirty="0">
                <a:solidFill>
                  <a:srgbClr val="000000"/>
                </a:solidFill>
              </a:rPr>
              <a:t>phrases have similar cluster memberships, the </a:t>
            </a:r>
            <a:r>
              <a:rPr lang="en-US" sz="2400" i="1" dirty="0" smtClean="0">
                <a:solidFill>
                  <a:srgbClr val="000000"/>
                </a:solidFill>
              </a:rPr>
              <a:t>type indicators </a:t>
            </a:r>
            <a:r>
              <a:rPr lang="en-US" sz="2400" i="1" dirty="0">
                <a:solidFill>
                  <a:srgbClr val="000000"/>
                </a:solidFill>
              </a:rPr>
              <a:t>of their left and right arguments (type </a:t>
            </a:r>
            <a:r>
              <a:rPr lang="en-US" sz="2400" i="1" dirty="0" smtClean="0">
                <a:solidFill>
                  <a:srgbClr val="000000"/>
                </a:solidFill>
              </a:rPr>
              <a:t>signature) tend </a:t>
            </a:r>
            <a:r>
              <a:rPr lang="en-US" sz="2400" i="1" dirty="0">
                <a:solidFill>
                  <a:srgbClr val="000000"/>
                </a:solidFill>
              </a:rPr>
              <a:t>to be similar, respectively.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8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sz="4000" b="1" dirty="0" smtClean="0"/>
              <a:t>RP Clustering: </a:t>
            </a:r>
            <a:r>
              <a:rPr lang="en-US" sz="4000" b="1" dirty="0"/>
              <a:t>Relation </a:t>
            </a:r>
            <a:r>
              <a:rPr lang="en-US" sz="4000" b="1" dirty="0" smtClean="0"/>
              <a:t>Phrase Similarity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191" y="1186792"/>
            <a:ext cx="10971549" cy="3015931"/>
          </a:xfrm>
        </p:spPr>
        <p:txBody>
          <a:bodyPr/>
          <a:lstStyle/>
          <a:p>
            <a:pPr defTabSz="1219140">
              <a:buClr>
                <a:srgbClr val="1F497D"/>
              </a:buClr>
            </a:pPr>
            <a:r>
              <a:rPr lang="en-US" altLang="zh-CN" sz="2200" dirty="0">
                <a:solidFill>
                  <a:prstClr val="black"/>
                </a:solidFill>
              </a:rPr>
              <a:t>Existing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work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on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relation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phrase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clustering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utilizes</a:t>
            </a:r>
            <a:r>
              <a:rPr lang="zh-CN" altLang="zh-CN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strings;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context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words;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entity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argument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to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cluster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synonymous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relation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 smtClean="0">
                <a:solidFill>
                  <a:prstClr val="black"/>
                </a:solidFill>
              </a:rPr>
              <a:t>phrases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defTabSz="1219140">
              <a:buClr>
                <a:srgbClr val="1F497D"/>
              </a:buClr>
            </a:pPr>
            <a:r>
              <a:rPr lang="en-US" altLang="zh-CN" sz="2200" dirty="0">
                <a:solidFill>
                  <a:prstClr val="black"/>
                </a:solidFill>
              </a:rPr>
              <a:t>String similarity and distribution similarity may be insufficient to resolve two relation phrases; type information is particular helpful in such </a:t>
            </a:r>
            <a:r>
              <a:rPr lang="en-US" altLang="zh-CN" sz="2200" dirty="0" smtClean="0">
                <a:solidFill>
                  <a:prstClr val="black"/>
                </a:solidFill>
              </a:rPr>
              <a:t>case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defTabSz="1219140">
              <a:buClr>
                <a:srgbClr val="1F497D"/>
              </a:buClr>
            </a:pPr>
            <a:r>
              <a:rPr lang="en-US" altLang="zh-CN" sz="2200" dirty="0">
                <a:solidFill>
                  <a:prstClr val="black"/>
                </a:solidFill>
              </a:rPr>
              <a:t>We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propose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to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leverage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srgbClr val="C0504D"/>
                </a:solidFill>
              </a:rPr>
              <a:t>type</a:t>
            </a:r>
            <a:r>
              <a:rPr lang="zh-CN" altLang="en-US" sz="2200" dirty="0">
                <a:solidFill>
                  <a:srgbClr val="C0504D"/>
                </a:solidFill>
              </a:rPr>
              <a:t> </a:t>
            </a:r>
            <a:r>
              <a:rPr lang="en-US" altLang="zh-CN" sz="2200" dirty="0">
                <a:solidFill>
                  <a:srgbClr val="C0504D"/>
                </a:solidFill>
              </a:rPr>
              <a:t>signature</a:t>
            </a:r>
            <a:r>
              <a:rPr lang="zh-CN" altLang="en-US" sz="2200" dirty="0">
                <a:solidFill>
                  <a:srgbClr val="C0504D"/>
                </a:solidFill>
              </a:rPr>
              <a:t> </a:t>
            </a:r>
            <a:r>
              <a:rPr lang="en-US" altLang="zh-CN" sz="2200" dirty="0">
                <a:solidFill>
                  <a:srgbClr val="C0504D"/>
                </a:solidFill>
              </a:rPr>
              <a:t>of</a:t>
            </a:r>
            <a:r>
              <a:rPr lang="zh-CN" altLang="en-US" sz="2200" dirty="0">
                <a:solidFill>
                  <a:srgbClr val="C0504D"/>
                </a:solidFill>
              </a:rPr>
              <a:t> </a:t>
            </a:r>
            <a:r>
              <a:rPr lang="en-US" altLang="zh-CN" sz="2200" dirty="0">
                <a:solidFill>
                  <a:srgbClr val="C0504D"/>
                </a:solidFill>
              </a:rPr>
              <a:t>relation</a:t>
            </a:r>
            <a:r>
              <a:rPr lang="zh-CN" altLang="en-US" sz="2200" dirty="0">
                <a:solidFill>
                  <a:srgbClr val="C0504D"/>
                </a:solidFill>
              </a:rPr>
              <a:t> </a:t>
            </a:r>
            <a:r>
              <a:rPr lang="en-US" altLang="zh-CN" sz="2200" dirty="0">
                <a:solidFill>
                  <a:srgbClr val="C0504D"/>
                </a:solidFill>
              </a:rPr>
              <a:t>phrase</a:t>
            </a:r>
            <a:r>
              <a:rPr lang="zh-CN" altLang="en-US" sz="2200" dirty="0">
                <a:solidFill>
                  <a:prstClr val="black"/>
                </a:solidFill>
              </a:rPr>
              <a:t>, </a:t>
            </a:r>
            <a:r>
              <a:rPr lang="en-US" altLang="zh-CN" sz="2200" dirty="0">
                <a:solidFill>
                  <a:prstClr val="black"/>
                </a:solidFill>
              </a:rPr>
              <a:t>and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proposed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a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general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relation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phrase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clustering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method</a:t>
            </a:r>
            <a:r>
              <a:rPr lang="zh-CN" altLang="en-US" sz="2200" dirty="0">
                <a:solidFill>
                  <a:prstClr val="black"/>
                </a:solidFill>
              </a:rPr>
              <a:t> </a:t>
            </a:r>
            <a:r>
              <a:rPr lang="en-US" altLang="zh-CN" sz="2200" dirty="0">
                <a:solidFill>
                  <a:prstClr val="black"/>
                </a:solidFill>
              </a:rPr>
              <a:t>to</a:t>
            </a:r>
            <a:r>
              <a:rPr lang="zh-CN" altLang="en-US" sz="2200" dirty="0">
                <a:solidFill>
                  <a:srgbClr val="C0504D"/>
                </a:solidFill>
              </a:rPr>
              <a:t> </a:t>
            </a:r>
            <a:r>
              <a:rPr lang="en-US" altLang="zh-CN" sz="2200" dirty="0">
                <a:solidFill>
                  <a:srgbClr val="C0504D"/>
                </a:solidFill>
              </a:rPr>
              <a:t>incorporate</a:t>
            </a:r>
            <a:r>
              <a:rPr lang="zh-CN" altLang="en-US" sz="2200" dirty="0">
                <a:solidFill>
                  <a:srgbClr val="C0504D"/>
                </a:solidFill>
              </a:rPr>
              <a:t> </a:t>
            </a:r>
            <a:r>
              <a:rPr lang="en-US" altLang="zh-CN" sz="2200" dirty="0">
                <a:solidFill>
                  <a:srgbClr val="C0504D"/>
                </a:solidFill>
              </a:rPr>
              <a:t>different</a:t>
            </a:r>
            <a:r>
              <a:rPr lang="zh-CN" altLang="en-US" sz="2200" dirty="0">
                <a:solidFill>
                  <a:srgbClr val="C0504D"/>
                </a:solidFill>
              </a:rPr>
              <a:t> </a:t>
            </a:r>
            <a:r>
              <a:rPr lang="en-US" altLang="zh-CN" sz="2200" dirty="0">
                <a:solidFill>
                  <a:srgbClr val="C0504D"/>
                </a:solidFill>
              </a:rPr>
              <a:t>features</a:t>
            </a:r>
            <a:r>
              <a:rPr lang="zh-CN" altLang="en-US" sz="2200" dirty="0">
                <a:solidFill>
                  <a:srgbClr val="C0504D"/>
                </a:solidFill>
              </a:rPr>
              <a:t> </a:t>
            </a:r>
            <a:endParaRPr lang="en-US" altLang="zh-CN" sz="2200" dirty="0">
              <a:solidFill>
                <a:srgbClr val="C0504D"/>
              </a:solidFill>
            </a:endParaRPr>
          </a:p>
          <a:p>
            <a:pPr marL="609555" lvl="1" indent="0" defTabSz="1219140">
              <a:buNone/>
            </a:pPr>
            <a:r>
              <a:rPr lang="en-US" altLang="zh-CN" sz="2200" dirty="0">
                <a:solidFill>
                  <a:prstClr val="black"/>
                </a:solidFill>
                <a:sym typeface="Wingdings"/>
              </a:rPr>
              <a:t></a:t>
            </a:r>
            <a:r>
              <a:rPr lang="zh-CN" altLang="en-US" sz="2200" dirty="0">
                <a:solidFill>
                  <a:prstClr val="black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further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integrated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with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the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graph-based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type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propagation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in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a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mutually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enhancing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framework,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based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on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following</a:t>
            </a:r>
            <a:r>
              <a:rPr lang="zh-CN" altLang="en-US" sz="22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sym typeface="Wingdings"/>
              </a:rPr>
              <a:t>hypothesis</a:t>
            </a:r>
            <a:endParaRPr lang="zh-CN" altLang="en-US" sz="2200" dirty="0">
              <a:solidFill>
                <a:srgbClr val="000000"/>
              </a:solidFill>
            </a:endParaRPr>
          </a:p>
        </p:txBody>
      </p:sp>
      <p:sp>
        <p:nvSpPr>
          <p:cNvPr id="5" name="文本框 10"/>
          <p:cNvSpPr txBox="1"/>
          <p:nvPr/>
        </p:nvSpPr>
        <p:spPr>
          <a:xfrm>
            <a:off x="7352567" y="4705409"/>
            <a:ext cx="2314304" cy="1231104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Type</a:t>
            </a:r>
            <a:r>
              <a:rPr kumimoji="1" lang="zh-CN" altLang="en-US" sz="24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signatures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String</a:t>
            </a:r>
            <a:r>
              <a:rPr kumimoji="1" lang="zh-CN" altLang="en-US" sz="24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features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Context</a:t>
            </a:r>
            <a:r>
              <a:rPr kumimoji="1" lang="zh-CN" altLang="en-US" sz="24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cs typeface="Arial" pitchFamily="34" charset="0"/>
              </a:rPr>
              <a:t>features</a:t>
            </a:r>
            <a:endParaRPr kumimoji="1" lang="zh-CN" altLang="en-US" sz="2400" dirty="0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6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767" y="4807009"/>
            <a:ext cx="1920240" cy="304800"/>
          </a:xfrm>
          <a:prstGeom prst="rect">
            <a:avLst/>
          </a:prstGeom>
        </p:spPr>
      </p:pic>
      <p:pic>
        <p:nvPicPr>
          <p:cNvPr id="7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367" y="5123716"/>
            <a:ext cx="1524000" cy="304800"/>
          </a:xfrm>
          <a:prstGeom prst="rect">
            <a:avLst/>
          </a:prstGeom>
        </p:spPr>
      </p:pic>
      <p:pic>
        <p:nvPicPr>
          <p:cNvPr id="8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368" y="5530116"/>
            <a:ext cx="1557867" cy="30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25" y="4413249"/>
            <a:ext cx="6572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78"/>
            <a:r>
              <a:rPr lang="en-US" sz="2400" b="1" dirty="0">
                <a:solidFill>
                  <a:srgbClr val="000000"/>
                </a:solidFill>
              </a:rPr>
              <a:t>Hypothesis 4 (Relation phrase similarity</a:t>
            </a:r>
            <a:r>
              <a:rPr lang="en-US" sz="2400" b="1" dirty="0" smtClean="0">
                <a:solidFill>
                  <a:srgbClr val="000000"/>
                </a:solidFill>
              </a:rPr>
              <a:t>):</a:t>
            </a:r>
          </a:p>
          <a:p>
            <a:pPr defTabSz="457178"/>
            <a:r>
              <a:rPr lang="en-US" sz="2400" dirty="0" smtClean="0">
                <a:solidFill>
                  <a:srgbClr val="000000"/>
                </a:solidFill>
              </a:rPr>
              <a:t>Two </a:t>
            </a:r>
            <a:r>
              <a:rPr lang="en-US" sz="2400" dirty="0">
                <a:solidFill>
                  <a:srgbClr val="000000"/>
                </a:solidFill>
              </a:rPr>
              <a:t>relation phrases tend to have similar cluster memberships, if they have similar (1) strings; (2) context words; and (3) left and right argument type </a:t>
            </a:r>
            <a:r>
              <a:rPr lang="en-US" sz="2400" dirty="0" smtClean="0">
                <a:solidFill>
                  <a:srgbClr val="000000"/>
                </a:solidFill>
              </a:rPr>
              <a:t>indicators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9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400" y="256845"/>
            <a:ext cx="11369963" cy="7389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 Inference</a:t>
            </a:r>
            <a:r>
              <a:rPr lang="en-US" altLang="zh-CN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CN" alt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zh-CN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Joint</a:t>
            </a:r>
            <a:r>
              <a:rPr lang="zh-CN" alt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Optimization</a:t>
            </a:r>
            <a:r>
              <a:rPr lang="zh-CN" altLang="zh-CN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</a:t>
            </a:r>
            <a:endParaRPr lang="en-US" altLang="en-US" sz="4000" b="1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3" y="2628140"/>
            <a:ext cx="5215162" cy="1613660"/>
          </a:xfrm>
          <a:prstGeom prst="rect">
            <a:avLst/>
          </a:prstGeom>
        </p:spPr>
      </p:pic>
      <p:pic>
        <p:nvPicPr>
          <p:cNvPr id="5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60" y="4343400"/>
            <a:ext cx="6754946" cy="1390724"/>
          </a:xfrm>
          <a:prstGeom prst="rect">
            <a:avLst/>
          </a:prstGeom>
        </p:spPr>
      </p:pic>
      <p:pic>
        <p:nvPicPr>
          <p:cNvPr id="6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3" y="3022600"/>
            <a:ext cx="5589214" cy="1353442"/>
          </a:xfrm>
          <a:prstGeom prst="rect">
            <a:avLst/>
          </a:prstGeom>
        </p:spPr>
      </p:pic>
      <p:cxnSp>
        <p:nvCxnSpPr>
          <p:cNvPr id="7" name="直线箭头连接符 12"/>
          <p:cNvCxnSpPr/>
          <p:nvPr/>
        </p:nvCxnSpPr>
        <p:spPr>
          <a:xfrm flipH="1">
            <a:off x="1219200" y="1701800"/>
            <a:ext cx="2946400" cy="1117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直线箭头连接符 14"/>
          <p:cNvCxnSpPr/>
          <p:nvPr/>
        </p:nvCxnSpPr>
        <p:spPr>
          <a:xfrm flipH="1">
            <a:off x="5588000" y="1701800"/>
            <a:ext cx="2235200" cy="264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线箭头连接符 16"/>
          <p:cNvCxnSpPr/>
          <p:nvPr/>
        </p:nvCxnSpPr>
        <p:spPr>
          <a:xfrm>
            <a:off x="6096000" y="2175933"/>
            <a:ext cx="1727200" cy="74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17"/>
          <p:cNvSpPr txBox="1"/>
          <p:nvPr/>
        </p:nvSpPr>
        <p:spPr>
          <a:xfrm>
            <a:off x="7924800" y="2209803"/>
            <a:ext cx="4041422" cy="861766"/>
          </a:xfrm>
          <a:prstGeom prst="rect">
            <a:avLst/>
          </a:prstGeom>
          <a:solidFill>
            <a:srgbClr val="FFFF00"/>
          </a:solidFill>
        </p:spPr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4F81BD"/>
                </a:solidFill>
                <a:cs typeface="Arial" pitchFamily="34" charset="0"/>
              </a:rPr>
              <a:t>Mention</a:t>
            </a:r>
            <a:r>
              <a:rPr kumimoji="1" lang="zh-CN" altLang="en-US" sz="2400" dirty="0">
                <a:solidFill>
                  <a:srgbClr val="4F81BD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4F81BD"/>
                </a:solidFill>
                <a:cs typeface="Arial" pitchFamily="34" charset="0"/>
              </a:rPr>
              <a:t>modeling</a:t>
            </a:r>
            <a:r>
              <a:rPr kumimoji="1" lang="zh-CN" altLang="zh-CN" sz="2400" dirty="0">
                <a:solidFill>
                  <a:srgbClr val="4F81BD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4F81BD"/>
                </a:solidFill>
                <a:cs typeface="Arial" pitchFamily="34" charset="0"/>
              </a:rPr>
              <a:t>&amp;</a:t>
            </a:r>
            <a:r>
              <a:rPr kumimoji="1" lang="zh-CN" altLang="en-US" sz="2400" dirty="0">
                <a:solidFill>
                  <a:srgbClr val="4F81BD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4F81BD"/>
                </a:solidFill>
                <a:cs typeface="Arial" pitchFamily="34" charset="0"/>
              </a:rPr>
              <a:t>mention</a:t>
            </a:r>
            <a:r>
              <a:rPr kumimoji="1" lang="zh-CN" altLang="en-US" sz="2400" dirty="0">
                <a:solidFill>
                  <a:srgbClr val="4F81BD"/>
                </a:solidFill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srgbClr val="4F81BD"/>
                </a:solidFill>
                <a:cs typeface="Arial" pitchFamily="34" charset="0"/>
              </a:rPr>
              <a:t>correlation </a:t>
            </a:r>
            <a:r>
              <a:rPr kumimoji="1" lang="en-US" altLang="zh-CN" sz="2400" dirty="0">
                <a:solidFill>
                  <a:srgbClr val="4F81BD"/>
                </a:solidFill>
                <a:cs typeface="Arial" pitchFamily="34" charset="0"/>
              </a:rPr>
              <a:t>(Hypo</a:t>
            </a:r>
            <a:r>
              <a:rPr kumimoji="1" lang="zh-CN" altLang="en-US" sz="2400" dirty="0">
                <a:solidFill>
                  <a:srgbClr val="4F81BD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4F81BD"/>
                </a:solidFill>
                <a:cs typeface="Arial" pitchFamily="34" charset="0"/>
              </a:rPr>
              <a:t>2</a:t>
            </a:r>
            <a:r>
              <a:rPr kumimoji="1" lang="en-US" altLang="zh-CN" sz="2400" dirty="0" smtClean="0">
                <a:solidFill>
                  <a:srgbClr val="4F81BD"/>
                </a:solidFill>
                <a:cs typeface="Arial" pitchFamily="34" charset="0"/>
              </a:rPr>
              <a:t>)</a:t>
            </a:r>
            <a:endParaRPr kumimoji="1" lang="zh-CN" altLang="en-US" sz="2400" dirty="0">
              <a:solidFill>
                <a:srgbClr val="4F81BD"/>
              </a:solidFill>
              <a:cs typeface="Arial" pitchFamily="34" charset="0"/>
            </a:endParaRPr>
          </a:p>
        </p:txBody>
      </p:sp>
      <p:sp>
        <p:nvSpPr>
          <p:cNvPr id="11" name="文本框 18"/>
          <p:cNvSpPr txBox="1"/>
          <p:nvPr/>
        </p:nvSpPr>
        <p:spPr>
          <a:xfrm>
            <a:off x="4965828" y="5650624"/>
            <a:ext cx="6703802" cy="492434"/>
          </a:xfrm>
          <a:prstGeom prst="rect">
            <a:avLst/>
          </a:prstGeom>
          <a:solidFill>
            <a:srgbClr val="FFFF00"/>
          </a:solidFill>
        </p:spPr>
        <p:txBody>
          <a:bodyPr wrap="non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C0504D"/>
                </a:solidFill>
                <a:cs typeface="Arial" pitchFamily="34" charset="0"/>
              </a:rPr>
              <a:t>Multi-view</a:t>
            </a:r>
            <a:r>
              <a:rPr kumimoji="1" lang="zh-CN" altLang="en-US" sz="2400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cs typeface="Arial" pitchFamily="34" charset="0"/>
              </a:rPr>
              <a:t>relation</a:t>
            </a:r>
            <a:r>
              <a:rPr kumimoji="1" lang="zh-CN" altLang="en-US" sz="2400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cs typeface="Arial" pitchFamily="34" charset="0"/>
              </a:rPr>
              <a:t>phrases</a:t>
            </a:r>
            <a:r>
              <a:rPr kumimoji="1" lang="zh-CN" altLang="en-US" sz="2400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srgbClr val="C0504D"/>
                </a:solidFill>
                <a:cs typeface="Arial" pitchFamily="34" charset="0"/>
              </a:rPr>
              <a:t>clustering) </a:t>
            </a:r>
            <a:r>
              <a:rPr kumimoji="1" lang="en-US" altLang="zh-CN" sz="2400" dirty="0">
                <a:solidFill>
                  <a:srgbClr val="C0504D"/>
                </a:solidFill>
                <a:cs typeface="Arial" pitchFamily="34" charset="0"/>
              </a:rPr>
              <a:t>(Hypo</a:t>
            </a:r>
            <a:r>
              <a:rPr kumimoji="1" lang="zh-CN" altLang="en-US" sz="2400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cs typeface="Arial" pitchFamily="34" charset="0"/>
              </a:rPr>
              <a:t>3</a:t>
            </a:r>
            <a:r>
              <a:rPr kumimoji="1" lang="zh-CN" altLang="en-US" sz="2400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cs typeface="Arial" pitchFamily="34" charset="0"/>
              </a:rPr>
              <a:t>&amp;</a:t>
            </a:r>
            <a:r>
              <a:rPr kumimoji="1" lang="zh-CN" altLang="en-US" sz="2400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cs typeface="Arial" pitchFamily="34" charset="0"/>
              </a:rPr>
              <a:t>4</a:t>
            </a:r>
            <a:r>
              <a:rPr kumimoji="1" lang="en-US" altLang="zh-CN" sz="2400" dirty="0" smtClean="0">
                <a:solidFill>
                  <a:srgbClr val="C0504D"/>
                </a:solidFill>
                <a:cs typeface="Arial" pitchFamily="34" charset="0"/>
              </a:rPr>
              <a:t>)</a:t>
            </a:r>
            <a:endParaRPr kumimoji="1" lang="zh-CN" altLang="en-US" sz="2400" dirty="0">
              <a:solidFill>
                <a:srgbClr val="C0504D"/>
              </a:solidFill>
              <a:cs typeface="Arial" pitchFamily="34" charset="0"/>
            </a:endParaRPr>
          </a:p>
        </p:txBody>
      </p:sp>
      <p:sp>
        <p:nvSpPr>
          <p:cNvPr id="12" name="文本框 19"/>
          <p:cNvSpPr txBox="1"/>
          <p:nvPr/>
        </p:nvSpPr>
        <p:spPr>
          <a:xfrm>
            <a:off x="141110" y="4329291"/>
            <a:ext cx="3612445" cy="1231098"/>
          </a:xfrm>
          <a:prstGeom prst="rect">
            <a:avLst/>
          </a:prstGeom>
          <a:solidFill>
            <a:srgbClr val="FFFF00"/>
          </a:solidFill>
        </p:spPr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7030A0"/>
                </a:solidFill>
                <a:cs typeface="Arial" pitchFamily="34" charset="0"/>
              </a:rPr>
              <a:t>Type</a:t>
            </a:r>
            <a:r>
              <a:rPr kumimoji="1" lang="zh-CN" altLang="en-US" sz="2400" dirty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7030A0"/>
                </a:solidFill>
                <a:cs typeface="Arial" pitchFamily="34" charset="0"/>
              </a:rPr>
              <a:t>propagation</a:t>
            </a:r>
            <a:r>
              <a:rPr kumimoji="1" lang="zh-CN" altLang="en-US" sz="2400" dirty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7030A0"/>
                </a:solidFill>
                <a:cs typeface="Arial" pitchFamily="34" charset="0"/>
              </a:rPr>
              <a:t>between</a:t>
            </a:r>
            <a:r>
              <a:rPr kumimoji="1" lang="zh-CN" altLang="en-US" sz="2400" dirty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7030A0"/>
                </a:solidFill>
                <a:cs typeface="Arial" pitchFamily="34" charset="0"/>
              </a:rPr>
              <a:t>entity</a:t>
            </a:r>
            <a:r>
              <a:rPr kumimoji="1" lang="zh-CN" altLang="en-US" sz="2400" dirty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7030A0"/>
                </a:solidFill>
                <a:cs typeface="Arial" pitchFamily="34" charset="0"/>
              </a:rPr>
              <a:t>surface</a:t>
            </a:r>
            <a:r>
              <a:rPr kumimoji="1" lang="zh-CN" altLang="en-US" sz="2400" dirty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7030A0"/>
                </a:solidFill>
                <a:cs typeface="Arial" pitchFamily="34" charset="0"/>
              </a:rPr>
              <a:t>names</a:t>
            </a:r>
            <a:r>
              <a:rPr kumimoji="1" lang="zh-CN" altLang="en-US" sz="2400" dirty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srgbClr val="7030A0"/>
                </a:solidFill>
                <a:cs typeface="Arial" pitchFamily="34" charset="0"/>
              </a:rPr>
              <a:t>&amp;</a:t>
            </a:r>
            <a:r>
              <a:rPr kumimoji="1" lang="zh-CN" altLang="en-US" sz="2400" dirty="0" smtClean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7030A0"/>
                </a:solidFill>
                <a:cs typeface="Arial" pitchFamily="34" charset="0"/>
              </a:rPr>
              <a:t>relation</a:t>
            </a:r>
            <a:r>
              <a:rPr kumimoji="1" lang="zh-CN" altLang="en-US" sz="2400" dirty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srgbClr val="7030A0"/>
                </a:solidFill>
                <a:cs typeface="Arial" pitchFamily="34" charset="0"/>
              </a:rPr>
              <a:t>phrases </a:t>
            </a:r>
            <a:r>
              <a:rPr kumimoji="1" lang="en-US" altLang="zh-CN" sz="2400" dirty="0">
                <a:solidFill>
                  <a:srgbClr val="7030A0"/>
                </a:solidFill>
                <a:cs typeface="Arial" pitchFamily="34" charset="0"/>
              </a:rPr>
              <a:t>(Hypo</a:t>
            </a:r>
            <a:r>
              <a:rPr kumimoji="1" lang="zh-CN" altLang="en-US" sz="2400" dirty="0">
                <a:solidFill>
                  <a:srgbClr val="7030A0"/>
                </a:solidFill>
                <a:cs typeface="Arial" pitchFamily="34" charset="0"/>
              </a:rPr>
              <a:t> </a:t>
            </a:r>
            <a:r>
              <a:rPr kumimoji="1" lang="zh-CN" altLang="zh-CN" sz="2400" dirty="0">
                <a:solidFill>
                  <a:srgbClr val="7030A0"/>
                </a:solidFill>
                <a:cs typeface="Arial" pitchFamily="34" charset="0"/>
              </a:rPr>
              <a:t>1</a:t>
            </a:r>
            <a:r>
              <a:rPr kumimoji="1" lang="en-US" altLang="zh-CN" sz="2400" dirty="0" smtClean="0">
                <a:solidFill>
                  <a:srgbClr val="7030A0"/>
                </a:solidFill>
                <a:cs typeface="Arial" pitchFamily="34" charset="0"/>
              </a:rPr>
              <a:t>)</a:t>
            </a:r>
            <a:r>
              <a:rPr kumimoji="1" lang="zh-CN" altLang="en-US" sz="2400" dirty="0" smtClean="0">
                <a:solidFill>
                  <a:srgbClr val="7030A0"/>
                </a:solidFill>
                <a:cs typeface="Arial" pitchFamily="34" charset="0"/>
              </a:rPr>
              <a:t> </a:t>
            </a:r>
            <a:endParaRPr kumimoji="1" lang="en-US" altLang="zh-CN" sz="2400" dirty="0">
              <a:solidFill>
                <a:srgbClr val="7030A0"/>
              </a:solidFill>
              <a:cs typeface="Arial" pitchFamily="34" charset="0"/>
            </a:endParaRPr>
          </a:p>
        </p:txBody>
      </p:sp>
      <p:pic>
        <p:nvPicPr>
          <p:cNvPr id="1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3" y="1295404"/>
            <a:ext cx="7924815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The</a:t>
            </a:r>
            <a:r>
              <a:rPr lang="zh-CN" altLang="en-US" sz="4000" b="1" dirty="0"/>
              <a:t> </a:t>
            </a:r>
            <a:r>
              <a:rPr lang="en-US" altLang="zh-CN" sz="4000" b="1" dirty="0" err="1"/>
              <a:t>ClusType</a:t>
            </a:r>
            <a:r>
              <a:rPr lang="zh-CN" altLang="en-US" sz="4000" b="1" dirty="0"/>
              <a:t> </a:t>
            </a:r>
            <a:r>
              <a:rPr lang="en-US" sz="4000" b="1" dirty="0"/>
              <a:t>Algorithm</a:t>
            </a:r>
            <a:endParaRPr lang="en-US" altLang="en-US" sz="4000" b="1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57" y="3824653"/>
            <a:ext cx="5680581" cy="2405531"/>
          </a:xfrm>
        </p:spPr>
        <p:txBody>
          <a:bodyPr/>
          <a:lstStyle/>
          <a:p>
            <a:r>
              <a:rPr kumimoji="1" lang="en-US" altLang="zh-CN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Can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be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efficiently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solved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by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alternate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minimization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based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on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block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coordinate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descent</a:t>
            </a:r>
            <a:r>
              <a:rPr kumimoji="1" lang="zh-CN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algorithm</a:t>
            </a:r>
          </a:p>
          <a:p>
            <a:r>
              <a:rPr kumimoji="1" lang="en-US" altLang="zh-CN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Algorithm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complexity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is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linear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to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zh-CN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#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entity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mentions,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#relation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phrases,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#cluster,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#clustering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features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and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#target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types</a:t>
            </a:r>
            <a:endParaRPr kumimoji="1" lang="zh-CN" altLang="en-US" sz="2400" dirty="0">
              <a:solidFill>
                <a:prstClr val="black"/>
              </a:solidFill>
              <a:latin typeface="Calibri" pitchFamily="34" charset="0"/>
              <a:cs typeface="Arial" pitchFamily="34" charset="0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0" y="1304194"/>
            <a:ext cx="5431796" cy="2256689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842" y="2517256"/>
            <a:ext cx="4013200" cy="846667"/>
          </a:xfrm>
          <a:prstGeom prst="rect">
            <a:avLst/>
          </a:prstGeom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41" y="2173997"/>
            <a:ext cx="4030133" cy="287867"/>
          </a:xfrm>
          <a:prstGeom prst="rect">
            <a:avLst/>
          </a:prstGeom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75" y="3892057"/>
            <a:ext cx="3759200" cy="541867"/>
          </a:xfrm>
          <a:prstGeom prst="rect">
            <a:avLst/>
          </a:prstGeom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8576" y="4501657"/>
            <a:ext cx="3996267" cy="440267"/>
          </a:xfrm>
          <a:prstGeom prst="rect">
            <a:avLst/>
          </a:prstGeom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575" y="5489325"/>
            <a:ext cx="3945467" cy="457200"/>
          </a:xfrm>
          <a:prstGeom prst="rect">
            <a:avLst/>
          </a:prstGeom>
        </p:spPr>
      </p:pic>
      <p:sp>
        <p:nvSpPr>
          <p:cNvPr id="10" name="文本框 10"/>
          <p:cNvSpPr txBox="1"/>
          <p:nvPr/>
        </p:nvSpPr>
        <p:spPr>
          <a:xfrm>
            <a:off x="6308978" y="1707658"/>
            <a:ext cx="4270577" cy="400101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Update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type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indicators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and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type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signatures</a:t>
            </a:r>
            <a:endParaRPr kumimoji="1" lang="zh-CN" altLang="en-US" sz="1800" dirty="0">
              <a:solidFill>
                <a:srgbClr val="008080"/>
              </a:solidFill>
              <a:cs typeface="Arial" pitchFamily="34" charset="0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6207374" y="3485659"/>
            <a:ext cx="5588003" cy="400101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For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each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view,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performs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single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-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view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NMF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until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converges</a:t>
            </a:r>
          </a:p>
        </p:txBody>
      </p:sp>
      <p:sp>
        <p:nvSpPr>
          <p:cNvPr id="12" name="文本框 12"/>
          <p:cNvSpPr txBox="1"/>
          <p:nvPr/>
        </p:nvSpPr>
        <p:spPr>
          <a:xfrm>
            <a:off x="6207376" y="1250456"/>
            <a:ext cx="2990563" cy="451405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100" b="1" dirty="0">
                <a:solidFill>
                  <a:prstClr val="black"/>
                </a:solidFill>
                <a:cs typeface="Arial" pitchFamily="34" charset="0"/>
              </a:rPr>
              <a:t>The</a:t>
            </a:r>
            <a:r>
              <a:rPr kumimoji="1" lang="zh-CN" altLang="en-US" sz="2100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100" b="1" dirty="0" err="1">
                <a:solidFill>
                  <a:prstClr val="black"/>
                </a:solidFill>
                <a:cs typeface="Arial" pitchFamily="34" charset="0"/>
              </a:rPr>
              <a:t>ClusType</a:t>
            </a:r>
            <a:r>
              <a:rPr kumimoji="1" lang="zh-CN" altLang="en-US" sz="2100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100" b="1" dirty="0">
                <a:solidFill>
                  <a:prstClr val="black"/>
                </a:solidFill>
                <a:cs typeface="Arial" pitchFamily="34" charset="0"/>
              </a:rPr>
              <a:t>algorithm:</a:t>
            </a:r>
            <a:endParaRPr kumimoji="1" lang="zh-CN" altLang="en-US" sz="21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3" name="文本框 13"/>
          <p:cNvSpPr txBox="1"/>
          <p:nvPr/>
        </p:nvSpPr>
        <p:spPr>
          <a:xfrm>
            <a:off x="6105775" y="5009658"/>
            <a:ext cx="5689600" cy="369332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600" dirty="0">
                <a:solidFill>
                  <a:srgbClr val="008080"/>
                </a:solidFill>
                <a:cs typeface="Arial" pitchFamily="34" charset="0"/>
              </a:rPr>
              <a:t>Update</a:t>
            </a:r>
            <a:r>
              <a:rPr kumimoji="1" lang="zh-CN" altLang="en-US" sz="16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600" dirty="0">
                <a:solidFill>
                  <a:srgbClr val="008080"/>
                </a:solidFill>
                <a:cs typeface="Arial" pitchFamily="34" charset="0"/>
              </a:rPr>
              <a:t>consensus</a:t>
            </a:r>
            <a:r>
              <a:rPr kumimoji="1" lang="zh-CN" altLang="en-US" sz="16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600" dirty="0">
                <a:solidFill>
                  <a:srgbClr val="008080"/>
                </a:solidFill>
                <a:cs typeface="Arial" pitchFamily="34" charset="0"/>
              </a:rPr>
              <a:t>matrix</a:t>
            </a:r>
            <a:r>
              <a:rPr kumimoji="1" lang="zh-CN" altLang="en-US" sz="16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600" dirty="0">
                <a:solidFill>
                  <a:srgbClr val="008080"/>
                </a:solidFill>
                <a:cs typeface="Arial" pitchFamily="34" charset="0"/>
              </a:rPr>
              <a:t>and</a:t>
            </a:r>
            <a:r>
              <a:rPr kumimoji="1" lang="zh-CN" altLang="en-US" sz="16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600" dirty="0">
                <a:solidFill>
                  <a:srgbClr val="008080"/>
                </a:solidFill>
                <a:cs typeface="Arial" pitchFamily="34" charset="0"/>
              </a:rPr>
              <a:t>relative</a:t>
            </a:r>
            <a:r>
              <a:rPr kumimoji="1" lang="zh-CN" altLang="en-US" sz="16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600" dirty="0">
                <a:solidFill>
                  <a:srgbClr val="008080"/>
                </a:solidFill>
                <a:cs typeface="Arial" pitchFamily="34" charset="0"/>
              </a:rPr>
              <a:t>weights</a:t>
            </a:r>
            <a:r>
              <a:rPr kumimoji="1" lang="zh-CN" altLang="en-US" sz="16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600" dirty="0">
                <a:solidFill>
                  <a:srgbClr val="008080"/>
                </a:solidFill>
                <a:cs typeface="Arial" pitchFamily="34" charset="0"/>
              </a:rPr>
              <a:t>of</a:t>
            </a:r>
            <a:r>
              <a:rPr kumimoji="1" lang="zh-CN" altLang="en-US" sz="16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600" dirty="0">
                <a:solidFill>
                  <a:srgbClr val="008080"/>
                </a:solidFill>
                <a:cs typeface="Arial" pitchFamily="34" charset="0"/>
              </a:rPr>
              <a:t>different</a:t>
            </a:r>
            <a:r>
              <a:rPr kumimoji="1" lang="zh-CN" altLang="en-US" sz="16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600" dirty="0">
                <a:solidFill>
                  <a:srgbClr val="008080"/>
                </a:solidFill>
                <a:cs typeface="Arial" pitchFamily="34" charset="0"/>
              </a:rPr>
              <a:t>views</a:t>
            </a:r>
          </a:p>
        </p:txBody>
      </p:sp>
      <p:sp>
        <p:nvSpPr>
          <p:cNvPr id="14" name="文本框 14"/>
          <p:cNvSpPr txBox="1"/>
          <p:nvPr/>
        </p:nvSpPr>
        <p:spPr>
          <a:xfrm>
            <a:off x="6207378" y="5924059"/>
            <a:ext cx="5283199" cy="400101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Until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the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objective</a:t>
            </a:r>
            <a:r>
              <a:rPr kumimoji="1" lang="zh-CN" altLang="en-US" sz="1800" dirty="0">
                <a:solidFill>
                  <a:srgbClr val="008080"/>
                </a:solidFill>
                <a:cs typeface="Arial" pitchFamily="34" charset="0"/>
              </a:rPr>
              <a:t> </a:t>
            </a:r>
            <a:r>
              <a:rPr kumimoji="1" lang="en-US" altLang="zh-CN" sz="1800" dirty="0">
                <a:solidFill>
                  <a:srgbClr val="008080"/>
                </a:solidFill>
                <a:cs typeface="Arial" pitchFamily="34" charset="0"/>
              </a:rPr>
              <a:t>converges</a:t>
            </a:r>
          </a:p>
        </p:txBody>
      </p:sp>
      <p:sp>
        <p:nvSpPr>
          <p:cNvPr id="15" name="矩形 15"/>
          <p:cNvSpPr/>
          <p:nvPr/>
        </p:nvSpPr>
        <p:spPr>
          <a:xfrm>
            <a:off x="6207375" y="1250456"/>
            <a:ext cx="5384800" cy="5080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6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Experiment</a:t>
            </a:r>
            <a:r>
              <a:rPr lang="zh-CN" alt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Setting</a:t>
            </a:r>
            <a:endParaRPr lang="en-US" altLang="en-US" sz="4000" b="1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373" y="1123469"/>
            <a:ext cx="11032209" cy="5716059"/>
          </a:xfrm>
        </p:spPr>
        <p:txBody>
          <a:bodyPr/>
          <a:lstStyle/>
          <a:p>
            <a:r>
              <a:rPr lang="en-US" altLang="zh-CN" sz="2300" dirty="0" smtClean="0"/>
              <a:t>Datasets</a:t>
            </a:r>
            <a:r>
              <a:rPr lang="en-US" altLang="zh-CN" sz="2300" dirty="0"/>
              <a:t>:</a:t>
            </a:r>
            <a:r>
              <a:rPr lang="zh-CN" altLang="en-US" sz="2300" dirty="0"/>
              <a:t> </a:t>
            </a:r>
            <a:r>
              <a:rPr lang="en-US" altLang="zh-CN" sz="2300" dirty="0"/>
              <a:t>2013</a:t>
            </a:r>
            <a:r>
              <a:rPr lang="zh-CN" altLang="en-US" sz="2300" dirty="0"/>
              <a:t> </a:t>
            </a:r>
            <a:r>
              <a:rPr lang="en-US" altLang="zh-CN" sz="2300" dirty="0"/>
              <a:t>New</a:t>
            </a:r>
            <a:r>
              <a:rPr lang="zh-CN" altLang="en-US" sz="2300" dirty="0"/>
              <a:t> </a:t>
            </a:r>
            <a:r>
              <a:rPr lang="en-US" altLang="zh-CN" sz="2300" dirty="0"/>
              <a:t>York</a:t>
            </a:r>
            <a:r>
              <a:rPr lang="zh-CN" altLang="en-US" sz="2300" dirty="0"/>
              <a:t> </a:t>
            </a:r>
            <a:r>
              <a:rPr lang="en-US" altLang="zh-CN" sz="2300" dirty="0"/>
              <a:t>Times</a:t>
            </a:r>
            <a:r>
              <a:rPr lang="zh-CN" altLang="en-US" sz="2300" dirty="0"/>
              <a:t> </a:t>
            </a:r>
            <a:r>
              <a:rPr lang="en-US" altLang="zh-CN" sz="2300" dirty="0"/>
              <a:t>news</a:t>
            </a:r>
            <a:r>
              <a:rPr lang="zh-CN" altLang="en-US" sz="2300" dirty="0"/>
              <a:t> </a:t>
            </a:r>
            <a:r>
              <a:rPr lang="en-US" altLang="zh-CN" sz="2300" dirty="0"/>
              <a:t>(~110k</a:t>
            </a:r>
            <a:r>
              <a:rPr lang="zh-CN" altLang="en-US" sz="2300" dirty="0"/>
              <a:t> </a:t>
            </a:r>
            <a:r>
              <a:rPr lang="en-US" altLang="zh-CN" sz="2300" dirty="0"/>
              <a:t>docs)</a:t>
            </a:r>
            <a:r>
              <a:rPr lang="zh-CN" altLang="en-US" sz="2300" dirty="0"/>
              <a:t> </a:t>
            </a:r>
            <a:r>
              <a:rPr lang="en-US" altLang="zh-CN" sz="2300" dirty="0"/>
              <a:t>[event,</a:t>
            </a:r>
            <a:r>
              <a:rPr lang="zh-CN" altLang="en-US" sz="2300" dirty="0"/>
              <a:t> </a:t>
            </a:r>
            <a:r>
              <a:rPr lang="en-US" altLang="zh-CN" sz="2300" dirty="0"/>
              <a:t>PER,</a:t>
            </a:r>
            <a:r>
              <a:rPr lang="zh-CN" altLang="en-US" sz="2300" dirty="0"/>
              <a:t> </a:t>
            </a:r>
            <a:r>
              <a:rPr lang="en-US" altLang="zh-CN" sz="2300" dirty="0"/>
              <a:t>LOC,</a:t>
            </a:r>
            <a:r>
              <a:rPr lang="zh-CN" altLang="en-US" sz="2300" dirty="0"/>
              <a:t> </a:t>
            </a:r>
            <a:r>
              <a:rPr lang="en-US" altLang="zh-CN" sz="2300" dirty="0"/>
              <a:t>ORG];</a:t>
            </a:r>
            <a:r>
              <a:rPr lang="zh-CN" altLang="en-US" sz="2300" dirty="0"/>
              <a:t> </a:t>
            </a:r>
            <a:r>
              <a:rPr lang="en-US" altLang="zh-CN" sz="2300" dirty="0"/>
              <a:t>Yelp</a:t>
            </a:r>
            <a:r>
              <a:rPr lang="zh-CN" altLang="en-US" sz="2300" dirty="0"/>
              <a:t> </a:t>
            </a:r>
            <a:r>
              <a:rPr lang="en-US" altLang="zh-CN" sz="2300" dirty="0"/>
              <a:t>Reviews</a:t>
            </a:r>
            <a:r>
              <a:rPr lang="zh-CN" altLang="en-US" sz="2300" dirty="0"/>
              <a:t> </a:t>
            </a:r>
            <a:r>
              <a:rPr lang="en-US" altLang="zh-CN" sz="2300" dirty="0"/>
              <a:t>(~230k)</a:t>
            </a:r>
            <a:r>
              <a:rPr lang="zh-CN" altLang="en-US" sz="2300" dirty="0"/>
              <a:t> </a:t>
            </a:r>
            <a:r>
              <a:rPr lang="en-US" altLang="zh-CN" sz="2300" dirty="0"/>
              <a:t>[Food,</a:t>
            </a:r>
            <a:r>
              <a:rPr lang="zh-CN" altLang="en-US" sz="2300" dirty="0"/>
              <a:t> </a:t>
            </a:r>
            <a:r>
              <a:rPr lang="en-US" altLang="zh-CN" sz="2300" dirty="0"/>
              <a:t>Job,</a:t>
            </a:r>
            <a:r>
              <a:rPr lang="zh-CN" altLang="en-US" sz="2300" dirty="0"/>
              <a:t> </a:t>
            </a:r>
            <a:r>
              <a:rPr lang="en-US" altLang="zh-CN" sz="2300" dirty="0"/>
              <a:t>…];</a:t>
            </a:r>
            <a:r>
              <a:rPr lang="zh-CN" altLang="en-US" sz="2300" dirty="0"/>
              <a:t> </a:t>
            </a:r>
            <a:r>
              <a:rPr lang="en-US" altLang="zh-CN" sz="2300" dirty="0"/>
              <a:t>2011</a:t>
            </a:r>
            <a:r>
              <a:rPr lang="zh-CN" altLang="en-US" sz="2300" dirty="0"/>
              <a:t> </a:t>
            </a:r>
            <a:r>
              <a:rPr lang="en-US" altLang="zh-CN" sz="2300" dirty="0"/>
              <a:t>Tweets</a:t>
            </a:r>
            <a:r>
              <a:rPr lang="zh-CN" altLang="en-US" sz="2300" dirty="0"/>
              <a:t> </a:t>
            </a:r>
            <a:r>
              <a:rPr lang="en-US" altLang="zh-CN" sz="2300" dirty="0"/>
              <a:t>(~300k)</a:t>
            </a:r>
            <a:r>
              <a:rPr lang="zh-CN" altLang="zh-CN" sz="2300" dirty="0"/>
              <a:t> </a:t>
            </a:r>
            <a:r>
              <a:rPr lang="en-US" altLang="zh-CN" sz="2300" dirty="0"/>
              <a:t>[event,</a:t>
            </a:r>
            <a:r>
              <a:rPr lang="zh-CN" altLang="en-US" sz="2300" dirty="0"/>
              <a:t> </a:t>
            </a:r>
            <a:r>
              <a:rPr lang="en-US" altLang="zh-CN" sz="2300" dirty="0"/>
              <a:t>product,</a:t>
            </a:r>
            <a:r>
              <a:rPr lang="zh-CN" altLang="en-US" sz="2300" dirty="0"/>
              <a:t> </a:t>
            </a:r>
            <a:r>
              <a:rPr lang="en-US" altLang="zh-CN" sz="2300" dirty="0"/>
              <a:t>PER,</a:t>
            </a:r>
            <a:r>
              <a:rPr lang="zh-CN" altLang="en-US" sz="2300" dirty="0"/>
              <a:t> </a:t>
            </a:r>
            <a:r>
              <a:rPr lang="en-US" altLang="zh-CN" sz="2300" dirty="0"/>
              <a:t>LOC,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…]</a:t>
            </a:r>
            <a:endParaRPr lang="en-US" altLang="zh-CN" sz="2300" dirty="0"/>
          </a:p>
          <a:p>
            <a:r>
              <a:rPr lang="en-US" altLang="zh-CN" sz="2300" dirty="0"/>
              <a:t>Seed</a:t>
            </a:r>
            <a:r>
              <a:rPr lang="zh-CN" altLang="en-US" sz="2300" dirty="0"/>
              <a:t> </a:t>
            </a:r>
            <a:r>
              <a:rPr lang="en-US" altLang="zh-CN" sz="2300" dirty="0"/>
              <a:t>mention</a:t>
            </a:r>
            <a:r>
              <a:rPr lang="zh-CN" altLang="en-US" sz="2300" dirty="0"/>
              <a:t> </a:t>
            </a:r>
            <a:r>
              <a:rPr lang="en-US" altLang="zh-CN" sz="2300" dirty="0"/>
              <a:t>sets</a:t>
            </a:r>
            <a:r>
              <a:rPr lang="zh-CN" altLang="zh-CN" sz="2300" dirty="0">
                <a:sym typeface="Wingdings"/>
              </a:rPr>
              <a:t>:</a:t>
            </a:r>
            <a:r>
              <a:rPr lang="zh-CN" altLang="en-US" sz="2300" dirty="0">
                <a:sym typeface="Wingdings"/>
              </a:rPr>
              <a:t> </a:t>
            </a:r>
            <a:r>
              <a:rPr lang="en-US" altLang="zh-CN" sz="2300" dirty="0">
                <a:sym typeface="Wingdings"/>
              </a:rPr>
              <a:t>&lt;</a:t>
            </a:r>
            <a:r>
              <a:rPr lang="zh-CN" altLang="en-US" sz="2300" dirty="0">
                <a:sym typeface="Wingdings"/>
              </a:rPr>
              <a:t> </a:t>
            </a:r>
            <a:r>
              <a:rPr lang="en-US" altLang="zh-CN" sz="2300" dirty="0">
                <a:sym typeface="Wingdings"/>
              </a:rPr>
              <a:t>7%</a:t>
            </a:r>
            <a:r>
              <a:rPr lang="zh-CN" altLang="en-US" sz="2300" dirty="0">
                <a:sym typeface="Wingdings"/>
              </a:rPr>
              <a:t> </a:t>
            </a:r>
            <a:r>
              <a:rPr lang="en-US" altLang="zh-CN" sz="2300" dirty="0">
                <a:sym typeface="Wingdings"/>
              </a:rPr>
              <a:t>extracted</a:t>
            </a:r>
            <a:r>
              <a:rPr lang="zh-CN" altLang="en-US" sz="2300" dirty="0">
                <a:sym typeface="Wingdings"/>
              </a:rPr>
              <a:t> </a:t>
            </a:r>
            <a:r>
              <a:rPr lang="en-US" altLang="zh-CN" sz="2300" dirty="0">
                <a:sym typeface="Wingdings"/>
              </a:rPr>
              <a:t>mentions</a:t>
            </a:r>
            <a:r>
              <a:rPr lang="zh-CN" altLang="en-US" sz="2300" dirty="0">
                <a:sym typeface="Wingdings"/>
              </a:rPr>
              <a:t> </a:t>
            </a:r>
            <a:r>
              <a:rPr lang="en-US" altLang="zh-CN" sz="2300" dirty="0">
                <a:sym typeface="Wingdings"/>
              </a:rPr>
              <a:t>are</a:t>
            </a:r>
            <a:r>
              <a:rPr lang="zh-CN" altLang="en-US" sz="2300" dirty="0">
                <a:sym typeface="Wingdings"/>
              </a:rPr>
              <a:t> </a:t>
            </a:r>
            <a:r>
              <a:rPr lang="en-US" altLang="zh-CN" sz="2300" dirty="0">
                <a:sym typeface="Wingdings"/>
              </a:rPr>
              <a:t>mapped</a:t>
            </a:r>
            <a:r>
              <a:rPr lang="zh-CN" altLang="en-US" sz="2300" dirty="0">
                <a:sym typeface="Wingdings"/>
              </a:rPr>
              <a:t> </a:t>
            </a:r>
            <a:r>
              <a:rPr lang="en-US" altLang="zh-CN" sz="2300" dirty="0">
                <a:sym typeface="Wingdings"/>
              </a:rPr>
              <a:t>to</a:t>
            </a:r>
            <a:r>
              <a:rPr lang="zh-CN" altLang="en-US" sz="2300" dirty="0">
                <a:sym typeface="Wingdings"/>
              </a:rPr>
              <a:t> </a:t>
            </a:r>
            <a:r>
              <a:rPr lang="en-US" altLang="zh-CN" sz="2300" dirty="0">
                <a:sym typeface="Wingdings"/>
              </a:rPr>
              <a:t>Freebase</a:t>
            </a:r>
            <a:r>
              <a:rPr lang="zh-CN" altLang="en-US" sz="2300" dirty="0">
                <a:sym typeface="Wingdings"/>
              </a:rPr>
              <a:t> </a:t>
            </a:r>
            <a:r>
              <a:rPr lang="en-US" altLang="zh-CN" sz="2300" dirty="0">
                <a:sym typeface="Wingdings"/>
              </a:rPr>
              <a:t>entities</a:t>
            </a:r>
            <a:endParaRPr lang="en-US" altLang="zh-CN" sz="2300" dirty="0"/>
          </a:p>
          <a:p>
            <a:r>
              <a:rPr lang="en-US" altLang="zh-CN" sz="2300" dirty="0"/>
              <a:t>Evaluation</a:t>
            </a:r>
            <a:r>
              <a:rPr lang="zh-CN" altLang="en-US" sz="2300" dirty="0"/>
              <a:t> </a:t>
            </a:r>
            <a:r>
              <a:rPr lang="en-US" altLang="zh-CN" sz="2300" dirty="0"/>
              <a:t>sets:</a:t>
            </a:r>
            <a:r>
              <a:rPr lang="zh-CN" altLang="en-US" sz="2300" dirty="0"/>
              <a:t> </a:t>
            </a:r>
            <a:r>
              <a:rPr lang="en-US" altLang="zh-CN" sz="2300" dirty="0"/>
              <a:t>manually</a:t>
            </a:r>
            <a:r>
              <a:rPr lang="zh-CN" altLang="en-US" sz="2300" dirty="0"/>
              <a:t> </a:t>
            </a:r>
            <a:r>
              <a:rPr lang="en-US" altLang="zh-CN" sz="2300" dirty="0"/>
              <a:t>annotate</a:t>
            </a:r>
            <a:r>
              <a:rPr lang="zh-CN" altLang="en-US" sz="2300" dirty="0"/>
              <a:t> </a:t>
            </a:r>
            <a:r>
              <a:rPr lang="en-US" altLang="zh-CN" sz="2300" dirty="0"/>
              <a:t>mentions</a:t>
            </a:r>
            <a:r>
              <a:rPr lang="zh-CN" altLang="en-US" sz="2300" dirty="0"/>
              <a:t> </a:t>
            </a:r>
            <a:r>
              <a:rPr lang="en-US" altLang="zh-CN" sz="2300" dirty="0"/>
              <a:t>of</a:t>
            </a:r>
            <a:r>
              <a:rPr lang="zh-CN" altLang="en-US" sz="2300" dirty="0"/>
              <a:t> </a:t>
            </a:r>
            <a:r>
              <a:rPr lang="en-US" altLang="zh-CN" sz="2300" dirty="0"/>
              <a:t>target</a:t>
            </a:r>
            <a:r>
              <a:rPr lang="zh-CN" altLang="en-US" sz="2300" dirty="0"/>
              <a:t> </a:t>
            </a:r>
            <a:r>
              <a:rPr lang="en-US" altLang="zh-CN" sz="2300" dirty="0"/>
              <a:t>types</a:t>
            </a:r>
            <a:r>
              <a:rPr lang="zh-CN" altLang="en-US" sz="2300" dirty="0"/>
              <a:t> </a:t>
            </a:r>
            <a:r>
              <a:rPr lang="en-US" altLang="zh-CN" sz="2300" dirty="0"/>
              <a:t>for</a:t>
            </a:r>
            <a:r>
              <a:rPr lang="zh-CN" altLang="en-US" sz="2300" dirty="0"/>
              <a:t> </a:t>
            </a:r>
            <a:r>
              <a:rPr lang="en-US" altLang="zh-CN" sz="2300" dirty="0"/>
              <a:t>subsets</a:t>
            </a:r>
            <a:r>
              <a:rPr lang="zh-CN" altLang="en-US" sz="2300" dirty="0"/>
              <a:t> </a:t>
            </a:r>
            <a:r>
              <a:rPr lang="en-US" altLang="zh-CN" sz="2300" dirty="0"/>
              <a:t>of</a:t>
            </a:r>
            <a:r>
              <a:rPr lang="zh-CN" altLang="en-US" sz="2300" dirty="0"/>
              <a:t> </a:t>
            </a:r>
            <a:r>
              <a:rPr lang="en-US" altLang="zh-CN" sz="2300" dirty="0"/>
              <a:t>the</a:t>
            </a:r>
            <a:r>
              <a:rPr lang="zh-CN" altLang="en-US" sz="2300" dirty="0"/>
              <a:t> </a:t>
            </a:r>
            <a:r>
              <a:rPr lang="en-US" altLang="zh-CN" sz="2300" dirty="0"/>
              <a:t>corpora</a:t>
            </a:r>
          </a:p>
          <a:p>
            <a:r>
              <a:rPr lang="en-US" altLang="zh-CN" sz="2300" dirty="0"/>
              <a:t>Evaluation</a:t>
            </a:r>
            <a:r>
              <a:rPr lang="zh-CN" altLang="en-US" sz="2300" dirty="0"/>
              <a:t> </a:t>
            </a:r>
            <a:r>
              <a:rPr lang="en-US" altLang="zh-CN" sz="2300" dirty="0"/>
              <a:t>metrics: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Follows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named</a:t>
            </a:r>
            <a:r>
              <a:rPr lang="zh-CN" altLang="en-US" sz="2300" dirty="0"/>
              <a:t> </a:t>
            </a:r>
            <a:r>
              <a:rPr lang="en-US" altLang="zh-CN" sz="2300" dirty="0"/>
              <a:t>entity</a:t>
            </a:r>
            <a:r>
              <a:rPr lang="zh-CN" altLang="en-US" sz="2300" dirty="0"/>
              <a:t> </a:t>
            </a:r>
            <a:r>
              <a:rPr lang="en-US" altLang="zh-CN" sz="2300" dirty="0"/>
              <a:t>recognition</a:t>
            </a:r>
            <a:r>
              <a:rPr lang="zh-CN" altLang="en-US" sz="2300" dirty="0"/>
              <a:t> </a:t>
            </a:r>
            <a:r>
              <a:rPr lang="en-US" altLang="zh-CN" sz="2300" dirty="0"/>
              <a:t>evaluation</a:t>
            </a:r>
            <a:r>
              <a:rPr lang="zh-CN" altLang="en-US" sz="2300" dirty="0"/>
              <a:t> </a:t>
            </a:r>
            <a:r>
              <a:rPr lang="en-US" altLang="zh-CN" sz="2300" dirty="0"/>
              <a:t>(Precision,</a:t>
            </a:r>
            <a:r>
              <a:rPr lang="zh-CN" altLang="en-US" sz="2300" dirty="0"/>
              <a:t> </a:t>
            </a:r>
            <a:r>
              <a:rPr lang="en-US" altLang="zh-CN" sz="2300" dirty="0"/>
              <a:t>Recall,</a:t>
            </a:r>
            <a:r>
              <a:rPr lang="zh-CN" altLang="en-US" sz="2300" dirty="0"/>
              <a:t> </a:t>
            </a:r>
            <a:r>
              <a:rPr lang="en-US" altLang="zh-CN" sz="2300" dirty="0"/>
              <a:t>F1)</a:t>
            </a:r>
          </a:p>
          <a:p>
            <a:r>
              <a:rPr lang="en-US" altLang="zh-CN" sz="2300" dirty="0"/>
              <a:t>Compared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methods</a:t>
            </a:r>
            <a:endParaRPr lang="en-US" altLang="zh-CN" sz="2300" dirty="0"/>
          </a:p>
          <a:p>
            <a:pPr lvl="1"/>
            <a:r>
              <a:rPr lang="en-US" altLang="zh-CN" sz="2300" b="1" dirty="0"/>
              <a:t>Pattern</a:t>
            </a:r>
            <a:r>
              <a:rPr lang="en-US" altLang="zh-CN" sz="2300" dirty="0"/>
              <a:t>:</a:t>
            </a:r>
            <a:r>
              <a:rPr lang="zh-CN" altLang="en-US" sz="2300" dirty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Stanford,</a:t>
            </a:r>
            <a:r>
              <a:rPr lang="zh-CN" altLang="en-US" sz="2400" dirty="0"/>
              <a:t> </a:t>
            </a:r>
            <a:r>
              <a:rPr lang="en-US" altLang="zh-CN" sz="2400" dirty="0"/>
              <a:t>CONLL’14</a:t>
            </a:r>
            <a:r>
              <a:rPr lang="en-US" altLang="zh-CN" sz="2400" dirty="0" smtClean="0"/>
              <a:t>) </a:t>
            </a:r>
            <a:r>
              <a:rPr lang="en-US" altLang="zh-CN" sz="2300" dirty="0" smtClean="0"/>
              <a:t>Stanford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pattern-based</a:t>
            </a:r>
            <a:r>
              <a:rPr lang="zh-CN" altLang="en-US" sz="2300" dirty="0"/>
              <a:t> </a:t>
            </a:r>
            <a:r>
              <a:rPr lang="en-US" altLang="zh-CN" sz="2300" dirty="0"/>
              <a:t>learning</a:t>
            </a:r>
            <a:r>
              <a:rPr lang="zh-CN" altLang="en-US" sz="2300" dirty="0"/>
              <a:t>; </a:t>
            </a:r>
            <a:endParaRPr lang="en-US" altLang="zh-CN" sz="2300" dirty="0" smtClean="0"/>
          </a:p>
          <a:p>
            <a:pPr lvl="1"/>
            <a:r>
              <a:rPr lang="en-US" altLang="zh-CN" sz="2300" b="1" dirty="0" err="1" smtClean="0"/>
              <a:t>SemTagger</a:t>
            </a:r>
            <a:r>
              <a:rPr lang="zh-CN" altLang="zh-CN" sz="2300" dirty="0" smtClean="0"/>
              <a:t>:</a:t>
            </a:r>
            <a:r>
              <a:rPr lang="en-US" altLang="zh-CN" sz="2300" dirty="0" smtClean="0"/>
              <a:t> </a:t>
            </a:r>
            <a:r>
              <a:rPr lang="en-US" altLang="zh-CN" sz="2400" dirty="0"/>
              <a:t>(</a:t>
            </a:r>
            <a:r>
              <a:rPr lang="en-US" altLang="zh-CN" sz="2400" dirty="0" smtClean="0"/>
              <a:t>U.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Utah,</a:t>
            </a:r>
            <a:r>
              <a:rPr lang="zh-CN" altLang="en-US" sz="2400" dirty="0"/>
              <a:t> </a:t>
            </a:r>
            <a:r>
              <a:rPr lang="en-US" altLang="zh-CN" sz="2400" dirty="0"/>
              <a:t>ACL’10</a:t>
            </a:r>
            <a:r>
              <a:rPr lang="en-US" altLang="zh-CN" sz="2400" dirty="0" smtClean="0"/>
              <a:t>) </a:t>
            </a:r>
            <a:r>
              <a:rPr lang="en-US" altLang="zh-CN" sz="2300" dirty="0" smtClean="0"/>
              <a:t>bootstrapping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method</a:t>
            </a:r>
            <a:r>
              <a:rPr lang="zh-CN" altLang="en-US" sz="2300" dirty="0"/>
              <a:t> </a:t>
            </a:r>
            <a:r>
              <a:rPr lang="en-US" altLang="zh-CN" sz="2300" dirty="0"/>
              <a:t>which</a:t>
            </a:r>
            <a:r>
              <a:rPr lang="zh-CN" altLang="en-US" sz="2300" dirty="0"/>
              <a:t> </a:t>
            </a:r>
            <a:r>
              <a:rPr lang="en-US" altLang="zh-CN" sz="2300" dirty="0"/>
              <a:t>trains</a:t>
            </a:r>
            <a:r>
              <a:rPr lang="zh-CN" altLang="en-US" sz="2300" dirty="0"/>
              <a:t> </a:t>
            </a:r>
            <a:r>
              <a:rPr lang="en-US" altLang="zh-CN" sz="2300" dirty="0"/>
              <a:t>contextual</a:t>
            </a:r>
            <a:r>
              <a:rPr lang="zh-CN" altLang="en-US" sz="2300" dirty="0"/>
              <a:t> </a:t>
            </a:r>
            <a:r>
              <a:rPr lang="en-US" altLang="zh-CN" sz="2300" dirty="0"/>
              <a:t>classifier</a:t>
            </a:r>
            <a:r>
              <a:rPr lang="zh-CN" altLang="en-US" sz="2300" dirty="0"/>
              <a:t> </a:t>
            </a:r>
            <a:r>
              <a:rPr lang="en-US" altLang="zh-CN" sz="2300" dirty="0"/>
              <a:t>based</a:t>
            </a:r>
            <a:r>
              <a:rPr lang="zh-CN" altLang="en-US" sz="2300" dirty="0"/>
              <a:t> </a:t>
            </a:r>
            <a:r>
              <a:rPr lang="en-US" altLang="zh-CN" sz="2300" dirty="0"/>
              <a:t>on</a:t>
            </a:r>
            <a:r>
              <a:rPr lang="zh-CN" altLang="en-US" sz="2300" dirty="0"/>
              <a:t> </a:t>
            </a:r>
            <a:r>
              <a:rPr lang="en-US" altLang="zh-CN" sz="2300" dirty="0"/>
              <a:t>seed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mentions</a:t>
            </a:r>
          </a:p>
          <a:p>
            <a:pPr lvl="1"/>
            <a:r>
              <a:rPr lang="en-US" altLang="zh-CN" sz="2300" b="1" dirty="0" smtClean="0"/>
              <a:t>FIGER </a:t>
            </a:r>
            <a:r>
              <a:rPr lang="en-US" altLang="zh-CN" sz="2400" dirty="0"/>
              <a:t>(UW,</a:t>
            </a:r>
            <a:r>
              <a:rPr lang="zh-CN" altLang="en-US" sz="2400" dirty="0"/>
              <a:t> </a:t>
            </a:r>
            <a:r>
              <a:rPr lang="en-US" altLang="zh-CN" sz="2400" dirty="0"/>
              <a:t>AAAI’12</a:t>
            </a:r>
            <a:r>
              <a:rPr lang="en-US" altLang="zh-CN" sz="2400" dirty="0" smtClean="0"/>
              <a:t>)</a:t>
            </a:r>
            <a:r>
              <a:rPr lang="en-US" altLang="zh-CN" sz="2300" dirty="0" smtClean="0"/>
              <a:t>: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distantly</a:t>
            </a:r>
            <a:r>
              <a:rPr lang="zh-CN" altLang="en-US" sz="2300" dirty="0"/>
              <a:t>-</a:t>
            </a:r>
            <a:r>
              <a:rPr lang="en-US" altLang="zh-CN" sz="2300" dirty="0"/>
              <a:t>supervised</a:t>
            </a:r>
            <a:r>
              <a:rPr lang="zh-CN" altLang="en-US" sz="2300" dirty="0"/>
              <a:t> </a:t>
            </a:r>
            <a:r>
              <a:rPr lang="en-US" altLang="zh-CN" sz="2300" dirty="0"/>
              <a:t>sequence</a:t>
            </a:r>
            <a:r>
              <a:rPr lang="zh-CN" altLang="en-US" sz="2300" dirty="0"/>
              <a:t> </a:t>
            </a:r>
            <a:r>
              <a:rPr lang="en-US" altLang="zh-CN" sz="2300" dirty="0"/>
              <a:t>labeling</a:t>
            </a:r>
            <a:r>
              <a:rPr lang="zh-CN" altLang="en-US" sz="2300" dirty="0"/>
              <a:t> </a:t>
            </a:r>
            <a:r>
              <a:rPr lang="en-US" altLang="zh-CN" sz="2300" dirty="0"/>
              <a:t>method</a:t>
            </a:r>
            <a:r>
              <a:rPr lang="zh-CN" altLang="en-US" sz="2300" dirty="0"/>
              <a:t> </a:t>
            </a:r>
            <a:r>
              <a:rPr lang="en-US" altLang="zh-CN" sz="2300" dirty="0"/>
              <a:t>trained</a:t>
            </a:r>
            <a:r>
              <a:rPr lang="zh-CN" altLang="en-US" sz="2300" dirty="0"/>
              <a:t> </a:t>
            </a:r>
            <a:r>
              <a:rPr lang="en-US" altLang="zh-CN" sz="2300" dirty="0"/>
              <a:t>on</a:t>
            </a:r>
            <a:r>
              <a:rPr lang="zh-CN" altLang="en-US" sz="2300" dirty="0"/>
              <a:t> </a:t>
            </a:r>
            <a:r>
              <a:rPr lang="en-US" altLang="zh-CN" sz="2300" dirty="0"/>
              <a:t>Wiki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corpus</a:t>
            </a:r>
          </a:p>
          <a:p>
            <a:pPr lvl="1"/>
            <a:r>
              <a:rPr lang="en-US" altLang="zh-CN" sz="2300" b="1" dirty="0" smtClean="0"/>
              <a:t>NNPLB </a:t>
            </a:r>
            <a:r>
              <a:rPr lang="en-US" altLang="zh-CN" sz="2400" dirty="0"/>
              <a:t>(UW,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EMNLP’12</a:t>
            </a:r>
            <a:r>
              <a:rPr lang="en-US" altLang="zh-CN" sz="2300" dirty="0" smtClean="0"/>
              <a:t>)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label</a:t>
            </a:r>
            <a:r>
              <a:rPr lang="zh-CN" altLang="en-US" sz="2300" dirty="0"/>
              <a:t> </a:t>
            </a:r>
            <a:r>
              <a:rPr lang="en-US" altLang="zh-CN" sz="2300" dirty="0"/>
              <a:t>propagation</a:t>
            </a:r>
            <a:r>
              <a:rPr lang="zh-CN" altLang="en-US" sz="2300" dirty="0"/>
              <a:t> </a:t>
            </a:r>
            <a:r>
              <a:rPr lang="en-US" altLang="zh-CN" sz="2300" dirty="0"/>
              <a:t>using</a:t>
            </a:r>
            <a:r>
              <a:rPr lang="zh-CN" altLang="en-US" sz="2300" dirty="0"/>
              <a:t> </a:t>
            </a:r>
            <a:r>
              <a:rPr lang="en-US" altLang="zh-CN" sz="2300" dirty="0" err="1"/>
              <a:t>ReVerb</a:t>
            </a:r>
            <a:r>
              <a:rPr lang="zh-CN" altLang="en-US" sz="2300" dirty="0"/>
              <a:t> </a:t>
            </a:r>
            <a:r>
              <a:rPr lang="en-US" altLang="zh-CN" sz="2300" dirty="0"/>
              <a:t>assertion</a:t>
            </a:r>
            <a:r>
              <a:rPr lang="zh-CN" altLang="en-US" sz="2300" dirty="0"/>
              <a:t> </a:t>
            </a:r>
            <a:r>
              <a:rPr lang="en-US" altLang="zh-CN" sz="2300" dirty="0"/>
              <a:t>and</a:t>
            </a:r>
            <a:r>
              <a:rPr lang="zh-CN" altLang="en-US" sz="2300" dirty="0"/>
              <a:t> </a:t>
            </a:r>
            <a:r>
              <a:rPr lang="en-US" altLang="zh-CN" sz="2300" dirty="0"/>
              <a:t>seed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mention</a:t>
            </a:r>
          </a:p>
          <a:p>
            <a:pPr lvl="1"/>
            <a:r>
              <a:rPr lang="en-US" altLang="zh-CN" sz="2300" b="1" dirty="0" smtClean="0"/>
              <a:t>APOLLO </a:t>
            </a:r>
            <a:r>
              <a:rPr lang="en-US" altLang="zh-CN" sz="2400" dirty="0"/>
              <a:t>(THU,</a:t>
            </a:r>
            <a:r>
              <a:rPr lang="zh-CN" altLang="en-US" sz="2400" dirty="0"/>
              <a:t> </a:t>
            </a:r>
            <a:r>
              <a:rPr lang="en-US" altLang="zh-CN" sz="2400" dirty="0"/>
              <a:t>CIKM’12</a:t>
            </a:r>
            <a:r>
              <a:rPr lang="en-US" altLang="zh-CN" sz="2400" dirty="0" smtClean="0"/>
              <a:t>)</a:t>
            </a:r>
            <a:r>
              <a:rPr lang="en-US" altLang="zh-CN" sz="2300" dirty="0" smtClean="0"/>
              <a:t>: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mention-level</a:t>
            </a:r>
            <a:r>
              <a:rPr lang="zh-CN" altLang="en-US" sz="2300" dirty="0"/>
              <a:t> </a:t>
            </a:r>
            <a:r>
              <a:rPr lang="en-US" altLang="zh-CN" sz="2300" dirty="0"/>
              <a:t>label</a:t>
            </a:r>
            <a:r>
              <a:rPr lang="zh-CN" altLang="en-US" sz="2300" dirty="0"/>
              <a:t> </a:t>
            </a:r>
            <a:r>
              <a:rPr lang="en-US" altLang="zh-CN" sz="2300" dirty="0"/>
              <a:t>propagation</a:t>
            </a:r>
            <a:r>
              <a:rPr lang="zh-CN" altLang="en-US" sz="2300" dirty="0"/>
              <a:t> </a:t>
            </a:r>
            <a:r>
              <a:rPr lang="en-US" altLang="zh-CN" sz="2300" dirty="0"/>
              <a:t>using</a:t>
            </a:r>
            <a:r>
              <a:rPr lang="zh-CN" altLang="en-US" sz="2300" dirty="0"/>
              <a:t> </a:t>
            </a:r>
            <a:r>
              <a:rPr lang="en-US" altLang="zh-CN" sz="2300" dirty="0"/>
              <a:t>Wiki</a:t>
            </a:r>
            <a:r>
              <a:rPr lang="zh-CN" altLang="en-US" sz="2300" dirty="0"/>
              <a:t> </a:t>
            </a:r>
            <a:r>
              <a:rPr lang="en-US" altLang="zh-CN" sz="2300" dirty="0"/>
              <a:t>concepts</a:t>
            </a:r>
            <a:r>
              <a:rPr lang="zh-CN" altLang="en-US" sz="2300" dirty="0"/>
              <a:t> </a:t>
            </a:r>
            <a:r>
              <a:rPr lang="en-US" altLang="zh-CN" sz="2300" dirty="0"/>
              <a:t>and</a:t>
            </a:r>
            <a:r>
              <a:rPr lang="zh-CN" altLang="en-US" sz="2300" dirty="0"/>
              <a:t> </a:t>
            </a:r>
            <a:r>
              <a:rPr lang="en-US" altLang="zh-CN" sz="2300" dirty="0"/>
              <a:t>KB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entities</a:t>
            </a:r>
            <a:endParaRPr lang="en-US" altLang="zh-CN" sz="2300" dirty="0"/>
          </a:p>
        </p:txBody>
      </p:sp>
    </p:spTree>
    <p:extLst>
      <p:ext uri="{BB962C8B-B14F-4D97-AF65-F5344CB8AC3E}">
        <p14:creationId xmlns:p14="http://schemas.microsoft.com/office/powerpoint/2010/main" val="30568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764" y="141110"/>
            <a:ext cx="12478174" cy="77611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zh-CN" sz="4000" dirty="0" err="1" smtClean="0"/>
              <a:t>ClusType</a:t>
            </a:r>
            <a:r>
              <a:rPr lang="en-US" altLang="zh-CN" sz="4000" dirty="0"/>
              <a:t>:</a:t>
            </a:r>
            <a:r>
              <a:rPr lang="zh-CN" altLang="en-US" sz="4000" dirty="0"/>
              <a:t> </a:t>
            </a:r>
            <a:r>
              <a:rPr lang="en-US" sz="4000" dirty="0"/>
              <a:t>Compar</a:t>
            </a:r>
            <a:r>
              <a:rPr lang="en-US" altLang="zh-CN" sz="4000" dirty="0"/>
              <a:t>ing</a:t>
            </a:r>
            <a:r>
              <a:rPr lang="zh-CN" altLang="en-US" sz="4000" dirty="0"/>
              <a:t> </a:t>
            </a:r>
            <a:r>
              <a:rPr lang="en-US" altLang="zh-CN" sz="4000" dirty="0"/>
              <a:t>with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the State-of-the-Art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Systems</a:t>
            </a:r>
            <a:endParaRPr lang="en-US" altLang="en-US" sz="4000" b="1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37" y="3641993"/>
            <a:ext cx="11494376" cy="2607825"/>
          </a:xfrm>
        </p:spPr>
        <p:txBody>
          <a:bodyPr/>
          <a:lstStyle/>
          <a:p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Pattern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(Stanford, CONLL’14):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explicit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textual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pattern;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semantic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drift</a:t>
            </a:r>
            <a:endParaRPr kumimoji="1"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NNPLB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(UW,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EMNLP’12)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: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type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propagation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on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surface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name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level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(name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ambiguity)</a:t>
            </a:r>
          </a:p>
          <a:p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APOLLO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(THU,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CIKM’12):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context</a:t>
            </a:r>
            <a:r>
              <a:rPr kumimoji="1"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sparsity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type</a:t>
            </a:r>
            <a:r>
              <a:rPr kumimoji="1"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propagation</a:t>
            </a:r>
          </a:p>
          <a:p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FIGER</a:t>
            </a:r>
            <a:r>
              <a:rPr kumimoji="1"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(UW, AAAI’12): reliance on complex linguistic features (domain restriction</a:t>
            </a:r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)</a:t>
            </a:r>
          </a:p>
          <a:p>
            <a:r>
              <a:rPr lang="en-US" altLang="zh-CN" sz="2400" b="1" dirty="0" err="1"/>
              <a:t>ClusType-NoWm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ignore</a:t>
            </a:r>
            <a:r>
              <a:rPr lang="zh-CN" altLang="en-US" sz="2400" dirty="0"/>
              <a:t> </a:t>
            </a:r>
            <a:r>
              <a:rPr lang="en-US" altLang="zh-CN" sz="2400" dirty="0"/>
              <a:t>mention</a:t>
            </a:r>
            <a:r>
              <a:rPr lang="zh-CN" altLang="en-US" sz="2400" dirty="0"/>
              <a:t> </a:t>
            </a:r>
            <a:r>
              <a:rPr lang="en-US" altLang="zh-CN" sz="2400" dirty="0"/>
              <a:t>correlation;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ClusType</a:t>
            </a:r>
            <a:r>
              <a:rPr lang="zh-CN" altLang="en-US" sz="2400" b="1" dirty="0"/>
              <a:t>-</a:t>
            </a:r>
            <a:r>
              <a:rPr lang="en-US" altLang="zh-CN" sz="2400" b="1" dirty="0" err="1"/>
              <a:t>NoClus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conducts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propagation;</a:t>
            </a:r>
            <a:r>
              <a:rPr lang="zh-CN" altLang="en-US" sz="2400" dirty="0"/>
              <a:t> </a:t>
            </a:r>
            <a:r>
              <a:rPr lang="en-US" altLang="zh-CN" sz="2400" b="1" dirty="0" err="1"/>
              <a:t>ClusType</a:t>
            </a:r>
            <a:r>
              <a:rPr lang="zh-CN" altLang="en-US" sz="2400" b="1" dirty="0"/>
              <a:t>-</a:t>
            </a:r>
            <a:r>
              <a:rPr lang="en-US" altLang="zh-CN" sz="2400" b="1" dirty="0" err="1" smtClean="0"/>
              <a:t>TwoStep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performs</a:t>
            </a:r>
            <a:r>
              <a:rPr lang="zh-CN" altLang="en-US" sz="2400" dirty="0"/>
              <a:t> </a:t>
            </a:r>
            <a:r>
              <a:rPr lang="en-US" altLang="zh-CN" sz="2400" dirty="0"/>
              <a:t>hard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</a:t>
            </a:r>
            <a:r>
              <a:rPr lang="zh-CN" altLang="en-US" sz="2400" dirty="0"/>
              <a:t> </a:t>
            </a:r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propagation</a:t>
            </a:r>
            <a:endParaRPr lang="en-US" altLang="zh-C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37" y="1180559"/>
            <a:ext cx="11275302" cy="2393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00892" y="6317339"/>
                <a:ext cx="9144811" cy="54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Precision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US" altLang="zh-CN" sz="18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𝐶𝑜𝑟𝑟𝑒𝑐𝑡𝑙𝑦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𝑡𝑦𝑝𝑒𝑑</m:t>
                        </m:r>
                        <m:r>
                          <a:rPr lang="zh-CN" alt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𝑚𝑒𝑛𝑡𝑖𝑜𝑛𝑠</m:t>
                        </m:r>
                        <m:r>
                          <a:rPr lang="zh-CN" alt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𝑆𝑦𝑠𝑡𝑒𝑚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𝑟𝑒𝑐𝑜𝑔𝑛𝑖𝑧𝑒𝑑</m:t>
                        </m:r>
                        <m:r>
                          <a:rPr lang="zh-CN" alt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𝑚𝑒𝑛𝑡𝑖𝑜𝑛𝑠</m:t>
                        </m:r>
                      </m:den>
                    </m:f>
                  </m:oMath>
                </a14:m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Recall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US" altLang="zh-CN" sz="18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𝐶𝑜𝑟𝑟𝑒𝑐𝑡𝑙𝑦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𝑡𝑦𝑝𝑒𝑑</m:t>
                        </m:r>
                        <m:r>
                          <a:rPr lang="zh-CN" alt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𝑚𝑒𝑛𝑡𝑖𝑜𝑛𝑠</m:t>
                        </m:r>
                        <m:r>
                          <a:rPr lang="zh-CN" alt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𝑔𝑟𝑜𝑢𝑛𝑑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𝑡𝑟𝑢𝑡h</m:t>
                        </m:r>
                        <m:r>
                          <a:rPr lang="zh-CN" altLang="en-US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𝑚𝑒𝑛𝑡𝑖𝑜𝑛𝑠</m:t>
                        </m:r>
                      </m:den>
                    </m:f>
                  </m:oMath>
                </a14:m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F1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score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</a:t>
                </a:r>
                <a:r>
                  <a:rPr lang="zh-CN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altLang="zh-CN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altLang="zh-CN" sz="1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altLang="zh-CN" sz="18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a:rPr lang="en-US" altLang="zh-CN" sz="1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892" y="6317339"/>
                <a:ext cx="9144811" cy="540661"/>
              </a:xfrm>
              <a:prstGeom prst="rect">
                <a:avLst/>
              </a:prstGeom>
              <a:blipFill rotWithShape="0">
                <a:blip r:embed="rId3"/>
                <a:stretch>
                  <a:fillRect l="-600" b="-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9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/>
              <a:t>Comparing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on</a:t>
            </a:r>
            <a:r>
              <a:rPr lang="zh-CN" altLang="en-US" sz="4000" b="1" dirty="0"/>
              <a:t> </a:t>
            </a:r>
            <a:r>
              <a:rPr lang="en-US" altLang="zh-CN" sz="4000" b="1" dirty="0" smtClean="0"/>
              <a:t>Different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Entity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Types</a:t>
            </a:r>
            <a:endParaRPr lang="en-US" altLang="en-US" sz="4000" b="1" kern="0" dirty="0"/>
          </a:p>
        </p:txBody>
      </p:sp>
      <p:graphicFrame>
        <p:nvGraphicFramePr>
          <p:cNvPr id="5" name="表格 3"/>
          <p:cNvGraphicFramePr>
            <a:graphicFrameLocks noGrp="1"/>
          </p:cNvGraphicFramePr>
          <p:nvPr>
            <p:extLst/>
          </p:nvPr>
        </p:nvGraphicFramePr>
        <p:xfrm>
          <a:off x="1219200" y="3538422"/>
          <a:ext cx="8128000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/>
                <a:gridCol w="4064000"/>
              </a:tblGrid>
              <a:tr h="609600"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zh-CN" altLang="en-US" sz="3200"/>
                    </a:p>
                  </a:txBody>
                  <a:tcPr marL="121920" marR="121920" marT="60960" marB="60960"/>
                </a:tc>
              </a:tr>
              <a:tr h="609600"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zh-CN" altLang="en-US" sz="32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198487"/>
            <a:ext cx="8839200" cy="2949534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408085" y="4200185"/>
            <a:ext cx="5080000" cy="1107996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dirty="0">
                <a:solidFill>
                  <a:prstClr val="black"/>
                </a:solidFill>
                <a:cs typeface="Arial" pitchFamily="34" charset="0"/>
              </a:rPr>
              <a:t>Obtains larger gain on </a:t>
            </a:r>
            <a:r>
              <a:rPr lang="en-US" altLang="zh-CN" sz="2100" i="1" dirty="0">
                <a:solidFill>
                  <a:prstClr val="black"/>
                </a:solidFill>
                <a:cs typeface="Arial" pitchFamily="34" charset="0"/>
              </a:rPr>
              <a:t>organization</a:t>
            </a:r>
            <a:r>
              <a:rPr lang="en-US" altLang="zh-CN" sz="2100" dirty="0">
                <a:solidFill>
                  <a:prstClr val="black"/>
                </a:solidFill>
                <a:cs typeface="Arial" pitchFamily="34" charset="0"/>
              </a:rPr>
              <a:t> and </a:t>
            </a:r>
            <a:r>
              <a:rPr lang="en-US" altLang="zh-CN" sz="2100" i="1" dirty="0">
                <a:solidFill>
                  <a:prstClr val="black"/>
                </a:solidFill>
                <a:cs typeface="Arial" pitchFamily="34" charset="0"/>
              </a:rPr>
              <a:t>person</a:t>
            </a:r>
            <a:r>
              <a:rPr lang="zh-CN" altLang="zh-CN" sz="21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zh-CN" sz="2100" dirty="0">
                <a:solidFill>
                  <a:prstClr val="black"/>
                </a:solidFill>
                <a:cs typeface="Arial" pitchFamily="34" charset="0"/>
              </a:rPr>
              <a:t>(more entities with ambiguous surface names</a:t>
            </a:r>
            <a:r>
              <a:rPr lang="en-US" altLang="zh-CN" sz="2100" dirty="0" smtClean="0">
                <a:solidFill>
                  <a:prstClr val="black"/>
                </a:solidFill>
                <a:cs typeface="Arial" pitchFamily="34" charset="0"/>
              </a:rPr>
              <a:t>)</a:t>
            </a:r>
            <a:endParaRPr kumimoji="1" lang="zh-CN" altLang="en-US" sz="21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8" name="矩形 5"/>
          <p:cNvSpPr/>
          <p:nvPr/>
        </p:nvSpPr>
        <p:spPr>
          <a:xfrm>
            <a:off x="304800" y="5656094"/>
            <a:ext cx="4572000" cy="779701"/>
          </a:xfrm>
          <a:prstGeom prst="rect">
            <a:avLst/>
          </a:prstGeom>
        </p:spPr>
        <p:txBody>
          <a:bodyPr wrap="square" lIns="121912" tIns="60956" rIns="121912" bIns="60956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00" dirty="0">
                <a:solidFill>
                  <a:prstClr val="black"/>
                </a:solidFill>
                <a:cs typeface="Arial" pitchFamily="34" charset="0"/>
              </a:rPr>
              <a:t>Modeling types on entity mention level is critical for name </a:t>
            </a:r>
            <a:r>
              <a:rPr lang="en-US" altLang="zh-CN" sz="2100" dirty="0" smtClean="0">
                <a:solidFill>
                  <a:prstClr val="black"/>
                </a:solidFill>
                <a:cs typeface="Arial" pitchFamily="34" charset="0"/>
              </a:rPr>
              <a:t>disambiguation</a:t>
            </a:r>
            <a:endParaRPr lang="en-US" altLang="zh-CN" sz="21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9" name="右箭头 6"/>
          <p:cNvSpPr/>
          <p:nvPr/>
        </p:nvSpPr>
        <p:spPr>
          <a:xfrm rot="7253307" flipV="1">
            <a:off x="3293828" y="5193443"/>
            <a:ext cx="662969" cy="2863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矩形 7"/>
          <p:cNvSpPr/>
          <p:nvPr/>
        </p:nvSpPr>
        <p:spPr>
          <a:xfrm>
            <a:off x="5384800" y="4364332"/>
            <a:ext cx="6400800" cy="779701"/>
          </a:xfrm>
          <a:prstGeom prst="rect">
            <a:avLst/>
          </a:prstGeom>
        </p:spPr>
        <p:txBody>
          <a:bodyPr wrap="square" lIns="121912" tIns="60956" rIns="121912" bIns="60956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aseline="30000" dirty="0">
                <a:solidFill>
                  <a:prstClr val="black"/>
                </a:solidFill>
                <a:cs typeface="Arial" pitchFamily="34" charset="0"/>
              </a:rPr>
              <a:t>Superior performance on product and food mainly comes from the domain independence of our method </a:t>
            </a:r>
          </a:p>
        </p:txBody>
      </p:sp>
      <p:sp>
        <p:nvSpPr>
          <p:cNvPr id="11" name="矩形 8"/>
          <p:cNvSpPr/>
          <p:nvPr/>
        </p:nvSpPr>
        <p:spPr>
          <a:xfrm>
            <a:off x="5181600" y="5694558"/>
            <a:ext cx="6807200" cy="943840"/>
          </a:xfrm>
          <a:prstGeom prst="rect">
            <a:avLst/>
          </a:prstGeom>
        </p:spPr>
        <p:txBody>
          <a:bodyPr wrap="square" lIns="121912" tIns="60956" rIns="121912" bIns="60956">
            <a:spAutoFit/>
          </a:bodyPr>
          <a:lstStyle/>
          <a:p>
            <a:pPr defTabSz="1219140" fontAlgn="base">
              <a:spcBef>
                <a:spcPts val="600"/>
              </a:spcBef>
            </a:pPr>
            <a:r>
              <a:rPr lang="en-US" altLang="zh-CN" sz="3200" baseline="30000" dirty="0">
                <a:solidFill>
                  <a:prstClr val="black"/>
                </a:solidFill>
                <a:cs typeface="Arial" pitchFamily="34" charset="0"/>
              </a:rPr>
              <a:t>Both NNPLB and </a:t>
            </a:r>
            <a:r>
              <a:rPr lang="en-US" altLang="zh-CN" sz="3200" baseline="30000" dirty="0" err="1">
                <a:solidFill>
                  <a:prstClr val="black"/>
                </a:solidFill>
                <a:cs typeface="Arial" pitchFamily="34" charset="0"/>
              </a:rPr>
              <a:t>SemTagger</a:t>
            </a:r>
            <a:r>
              <a:rPr lang="en-US" altLang="zh-CN" sz="3200" baseline="30000" dirty="0">
                <a:solidFill>
                  <a:prstClr val="black"/>
                </a:solidFill>
                <a:cs typeface="Arial" pitchFamily="34" charset="0"/>
              </a:rPr>
              <a:t> require sophisticated linguistic feature generation which is hard to adapt to new </a:t>
            </a:r>
            <a:r>
              <a:rPr lang="en-US" altLang="zh-CN" sz="3200" baseline="30000" dirty="0" smtClean="0">
                <a:solidFill>
                  <a:prstClr val="black"/>
                </a:solidFill>
                <a:cs typeface="Arial" pitchFamily="34" charset="0"/>
              </a:rPr>
              <a:t>types</a:t>
            </a:r>
            <a:endParaRPr lang="zh-CN" altLang="en-US" sz="32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12" name="右箭头 9"/>
          <p:cNvSpPr/>
          <p:nvPr/>
        </p:nvSpPr>
        <p:spPr>
          <a:xfrm rot="3402683" flipV="1">
            <a:off x="6126597" y="5155132"/>
            <a:ext cx="559024" cy="2533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3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Comparing</a:t>
            </a:r>
            <a:r>
              <a:rPr lang="zh-CN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</a:t>
            </a:r>
            <a:r>
              <a:rPr lang="zh-CN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Trained</a:t>
            </a:r>
            <a:r>
              <a:rPr lang="zh-CN" altLang="en-US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NER</a:t>
            </a:r>
            <a:r>
              <a:rPr lang="zh-CN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</a:t>
            </a:r>
            <a:endParaRPr lang="en-US" altLang="en-US" sz="4000" b="1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710" y="1151624"/>
            <a:ext cx="10971549" cy="756308"/>
          </a:xfrm>
        </p:spPr>
        <p:txBody>
          <a:bodyPr/>
          <a:lstStyle/>
          <a:p>
            <a:r>
              <a:rPr kumimoji="1" lang="en-US" altLang="zh-CN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Compare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with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Stanford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NER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,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which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is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trained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on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general-domain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corpora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including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ACE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corpus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and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MUC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corpus,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on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three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types: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PER,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LOC,</a:t>
            </a:r>
            <a:r>
              <a:rPr kumimoji="1" lang="zh-CN" altLang="en-US" sz="2400" dirty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Calibri" pitchFamily="34" charset="0"/>
                <a:cs typeface="Arial" pitchFamily="34" charset="0"/>
              </a:rPr>
              <a:t>ORG</a:t>
            </a:r>
            <a:endParaRPr kumimoji="1" lang="en-US" altLang="zh-CN" sz="2400" dirty="0">
              <a:solidFill>
                <a:prstClr val="black"/>
              </a:solidFill>
              <a:latin typeface="Calibri" pitchFamily="34" charset="0"/>
              <a:cs typeface="Arial" pitchFamily="34" charset="0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47" y="2161845"/>
            <a:ext cx="8681767" cy="191240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3955" y="3515318"/>
            <a:ext cx="10843767" cy="236970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40" fontAlgn="base">
              <a:spcAft>
                <a:spcPts val="600"/>
              </a:spcAft>
            </a:pPr>
            <a:endParaRPr kumimoji="1" lang="en-US" altLang="zh-CN" sz="2400" dirty="0" smtClean="0">
              <a:solidFill>
                <a:srgbClr val="000000"/>
              </a:solidFill>
              <a:cs typeface="Arial" pitchFamily="34" charset="0"/>
            </a:endParaRPr>
          </a:p>
          <a:p>
            <a:pPr defTabSz="1219140" fontAlgn="base">
              <a:spcAft>
                <a:spcPts val="600"/>
              </a:spcAft>
            </a:pPr>
            <a:r>
              <a:rPr kumimoji="1" lang="en-US" altLang="zh-CN" sz="2400" dirty="0" err="1" smtClean="0">
                <a:solidFill>
                  <a:srgbClr val="000000"/>
                </a:solidFill>
                <a:cs typeface="Arial" pitchFamily="34" charset="0"/>
              </a:rPr>
              <a:t>ClusType</a:t>
            </a:r>
            <a:r>
              <a:rPr kumimoji="1" lang="zh-CN" altLang="en-US" sz="24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and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its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variants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outperform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Stanford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NER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on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both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dynamic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corpus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(NYT)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and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 smtClean="0">
                <a:solidFill>
                  <a:srgbClr val="000000"/>
                </a:solidFill>
                <a:cs typeface="Arial" pitchFamily="34" charset="0"/>
              </a:rPr>
              <a:t>domain-specific</a:t>
            </a:r>
            <a:r>
              <a:rPr kumimoji="1" lang="zh-CN" altLang="en-US" sz="24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corpus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(Yelp</a:t>
            </a:r>
            <a:r>
              <a:rPr kumimoji="1" lang="en-US" altLang="zh-CN" sz="2400" dirty="0" smtClean="0">
                <a:solidFill>
                  <a:srgbClr val="000000"/>
                </a:solidFill>
                <a:cs typeface="Arial" pitchFamily="34" charset="0"/>
              </a:rPr>
              <a:t>)</a:t>
            </a:r>
            <a:endParaRPr kumimoji="1" lang="en-US" altLang="zh-CN" sz="2400" dirty="0">
              <a:solidFill>
                <a:srgbClr val="000000"/>
              </a:solidFill>
              <a:cs typeface="Arial" pitchFamily="34" charset="0"/>
            </a:endParaRPr>
          </a:p>
          <a:p>
            <a:pPr defTabSz="1219140" fontAlgn="base">
              <a:spcAft>
                <a:spcPts val="600"/>
              </a:spcAft>
            </a:pPr>
            <a:r>
              <a:rPr kumimoji="1" lang="en-US" altLang="zh-CN" sz="2400" dirty="0" err="1">
                <a:solidFill>
                  <a:srgbClr val="000000"/>
                </a:solidFill>
                <a:cs typeface="Arial" pitchFamily="34" charset="0"/>
              </a:rPr>
              <a:t>ClusType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has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lower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precision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but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higher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Recall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and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F1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score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on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Tweet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zh-CN" altLang="en-US" sz="2400" dirty="0" smtClean="0">
                <a:solidFill>
                  <a:srgbClr val="000000"/>
                </a:solidFill>
                <a:cs typeface="Arial" pitchFamily="34" charset="0"/>
                <a:sym typeface="Wingdings"/>
              </a:rPr>
              <a:t>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Superior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recall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of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 err="1">
                <a:solidFill>
                  <a:srgbClr val="000000"/>
                </a:solidFill>
                <a:cs typeface="Arial" pitchFamily="34" charset="0"/>
              </a:rPr>
              <a:t>ClusType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mainly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come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from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domain-independent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candidate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generation</a:t>
            </a:r>
            <a:endParaRPr kumimoji="1" lang="zh-CN" alt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0942" y="2011973"/>
            <a:ext cx="8512553" cy="58477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/>
            <a:r>
              <a:rPr lang="en-US" sz="3200" dirty="0" smtClean="0">
                <a:solidFill>
                  <a:srgbClr val="000000"/>
                </a:solidFill>
              </a:rPr>
              <a:t>F1 score comparison with trained NER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4495" y="5822146"/>
            <a:ext cx="8764031" cy="707886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defTabSz="457178"/>
            <a:r>
              <a:rPr lang="en-US" sz="2000" dirty="0" smtClean="0">
                <a:solidFill>
                  <a:srgbClr val="000000"/>
                </a:solidFill>
              </a:rPr>
              <a:t>* J</a:t>
            </a:r>
            <a:r>
              <a:rPr lang="en-US" sz="2000" dirty="0">
                <a:solidFill>
                  <a:srgbClr val="000000"/>
                </a:solidFill>
              </a:rPr>
              <a:t>. R. </a:t>
            </a:r>
            <a:r>
              <a:rPr lang="en-US" sz="2000" dirty="0" err="1">
                <a:solidFill>
                  <a:srgbClr val="000000"/>
                </a:solidFill>
              </a:rPr>
              <a:t>Finkel</a:t>
            </a:r>
            <a:r>
              <a:rPr lang="en-US" sz="2000" dirty="0">
                <a:solidFill>
                  <a:srgbClr val="000000"/>
                </a:solidFill>
              </a:rPr>
              <a:t>, T. </a:t>
            </a:r>
            <a:r>
              <a:rPr lang="en-US" sz="2000" dirty="0" err="1" smtClean="0">
                <a:solidFill>
                  <a:srgbClr val="000000"/>
                </a:solidFill>
              </a:rPr>
              <a:t>Grenager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and C. Manning. Incorporating non-local information into information extraction systems by </a:t>
            </a:r>
            <a:r>
              <a:rPr lang="en-US" sz="2000" dirty="0" smtClean="0">
                <a:solidFill>
                  <a:srgbClr val="000000"/>
                </a:solidFill>
              </a:rPr>
              <a:t>Gibbs </a:t>
            </a:r>
            <a:r>
              <a:rPr lang="en-US" sz="2000" dirty="0">
                <a:solidFill>
                  <a:srgbClr val="000000"/>
                </a:solidFill>
              </a:rPr>
              <a:t>sampling. In </a:t>
            </a:r>
            <a:r>
              <a:rPr lang="en-US" sz="2000" dirty="0" smtClean="0">
                <a:solidFill>
                  <a:srgbClr val="000000"/>
                </a:solidFill>
              </a:rPr>
              <a:t>ACL’05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3242" y="2967662"/>
            <a:ext cx="306018" cy="384721"/>
          </a:xfrm>
          <a:prstGeom prst="rect">
            <a:avLst/>
          </a:prstGeom>
          <a:solidFill>
            <a:srgbClr val="F0CDBC"/>
          </a:solidFill>
        </p:spPr>
        <p:txBody>
          <a:bodyPr wrap="none" rtlCol="0">
            <a:spAutoFit/>
          </a:bodyPr>
          <a:lstStyle/>
          <a:p>
            <a:pPr defTabSz="457178"/>
            <a:r>
              <a:rPr lang="en-US" dirty="0" smtClean="0">
                <a:solidFill>
                  <a:srgbClr val="000000"/>
                </a:solidFill>
              </a:rPr>
              <a:t>*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51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r>
              <a:rPr lang="zh-CN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r>
              <a:rPr lang="zh-CN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zh-CN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</a:t>
            </a:r>
            <a:r>
              <a:rPr lang="zh-CN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</a:t>
            </a:r>
            <a:r>
              <a:rPr lang="zh-CN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Clusters</a:t>
            </a:r>
            <a:endParaRPr lang="en-US" altLang="en-US" sz="4000" b="1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560" y="3450140"/>
            <a:ext cx="9519552" cy="510934"/>
          </a:xfrm>
        </p:spPr>
        <p:txBody>
          <a:bodyPr/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Extracts</a:t>
            </a:r>
            <a:r>
              <a:rPr kumimoji="1" lang="zh-CN" altLang="en-US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more</a:t>
            </a:r>
            <a:r>
              <a:rPr kumimoji="1" lang="zh-CN" altLang="en-US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mentions</a:t>
            </a:r>
            <a:r>
              <a:rPr kumimoji="1" lang="zh-CN" altLang="en-US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and</a:t>
            </a:r>
            <a:r>
              <a:rPr kumimoji="1" lang="zh-CN" altLang="en-US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predicts</a:t>
            </a:r>
            <a:r>
              <a:rPr kumimoji="1" lang="zh-CN" altLang="en-US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types</a:t>
            </a:r>
            <a:r>
              <a:rPr kumimoji="1" lang="zh-CN" altLang="en-US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with</a:t>
            </a:r>
            <a:r>
              <a:rPr kumimoji="1" lang="zh-CN" altLang="en-US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higher</a:t>
            </a:r>
            <a:r>
              <a:rPr kumimoji="1" lang="zh-CN" altLang="en-US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C0504D"/>
                </a:solidFill>
                <a:latin typeface="Calibri" pitchFamily="34" charset="0"/>
                <a:cs typeface="Arial" pitchFamily="34" charset="0"/>
              </a:rPr>
              <a:t>accuracy</a:t>
            </a:r>
            <a:endParaRPr kumimoji="1" lang="zh-CN" altLang="en-US" sz="2400" dirty="0">
              <a:solidFill>
                <a:srgbClr val="C0504D"/>
              </a:solidFill>
              <a:latin typeface="Calibri" pitchFamily="34" charset="0"/>
              <a:cs typeface="Arial" pitchFamily="34" charset="0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" y="1239660"/>
            <a:ext cx="12121934" cy="22561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2" y="4051120"/>
            <a:ext cx="7348640" cy="233689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494063" y="3821771"/>
            <a:ext cx="4465789" cy="286336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 smtClean="0">
                <a:solidFill>
                  <a:srgbClr val="000000"/>
                </a:solidFill>
                <a:cs typeface="Arial" pitchFamily="34" charset="0"/>
              </a:rPr>
              <a:t>Not</a:t>
            </a:r>
            <a:r>
              <a:rPr kumimoji="1" lang="zh-CN" altLang="en-US" sz="24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only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synonymous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relation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phrases,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but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also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both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sparse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and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frequent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relation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phrase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can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be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clustered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</a:rPr>
              <a:t>together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800" dirty="0">
              <a:solidFill>
                <a:srgbClr val="000000"/>
              </a:solidFill>
              <a:cs typeface="Arial" pitchFamily="34" charset="0"/>
            </a:endParaRP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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boosts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sparse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relation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phrases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with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type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information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of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frequent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relation</a:t>
            </a:r>
            <a:r>
              <a:rPr kumimoji="1" lang="zh-CN" altLang="en-US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cs typeface="Arial" pitchFamily="34" charset="0"/>
                <a:sym typeface="Wingdings"/>
              </a:rPr>
              <a:t>phrases</a:t>
            </a:r>
            <a:endParaRPr kumimoji="1" lang="zh-CN" alt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60" y="3910770"/>
            <a:ext cx="7280308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/>
            <a:r>
              <a:rPr lang="en-US" sz="2400" dirty="0" smtClean="0">
                <a:solidFill>
                  <a:srgbClr val="000000"/>
                </a:solidFill>
              </a:rPr>
              <a:t>Example relation phrase clusters and corpus-wide frequency from the NYT dataset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7098" y="1119160"/>
            <a:ext cx="9996277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/>
            <a:r>
              <a:rPr lang="en-US" sz="2400" dirty="0" smtClean="0">
                <a:solidFill>
                  <a:srgbClr val="000000"/>
                </a:solidFill>
              </a:rPr>
              <a:t>Example output of </a:t>
            </a:r>
            <a:r>
              <a:rPr lang="en-US" sz="2400" dirty="0" err="1" smtClean="0">
                <a:solidFill>
                  <a:srgbClr val="000000"/>
                </a:solidFill>
              </a:rPr>
              <a:t>ClusType</a:t>
            </a:r>
            <a:r>
              <a:rPr lang="en-US" sz="2400" dirty="0" smtClean="0">
                <a:solidFill>
                  <a:srgbClr val="000000"/>
                </a:solidFill>
              </a:rPr>
              <a:t> and the compared methods on the Yelp dataset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4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5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18013</TotalTime>
  <Words>10591</Words>
  <Application>Microsoft Macintosh PowerPoint</Application>
  <PresentationFormat>Widescreen</PresentationFormat>
  <Paragraphs>1714</Paragraphs>
  <Slides>128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128</vt:i4>
      </vt:variant>
    </vt:vector>
  </HeadingPairs>
  <TitlesOfParts>
    <vt:vector size="154" baseType="lpstr">
      <vt:lpstr>Abadi MT Condensed Extra Bold</vt:lpstr>
      <vt:lpstr>Arial Hebrew</vt:lpstr>
      <vt:lpstr>Arial Rounded MT Bold</vt:lpstr>
      <vt:lpstr>Berlin Sans FB Demi</vt:lpstr>
      <vt:lpstr>Calibri</vt:lpstr>
      <vt:lpstr>Calibri Light</vt:lpstr>
      <vt:lpstr>Cambria</vt:lpstr>
      <vt:lpstr>Cambria Math</vt:lpstr>
      <vt:lpstr>Garamond</vt:lpstr>
      <vt:lpstr>Gill Sans</vt:lpstr>
      <vt:lpstr>Gill Sans Light</vt:lpstr>
      <vt:lpstr>Helvetica</vt:lpstr>
      <vt:lpstr>Mangal</vt:lpstr>
      <vt:lpstr>MS PGothic</vt:lpstr>
      <vt:lpstr>ＭＳ Ｐゴシック</vt:lpstr>
      <vt:lpstr>SimSun</vt:lpstr>
      <vt:lpstr>Tahoma</vt:lpstr>
      <vt:lpstr>Times New Roman</vt:lpstr>
      <vt:lpstr>Wingdings</vt:lpstr>
      <vt:lpstr>宋体</vt:lpstr>
      <vt:lpstr>楷体</vt:lpstr>
      <vt:lpstr>Arial</vt:lpstr>
      <vt:lpstr>Retrospect</vt:lpstr>
      <vt:lpstr>4_Retrospect</vt:lpstr>
      <vt:lpstr>5_Retrospect</vt:lpstr>
      <vt:lpstr>1_Retrospect</vt:lpstr>
      <vt:lpstr>Text Mining  (Part I: Phrase Mining &amp; Entity Typing)</vt:lpstr>
      <vt:lpstr>PowerPoint Presentation</vt:lpstr>
      <vt:lpstr>Outline</vt:lpstr>
      <vt:lpstr>Why Text to Networks?</vt:lpstr>
      <vt:lpstr>Construction: Structures Facilitate Information Mining</vt:lpstr>
      <vt:lpstr>PowerPoint Presentation</vt:lpstr>
      <vt:lpstr>Outline</vt:lpstr>
      <vt:lpstr>Why Phrase Mining?</vt:lpstr>
      <vt:lpstr>Mining Phrases: Why Not Use NLP Methods?</vt:lpstr>
      <vt:lpstr>Data Mining Approaches</vt:lpstr>
      <vt:lpstr>Frequent Pattern Mining for Text Data: Phrase Mining and Topic Modeling</vt:lpstr>
      <vt:lpstr>Outline</vt:lpstr>
      <vt:lpstr>Various Strategies: Phrase-Based Topic Modeling</vt:lpstr>
      <vt:lpstr>Strategy 1: Simultaneously Inferring Phrases and Topics</vt:lpstr>
      <vt:lpstr>TNG:  Experiments on Research Papers</vt:lpstr>
      <vt:lpstr>PowerPoint Presentation</vt:lpstr>
      <vt:lpstr>Strategy 2: Post Topic Modeling Phrase Construction</vt:lpstr>
      <vt:lpstr>Example of TurboTopics</vt:lpstr>
      <vt:lpstr>KERT: Topical Keyphrase Extraction &amp; Ranking  [Danilevsky, et al. 2014]</vt:lpstr>
      <vt:lpstr>Framework of KERT</vt:lpstr>
      <vt:lpstr>Comparison of phrase ranking methods</vt:lpstr>
      <vt:lpstr>PowerPoint Presentation</vt:lpstr>
      <vt:lpstr>Outline</vt:lpstr>
      <vt:lpstr>Strategy 3: First Phrase Mining then Topic Modeling</vt:lpstr>
      <vt:lpstr>Why First Phrase Mining then Topic Modeling ?</vt:lpstr>
      <vt:lpstr>Phrase Mining: Frequent Pattern Mining + Statistical Analysis </vt:lpstr>
      <vt:lpstr>Collocation Mining</vt:lpstr>
      <vt:lpstr>ToPMine: Phrase LDA (Constrained Topic Modeling)</vt:lpstr>
      <vt:lpstr>Example Topical Phrases: A Comparison</vt:lpstr>
      <vt:lpstr>ToPMine:  Experiments on DBLP Abstracts</vt:lpstr>
      <vt:lpstr>ToPMine: Topics on Associate Press News (1989)</vt:lpstr>
      <vt:lpstr>ToPMine:  Experiments on Yelp Reviews</vt:lpstr>
      <vt:lpstr>Efficiency: Running Time of Different Strategies</vt:lpstr>
      <vt:lpstr>Coherence of Topics: Comparison of Strategies</vt:lpstr>
      <vt:lpstr>Phrase Intrusion: Comparison of Strategies</vt:lpstr>
      <vt:lpstr>Phrase Quality: Comparison of Strategies</vt:lpstr>
      <vt:lpstr>Summary: Strategies on Topical Phrase Mining</vt:lpstr>
      <vt:lpstr>PowerPoint Presentation</vt:lpstr>
      <vt:lpstr>Outline</vt:lpstr>
      <vt:lpstr>Mining Phrases: Why Not Use Raw Frequency Based Methods?</vt:lpstr>
      <vt:lpstr>SegPhrase: From Raw Corpus  to Quality Phrases and Segmented Corpus</vt:lpstr>
      <vt:lpstr>SegPhrase: The Overall Framework</vt:lpstr>
      <vt:lpstr>What Kind of Phrases Are of “High Quality”?</vt:lpstr>
      <vt:lpstr>ClassPhrase I: Pattern Mining for Candidate Set</vt:lpstr>
      <vt:lpstr>ClassPhrase II: Feature Extraction: Concordance</vt:lpstr>
      <vt:lpstr>ClassPhrase II: Feature Extraction: Informativeness</vt:lpstr>
      <vt:lpstr>ClassPhrase III: Classifier </vt:lpstr>
      <vt:lpstr>SegPhrase: Why Do We Need Phrasal Segmentation in Corpus?</vt:lpstr>
      <vt:lpstr>SegPhrase: Segmentation of Phrases</vt:lpstr>
      <vt:lpstr>SegPhrase+: Enhancing Phrasal Segmentation</vt:lpstr>
      <vt:lpstr>Performance Study:  Methods to Be Compared</vt:lpstr>
      <vt:lpstr>Performance Study:  Experimental Setting</vt:lpstr>
      <vt:lpstr>Performance: Precision Recall Curves on DBLP</vt:lpstr>
      <vt:lpstr>Performance Study:  Processing Efficiency</vt:lpstr>
      <vt:lpstr>Experimental Results:  Interesting Phrases Generated (From the Titles and Abstracts of SIGMOD)</vt:lpstr>
      <vt:lpstr>Experimental Results:  Interesting Phrases Generated (From the Titles and Abstracts of SIGKDD)</vt:lpstr>
      <vt:lpstr>Experimental Results:  Similarity Search</vt:lpstr>
      <vt:lpstr>Mining Quality Phrases in Multiple Languages</vt:lpstr>
      <vt:lpstr>PowerPoint Presentation</vt:lpstr>
      <vt:lpstr>AutoPhrase: Automated Phrase Mining</vt:lpstr>
      <vt:lpstr>AutoPhrase: Label Generation by Distant Supervision</vt:lpstr>
      <vt:lpstr>Generating High-Quality Phrases in Multi-Languages</vt:lpstr>
      <vt:lpstr>Robust Positive-Only Distant Training</vt:lpstr>
      <vt:lpstr>Single-Word Modeling: Enhancing Recall</vt:lpstr>
      <vt:lpstr>Experiments and Performance Comparison</vt:lpstr>
      <vt:lpstr>References on Phrase Mining</vt:lpstr>
      <vt:lpstr>PowerPoint Presentation</vt:lpstr>
      <vt:lpstr>Outline</vt:lpstr>
      <vt:lpstr>Why Entity Recognition and Typing from Massive Corpora?</vt:lpstr>
      <vt:lpstr>Recognizing Typed Entities</vt:lpstr>
      <vt:lpstr>Traditional NLP Approach: Feature Engineering</vt:lpstr>
      <vt:lpstr>Traditional Named Entity Recognition (NER) Systems</vt:lpstr>
      <vt:lpstr>Traditional NLP Approach: Feature Engineering</vt:lpstr>
      <vt:lpstr>Entity Extraction with Minimal Human Supervision (I) Weak Supervision</vt:lpstr>
      <vt:lpstr>Entity Extraction with Minimal Human Supervision (II) Distant Supervision</vt:lpstr>
      <vt:lpstr>Previous Methods: Limitation I: Domain Restriction</vt:lpstr>
      <vt:lpstr>Previous Methods: Limitation II: Name Ambiguity</vt:lpstr>
      <vt:lpstr>Previous Methods: Limitation III: Context Sparsity</vt:lpstr>
      <vt:lpstr>Corpus to Structured Text: Our Roadmap</vt:lpstr>
      <vt:lpstr>The ClusType Solution</vt:lpstr>
      <vt:lpstr>The ClusType Framework: Phrase Segmentation and Heterogeneous Graph Construction</vt:lpstr>
      <vt:lpstr>The ClusType Framework: Mutual Enhancement of Type Propagation and Relation Phrase Clustering</vt:lpstr>
      <vt:lpstr>ClusType: A General Framework Overview</vt:lpstr>
      <vt:lpstr>Step 1:  Candidate Generation</vt:lpstr>
      <vt:lpstr>Candidate Generation: Example and Performance</vt:lpstr>
      <vt:lpstr>Step 2: Construction of Heterogeneous Graphs</vt:lpstr>
      <vt:lpstr>Entity Mention-Surface Name Subgraph</vt:lpstr>
      <vt:lpstr>Entity Name-Relation Phrase Subgraph</vt:lpstr>
      <vt:lpstr>Mention Correlation Subgraph</vt:lpstr>
      <vt:lpstr>Step 3: Relation Phrase Clustering</vt:lpstr>
      <vt:lpstr>RP Clustering: Type Signature Consistency</vt:lpstr>
      <vt:lpstr>RP Clustering: Relation Phrase Similarity</vt:lpstr>
      <vt:lpstr>Type Inference: A Joint Optimization Problem</vt:lpstr>
      <vt:lpstr>The ClusType Algorithm</vt:lpstr>
      <vt:lpstr>ClusType: Experiment Setting</vt:lpstr>
      <vt:lpstr>ClusType: Comparing with the State-of-the-Art Systems</vt:lpstr>
      <vt:lpstr>Comparing on Different Entity Types</vt:lpstr>
      <vt:lpstr>Comparing on Trained NER System</vt:lpstr>
      <vt:lpstr>Example Output and Relation Phrase Clusters</vt:lpstr>
      <vt:lpstr>Testing on Context Sparsity and Surface Name popularity</vt:lpstr>
      <vt:lpstr>ClusType: Conclusions and Future Work</vt:lpstr>
      <vt:lpstr>PowerPoint Presentation</vt:lpstr>
      <vt:lpstr>Outline</vt:lpstr>
      <vt:lpstr>Fine-Grained Entity Typing</vt:lpstr>
      <vt:lpstr>Current Distant Supervision:  The “Context-Agnostic Label” Challenge</vt:lpstr>
      <vt:lpstr>Current Distant Supervision: Label-Independence Assumption</vt:lpstr>
      <vt:lpstr>Partial Label Embedding (Ren et al., KDD’16)</vt:lpstr>
      <vt:lpstr>PLE: Modeling Clean and Noisy Mentions Separately</vt:lpstr>
      <vt:lpstr>PLE: Performance of Fine-Grained Entity Typing</vt:lpstr>
      <vt:lpstr>PowerPoint Presentation</vt:lpstr>
      <vt:lpstr>AFET (EMNLP16) and “Type Correlation” Challenge</vt:lpstr>
      <vt:lpstr>AFET (EMNLP’16): Framework Overview</vt:lpstr>
      <vt:lpstr>Type Inference in AFET</vt:lpstr>
      <vt:lpstr>AFET: Performance of Fine-Grained Entity Typing</vt:lpstr>
      <vt:lpstr>PowerPoint Presentation</vt:lpstr>
      <vt:lpstr>Outline</vt:lpstr>
      <vt:lpstr>Joint Extraction of Typed Entities and Relations</vt:lpstr>
      <vt:lpstr>Prior Work: An “Incremental” System Pipeline</vt:lpstr>
      <vt:lpstr>CoType: Joint Extraction of Typed Entities and Relations with Knowledge Bases (WWW’17)</vt:lpstr>
      <vt:lpstr>CoType: Co-Embedding for Typing Entities and Relations</vt:lpstr>
      <vt:lpstr>Modeling Mention-Feature Co-Occurrences</vt:lpstr>
      <vt:lpstr>Challenge: “Context-Agnostic Label” </vt:lpstr>
      <vt:lpstr>Context-Aware Type Modeling</vt:lpstr>
      <vt:lpstr>Modeling Entity-Relation Interactions</vt:lpstr>
      <vt:lpstr>Reducing Error Propagation: A Joint Optimization Framework</vt:lpstr>
      <vt:lpstr>CoType: Comparing with State-of-the-Arts RE Systems</vt:lpstr>
      <vt:lpstr>PowerPoint Presentation</vt:lpstr>
      <vt:lpstr>References on Entity Recognition and Typing</vt:lpstr>
    </vt:vector>
  </TitlesOfParts>
  <Company>UIUC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Han, Jiawei</cp:lastModifiedBy>
  <cp:revision>754</cp:revision>
  <cp:lastPrinted>2017-03-12T17:58:03Z</cp:lastPrinted>
  <dcterms:created xsi:type="dcterms:W3CDTF">2014-06-02T15:06:14Z</dcterms:created>
  <dcterms:modified xsi:type="dcterms:W3CDTF">2017-03-16T13:31:32Z</dcterms:modified>
</cp:coreProperties>
</file>